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drawings/drawing9.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drawings/drawing10.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drawings/drawing11.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drawings/drawing12.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drawings/drawing13.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drawings/drawing14.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drawings/drawing15.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6.xml" ContentType="application/vnd.openxmlformats-officedocument.themeOverride+xml"/>
  <Override PartName="/ppt/drawings/drawing16.xml" ContentType="application/vnd.openxmlformats-officedocument.drawingml.chartshapes+xml"/>
  <Override PartName="/ppt/notesSlides/notesSlide5.xml" ContentType="application/vnd.openxmlformats-officedocument.presentationml.notesSlide+xml"/>
  <Override PartName="/ppt/charts/chart17.xml" ContentType="application/vnd.openxmlformats-officedocument.drawingml.chart+xml"/>
  <Override PartName="/ppt/theme/themeOverride17.xml" ContentType="application/vnd.openxmlformats-officedocument.themeOverride+xml"/>
  <Override PartName="/ppt/charts/chart18.xml" ContentType="application/vnd.openxmlformats-officedocument.drawingml.chart+xml"/>
  <Override PartName="/ppt/theme/themeOverride18.xml" ContentType="application/vnd.openxmlformats-officedocument.themeOverride+xml"/>
  <Override PartName="/ppt/charts/chart19.xml" ContentType="application/vnd.openxmlformats-officedocument.drawingml.chart+xml"/>
  <Override PartName="/ppt/theme/themeOverride19.xml" ContentType="application/vnd.openxmlformats-officedocument.themeOverride+xml"/>
  <Override PartName="/ppt/charts/chart20.xml" ContentType="application/vnd.openxmlformats-officedocument.drawingml.chart+xml"/>
  <Override PartName="/ppt/theme/themeOverride20.xml" ContentType="application/vnd.openxmlformats-officedocument.themeOverride+xml"/>
  <Override PartName="/ppt/charts/chart21.xml" ContentType="application/vnd.openxmlformats-officedocument.drawingml.chart+xml"/>
  <Override PartName="/ppt/theme/themeOverride21.xml" ContentType="application/vnd.openxmlformats-officedocument.themeOverride+xml"/>
  <Override PartName="/ppt/notesSlides/notesSlide6.xml" ContentType="application/vnd.openxmlformats-officedocument.presentationml.notesSlide+xml"/>
  <Override PartName="/ppt/charts/chart22.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22.xml" ContentType="application/vnd.openxmlformats-officedocument.themeOverride+xml"/>
  <Override PartName="/ppt/drawings/drawing17.xml" ContentType="application/vnd.openxmlformats-officedocument.drawingml.chartshapes+xml"/>
  <Override PartName="/ppt/notesSlides/notesSlide7.xml" ContentType="application/vnd.openxmlformats-officedocument.presentationml.notesSlide+xml"/>
  <Override PartName="/ppt/charts/chart23.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23.xml" ContentType="application/vnd.openxmlformats-officedocument.themeOverride+xml"/>
  <Override PartName="/ppt/drawings/drawing1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9" r:id="rId2"/>
  </p:sldMasterIdLst>
  <p:notesMasterIdLst>
    <p:notesMasterId r:id="rId10"/>
  </p:notesMasterIdLst>
  <p:sldIdLst>
    <p:sldId id="272" r:id="rId3"/>
    <p:sldId id="276" r:id="rId4"/>
    <p:sldId id="275" r:id="rId5"/>
    <p:sldId id="268" r:id="rId6"/>
    <p:sldId id="269" r:id="rId7"/>
    <p:sldId id="266" r:id="rId8"/>
    <p:sldId id="267"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髙橋　礼実" initials="髙橋　礼実" lastIdx="3" clrIdx="0">
    <p:extLst>
      <p:ext uri="{19B8F6BF-5375-455C-9EA6-DF929625EA0E}">
        <p15:presenceInfo xmlns:p15="http://schemas.microsoft.com/office/powerpoint/2012/main" userId="S::takahashi-r10@asahi.com::c196aef2-f201-46a0-8ccf-881238e10f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90890" autoAdjust="0"/>
  </p:normalViewPr>
  <p:slideViewPr>
    <p:cSldViewPr snapToGrid="0">
      <p:cViewPr>
        <p:scale>
          <a:sx n="75" d="100"/>
          <a:sy n="75" d="100"/>
        </p:scale>
        <p:origin x="678"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10.xml"/><Relationship Id="rId4" Type="http://schemas.openxmlformats.org/officeDocument/2006/relationships/oleObject" Target="file:///C:\Users\1210262\Downloads\MRS202207141736SHUKEI.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11.xml"/><Relationship Id="rId4" Type="http://schemas.openxmlformats.org/officeDocument/2006/relationships/oleObject" Target="file:///C:\Users\1210262\Downloads\MRS202207141736SHUKEI.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12.xml"/><Relationship Id="rId4" Type="http://schemas.openxmlformats.org/officeDocument/2006/relationships/oleObject" Target="file:///C:\Users\1210262\Downloads\MRS202207141736SHUKEI.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13.xml"/><Relationship Id="rId4" Type="http://schemas.openxmlformats.org/officeDocument/2006/relationships/oleObject" Target="file:///C:\Users\1210262\Downloads\MRS202207141736SHUKEI.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5" Type="http://schemas.openxmlformats.org/officeDocument/2006/relationships/chartUserShapes" Target="../drawings/drawing14.xml"/><Relationship Id="rId4" Type="http://schemas.openxmlformats.org/officeDocument/2006/relationships/oleObject" Target="file:///C:\Users\1210262\Downloads\MRS202207141736SHUKEI.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5" Type="http://schemas.openxmlformats.org/officeDocument/2006/relationships/chartUserShapes" Target="../drawings/drawing15.xml"/><Relationship Id="rId4" Type="http://schemas.openxmlformats.org/officeDocument/2006/relationships/oleObject" Target="file:///C:\Users\1210262\Downloads\MRS202207141736SHUKEI.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16.xml"/><Relationship Id="rId4" Type="http://schemas.openxmlformats.org/officeDocument/2006/relationships/oleObject" Target="file:///C:\Users\1210262\Downloads\MRS202207141736SHUKEI.xlsx" TargetMode="Externa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22.xml"/><Relationship Id="rId2" Type="http://schemas.microsoft.com/office/2011/relationships/chartColorStyle" Target="colors17.xml"/><Relationship Id="rId1" Type="http://schemas.microsoft.com/office/2011/relationships/chartStyle" Target="style17.xml"/><Relationship Id="rId5" Type="http://schemas.openxmlformats.org/officeDocument/2006/relationships/chartUserShapes" Target="../drawings/drawing17.xml"/><Relationship Id="rId4" Type="http://schemas.openxmlformats.org/officeDocument/2006/relationships/package" Target="../embeddings/Microsoft_Excel_Worksheet10.xlsx"/></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18.xml"/><Relationship Id="rId1" Type="http://schemas.microsoft.com/office/2011/relationships/chartStyle" Target="style18.xml"/><Relationship Id="rId5" Type="http://schemas.openxmlformats.org/officeDocument/2006/relationships/chartUserShapes" Target="../drawings/drawing18.xml"/><Relationship Id="rId4" Type="http://schemas.openxmlformats.org/officeDocument/2006/relationships/package" Target="../embeddings/Microsoft_Excel_Worksheet1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6.xml"/><Relationship Id="rId4" Type="http://schemas.openxmlformats.org/officeDocument/2006/relationships/oleObject" Target="file:///C:\Users\1210262\Downloads\MRS202207141736SHUKEI.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7.xml"/><Relationship Id="rId4" Type="http://schemas.openxmlformats.org/officeDocument/2006/relationships/oleObject" Target="file:///C:\Users\1210262\Downloads\MRS202207141736SHUKEI.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8.xml"/><Relationship Id="rId4" Type="http://schemas.openxmlformats.org/officeDocument/2006/relationships/oleObject" Target="file:///C:\Users\1210262\Downloads\MRS202207141736SHUKEI.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9.xml"/><Relationship Id="rId4" Type="http://schemas.openxmlformats.org/officeDocument/2006/relationships/oleObject" Target="file:///C:\Users\1210262\Downloads\MRS202207141736SHUKE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320" b="0" i="0" u="none" strike="noStrike" kern="1200" spc="0" baseline="0">
                <a:solidFill>
                  <a:schemeClr val="tx1">
                    <a:lumMod val="65000"/>
                    <a:lumOff val="35000"/>
                  </a:schemeClr>
                </a:solidFill>
                <a:latin typeface="+mn-lt"/>
                <a:ea typeface="+mn-ea"/>
                <a:cs typeface="+mn-cs"/>
              </a:defRPr>
            </a:pPr>
            <a:r>
              <a:rPr lang="ja-JP" altLang="en-US" dirty="0"/>
              <a:t>書籍・書評に関する情報の入手媒体</a:t>
            </a:r>
            <a:r>
              <a:rPr lang="en-US" altLang="ja-JP" dirty="0"/>
              <a:t>(%) ※J-READ</a:t>
            </a:r>
            <a:r>
              <a:rPr lang="en-US" altLang="ja-JP" baseline="0" dirty="0"/>
              <a:t>2021 / </a:t>
            </a:r>
            <a:r>
              <a:rPr lang="ja-JP" altLang="en-US" baseline="0" dirty="0"/>
              <a:t>複数回答</a:t>
            </a:r>
            <a:endParaRPr lang="ja-JP" altLang="en-US" dirty="0"/>
          </a:p>
        </c:rich>
      </c:tx>
      <c:overlay val="0"/>
      <c:spPr>
        <a:noFill/>
        <a:ln>
          <a:noFill/>
        </a:ln>
        <a:effectLst/>
      </c:spPr>
      <c:txPr>
        <a:bodyPr rot="0" spcFirstLastPara="1" vertOverflow="ellipsis" vert="horz" wrap="square" anchor="ctr" anchorCtr="1"/>
        <a:lstStyle/>
        <a:p>
          <a:pPr>
            <a:defRPr lang="ja-JP"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70116747559887"/>
          <c:y val="0.13501733913525227"/>
          <c:w val="0.73247508165248609"/>
          <c:h val="0.80819212324068557"/>
        </c:manualLayout>
      </c:layout>
      <c:barChart>
        <c:barDir val="bar"/>
        <c:grouping val="clustered"/>
        <c:varyColors val="0"/>
        <c:ser>
          <c:idx val="0"/>
          <c:order val="0"/>
          <c:tx>
            <c:strRef>
              <c:f>Sheet1!$B$1</c:f>
              <c:strCache>
                <c:ptCount val="1"/>
                <c:pt idx="0">
                  <c:v>個人全体(n=80,763)</c:v>
                </c:pt>
              </c:strCache>
            </c:strRef>
          </c:tx>
          <c:spPr>
            <a:solidFill>
              <a:sysClr val="window" lastClr="FFFFFF">
                <a:lumMod val="85000"/>
              </a:sys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新聞</c:v>
                </c:pt>
                <c:pt idx="1">
                  <c:v>テレビ</c:v>
                </c:pt>
                <c:pt idx="2">
                  <c:v>ラジオ</c:v>
                </c:pt>
                <c:pt idx="3">
                  <c:v>雑誌</c:v>
                </c:pt>
                <c:pt idx="4">
                  <c:v>ｲﾝﾀｰﾈｯﾄ(PC･ﾀﾌﾞﾚｯﾄ型情報端末)</c:v>
                </c:pt>
                <c:pt idx="5">
                  <c:v>ｲﾝﾀｰﾈｯﾄ(ｽﾏｰﾄﾌｫﾝ･携帯電話)</c:v>
                </c:pt>
                <c:pt idx="6">
                  <c:v>フリーペーパー・クーポン誌</c:v>
                </c:pt>
                <c:pt idx="7">
                  <c:v>折り込みチラシ</c:v>
                </c:pt>
                <c:pt idx="8">
                  <c:v>交通機関（電車や駅構内など）</c:v>
                </c:pt>
                <c:pt idx="9">
                  <c:v>屋外（看板・ネオンなど）</c:v>
                </c:pt>
                <c:pt idx="10">
                  <c:v>書籍・単行本</c:v>
                </c:pt>
                <c:pt idx="11">
                  <c:v>友人・知人からの口コミ</c:v>
                </c:pt>
              </c:strCache>
            </c:strRef>
          </c:cat>
          <c:val>
            <c:numRef>
              <c:f>Sheet1!$B$2:$B$13</c:f>
              <c:numCache>
                <c:formatCode>0.0_);[Red]\(0.0\)</c:formatCode>
                <c:ptCount val="12"/>
                <c:pt idx="0">
                  <c:v>29.7</c:v>
                </c:pt>
                <c:pt idx="1">
                  <c:v>23.6</c:v>
                </c:pt>
                <c:pt idx="2">
                  <c:v>2.5</c:v>
                </c:pt>
                <c:pt idx="3">
                  <c:v>6.2</c:v>
                </c:pt>
                <c:pt idx="4">
                  <c:v>21.9</c:v>
                </c:pt>
                <c:pt idx="5">
                  <c:v>46.2</c:v>
                </c:pt>
                <c:pt idx="6">
                  <c:v>0.8</c:v>
                </c:pt>
                <c:pt idx="7">
                  <c:v>0.7</c:v>
                </c:pt>
                <c:pt idx="8">
                  <c:v>1.2</c:v>
                </c:pt>
                <c:pt idx="9">
                  <c:v>0.6</c:v>
                </c:pt>
                <c:pt idx="10">
                  <c:v>10.5</c:v>
                </c:pt>
                <c:pt idx="11">
                  <c:v>9.3000000000000007</c:v>
                </c:pt>
              </c:numCache>
            </c:numRef>
          </c:val>
          <c:extLst>
            <c:ext xmlns:c16="http://schemas.microsoft.com/office/drawing/2014/chart" uri="{C3380CC4-5D6E-409C-BE32-E72D297353CC}">
              <c16:uniqueId val="{00000000-550E-4E82-8DE7-EF368D52783D}"/>
            </c:ext>
          </c:extLst>
        </c:ser>
        <c:ser>
          <c:idx val="1"/>
          <c:order val="1"/>
          <c:tx>
            <c:strRef>
              <c:f>Sheet1!$C$1</c:f>
              <c:strCache>
                <c:ptCount val="1"/>
                <c:pt idx="0">
                  <c:v>朝日新聞購読者(n=8,849)</c:v>
                </c:pt>
              </c:strCache>
            </c:strRef>
          </c:tx>
          <c:spPr>
            <a:solidFill>
              <a:srgbClr val="4472C4"/>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新聞</c:v>
                </c:pt>
                <c:pt idx="1">
                  <c:v>テレビ</c:v>
                </c:pt>
                <c:pt idx="2">
                  <c:v>ラジオ</c:v>
                </c:pt>
                <c:pt idx="3">
                  <c:v>雑誌</c:v>
                </c:pt>
                <c:pt idx="4">
                  <c:v>ｲﾝﾀｰﾈｯﾄ(PC･ﾀﾌﾞﾚｯﾄ型情報端末)</c:v>
                </c:pt>
                <c:pt idx="5">
                  <c:v>ｲﾝﾀｰﾈｯﾄ(ｽﾏｰﾄﾌｫﾝ･携帯電話)</c:v>
                </c:pt>
                <c:pt idx="6">
                  <c:v>フリーペーパー・クーポン誌</c:v>
                </c:pt>
                <c:pt idx="7">
                  <c:v>折り込みチラシ</c:v>
                </c:pt>
                <c:pt idx="8">
                  <c:v>交通機関（電車や駅構内など）</c:v>
                </c:pt>
                <c:pt idx="9">
                  <c:v>屋外（看板・ネオンなど）</c:v>
                </c:pt>
                <c:pt idx="10">
                  <c:v>書籍・単行本</c:v>
                </c:pt>
                <c:pt idx="11">
                  <c:v>友人・知人からの口コミ</c:v>
                </c:pt>
              </c:strCache>
            </c:strRef>
          </c:cat>
          <c:val>
            <c:numRef>
              <c:f>Sheet1!$C$2:$C$13</c:f>
              <c:numCache>
                <c:formatCode>0.0_);[Red]\(0.0\)</c:formatCode>
                <c:ptCount val="12"/>
                <c:pt idx="0">
                  <c:v>56.9</c:v>
                </c:pt>
                <c:pt idx="1">
                  <c:v>20.2</c:v>
                </c:pt>
                <c:pt idx="2">
                  <c:v>2.8</c:v>
                </c:pt>
                <c:pt idx="3">
                  <c:v>7.4</c:v>
                </c:pt>
                <c:pt idx="4">
                  <c:v>18.899999999999999</c:v>
                </c:pt>
                <c:pt idx="5">
                  <c:v>31.2</c:v>
                </c:pt>
                <c:pt idx="6">
                  <c:v>1</c:v>
                </c:pt>
                <c:pt idx="7">
                  <c:v>1.5</c:v>
                </c:pt>
                <c:pt idx="8">
                  <c:v>1.5</c:v>
                </c:pt>
                <c:pt idx="9">
                  <c:v>0.3</c:v>
                </c:pt>
                <c:pt idx="10">
                  <c:v>12.3</c:v>
                </c:pt>
                <c:pt idx="11">
                  <c:v>10.1</c:v>
                </c:pt>
              </c:numCache>
            </c:numRef>
          </c:val>
          <c:extLst>
            <c:ext xmlns:c16="http://schemas.microsoft.com/office/drawing/2014/chart" uri="{C3380CC4-5D6E-409C-BE32-E72D297353CC}">
              <c16:uniqueId val="{00000001-550E-4E82-8DE7-EF368D52783D}"/>
            </c:ext>
          </c:extLst>
        </c:ser>
        <c:ser>
          <c:idx val="2"/>
          <c:order val="2"/>
          <c:tx>
            <c:strRef>
              <c:f>Sheet1!$D$1</c:f>
              <c:strCache>
                <c:ptCount val="1"/>
                <c:pt idx="0">
                  <c:v>読売新聞購読(n=10,657)</c:v>
                </c:pt>
              </c:strCache>
            </c:strRef>
          </c:tx>
          <c:spPr>
            <a:solidFill>
              <a:sysClr val="window" lastClr="FFFFFF">
                <a:lumMod val="65000"/>
              </a:sys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新聞</c:v>
                </c:pt>
                <c:pt idx="1">
                  <c:v>テレビ</c:v>
                </c:pt>
                <c:pt idx="2">
                  <c:v>ラジオ</c:v>
                </c:pt>
                <c:pt idx="3">
                  <c:v>雑誌</c:v>
                </c:pt>
                <c:pt idx="4">
                  <c:v>ｲﾝﾀｰﾈｯﾄ(PC･ﾀﾌﾞﾚｯﾄ型情報端末)</c:v>
                </c:pt>
                <c:pt idx="5">
                  <c:v>ｲﾝﾀｰﾈｯﾄ(ｽﾏｰﾄﾌｫﾝ･携帯電話)</c:v>
                </c:pt>
                <c:pt idx="6">
                  <c:v>フリーペーパー・クーポン誌</c:v>
                </c:pt>
                <c:pt idx="7">
                  <c:v>折り込みチラシ</c:v>
                </c:pt>
                <c:pt idx="8">
                  <c:v>交通機関（電車や駅構内など）</c:v>
                </c:pt>
                <c:pt idx="9">
                  <c:v>屋外（看板・ネオンなど）</c:v>
                </c:pt>
                <c:pt idx="10">
                  <c:v>書籍・単行本</c:v>
                </c:pt>
                <c:pt idx="11">
                  <c:v>友人・知人からの口コミ</c:v>
                </c:pt>
              </c:strCache>
            </c:strRef>
          </c:cat>
          <c:val>
            <c:numRef>
              <c:f>Sheet1!$D$2:$D$13</c:f>
              <c:numCache>
                <c:formatCode>0.0_);[Red]\(0.0\)</c:formatCode>
                <c:ptCount val="12"/>
                <c:pt idx="0">
                  <c:v>50.3</c:v>
                </c:pt>
                <c:pt idx="1">
                  <c:v>22.9</c:v>
                </c:pt>
                <c:pt idx="2">
                  <c:v>2</c:v>
                </c:pt>
                <c:pt idx="3">
                  <c:v>7.4</c:v>
                </c:pt>
                <c:pt idx="4">
                  <c:v>20.3</c:v>
                </c:pt>
                <c:pt idx="5">
                  <c:v>37.700000000000003</c:v>
                </c:pt>
                <c:pt idx="6">
                  <c:v>0.6</c:v>
                </c:pt>
                <c:pt idx="7">
                  <c:v>1</c:v>
                </c:pt>
                <c:pt idx="8">
                  <c:v>1.7</c:v>
                </c:pt>
                <c:pt idx="9">
                  <c:v>1.1000000000000001</c:v>
                </c:pt>
                <c:pt idx="10">
                  <c:v>10.8</c:v>
                </c:pt>
                <c:pt idx="11">
                  <c:v>8.9</c:v>
                </c:pt>
              </c:numCache>
            </c:numRef>
          </c:val>
          <c:extLst>
            <c:ext xmlns:c16="http://schemas.microsoft.com/office/drawing/2014/chart" uri="{C3380CC4-5D6E-409C-BE32-E72D297353CC}">
              <c16:uniqueId val="{00000002-550E-4E82-8DE7-EF368D52783D}"/>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20"/>
      </c:valAx>
      <c:spPr>
        <a:noFill/>
        <a:ln>
          <a:noFill/>
        </a:ln>
        <a:effectLst/>
      </c:spPr>
    </c:plotArea>
    <c:legend>
      <c:legendPos val="b"/>
      <c:layout>
        <c:manualLayout>
          <c:xMode val="edge"/>
          <c:yMode val="edge"/>
          <c:x val="0.13305371102190819"/>
          <c:y val="5.5870154532584954E-2"/>
          <c:w val="0.67178331836597005"/>
          <c:h val="4.8327786748065427E-2"/>
        </c:manualLayout>
      </c:layout>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02746139912939"/>
          <c:y val="0.1373611111111111"/>
          <c:w val="0.54577470629626956"/>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(2)'!$R$11</c:f>
              <c:strCache>
                <c:ptCount val="1"/>
                <c:pt idx="0">
                  <c:v>娯楽大衆週刊誌</c:v>
                </c:pt>
              </c:strCache>
            </c:strRef>
          </c:cat>
          <c:val>
            <c:numRef>
              <c:f>'広告量 (2)'!$S$11</c:f>
              <c:numCache>
                <c:formatCode>General</c:formatCode>
                <c:ptCount val="1"/>
                <c:pt idx="0">
                  <c:v>281</c:v>
                </c:pt>
              </c:numCache>
            </c:numRef>
          </c:val>
          <c:extLst>
            <c:ext xmlns:c16="http://schemas.microsoft.com/office/drawing/2014/chart" uri="{C3380CC4-5D6E-409C-BE32-E72D297353CC}">
              <c16:uniqueId val="{00000000-BFF6-4C85-9083-BE8544C1694F}"/>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(2)'!$R$11</c:f>
              <c:strCache>
                <c:ptCount val="1"/>
                <c:pt idx="0">
                  <c:v>娯楽大衆週刊誌</c:v>
                </c:pt>
              </c:strCache>
            </c:strRef>
          </c:cat>
          <c:val>
            <c:numRef>
              <c:f>'広告量 (2)'!$T$11</c:f>
              <c:numCache>
                <c:formatCode>General</c:formatCode>
                <c:ptCount val="1"/>
                <c:pt idx="0">
                  <c:v>118.5</c:v>
                </c:pt>
              </c:numCache>
            </c:numRef>
          </c:val>
          <c:extLst>
            <c:ext xmlns:c16="http://schemas.microsoft.com/office/drawing/2014/chart" uri="{C3380CC4-5D6E-409C-BE32-E72D297353CC}">
              <c16:uniqueId val="{00000001-BFF6-4C85-9083-BE8544C1694F}"/>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(2)'!$R$11</c:f>
              <c:strCache>
                <c:ptCount val="1"/>
                <c:pt idx="0">
                  <c:v>娯楽大衆週刊誌</c:v>
                </c:pt>
              </c:strCache>
            </c:strRef>
          </c:cat>
          <c:val>
            <c:numRef>
              <c:f>'広告量 (2)'!$U$11</c:f>
              <c:numCache>
                <c:formatCode>General</c:formatCode>
                <c:ptCount val="1"/>
                <c:pt idx="0">
                  <c:v>21</c:v>
                </c:pt>
              </c:numCache>
            </c:numRef>
          </c:val>
          <c:extLst>
            <c:ext xmlns:c16="http://schemas.microsoft.com/office/drawing/2014/chart" uri="{C3380CC4-5D6E-409C-BE32-E72D297353CC}">
              <c16:uniqueId val="{00000002-BFF6-4C85-9083-BE8544C1694F}"/>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134825825899489"/>
          <c:y val="0.1373611111111111"/>
          <c:w val="0.6647010245214675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(2)'!$R$18</c:f>
              <c:strCache>
                <c:ptCount val="1"/>
                <c:pt idx="0">
                  <c:v>児童全集</c:v>
                </c:pt>
              </c:strCache>
            </c:strRef>
          </c:cat>
          <c:val>
            <c:numRef>
              <c:f>'広告量 (2)'!$S$18</c:f>
              <c:numCache>
                <c:formatCode>General</c:formatCode>
                <c:ptCount val="1"/>
                <c:pt idx="0">
                  <c:v>41.8</c:v>
                </c:pt>
              </c:numCache>
            </c:numRef>
          </c:val>
          <c:extLst>
            <c:ext xmlns:c16="http://schemas.microsoft.com/office/drawing/2014/chart" uri="{C3380CC4-5D6E-409C-BE32-E72D297353CC}">
              <c16:uniqueId val="{00000000-3DEF-43BD-AC5C-6456FBC7E268}"/>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(2)'!$R$18</c:f>
              <c:strCache>
                <c:ptCount val="1"/>
                <c:pt idx="0">
                  <c:v>児童全集</c:v>
                </c:pt>
              </c:strCache>
            </c:strRef>
          </c:cat>
          <c:val>
            <c:numRef>
              <c:f>'広告量 (2)'!$T$18</c:f>
              <c:numCache>
                <c:formatCode>General</c:formatCode>
                <c:ptCount val="1"/>
                <c:pt idx="0">
                  <c:v>19.3</c:v>
                </c:pt>
              </c:numCache>
            </c:numRef>
          </c:val>
          <c:extLst>
            <c:ext xmlns:c16="http://schemas.microsoft.com/office/drawing/2014/chart" uri="{C3380CC4-5D6E-409C-BE32-E72D297353CC}">
              <c16:uniqueId val="{00000001-3DEF-43BD-AC5C-6456FBC7E268}"/>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(2)'!$R$18</c:f>
              <c:strCache>
                <c:ptCount val="1"/>
                <c:pt idx="0">
                  <c:v>児童全集</c:v>
                </c:pt>
              </c:strCache>
            </c:strRef>
          </c:cat>
          <c:val>
            <c:numRef>
              <c:f>'広告量 (2)'!$U$18</c:f>
              <c:numCache>
                <c:formatCode>General</c:formatCode>
                <c:ptCount val="1"/>
                <c:pt idx="0">
                  <c:v>5</c:v>
                </c:pt>
              </c:numCache>
            </c:numRef>
          </c:val>
          <c:extLst>
            <c:ext xmlns:c16="http://schemas.microsoft.com/office/drawing/2014/chart" uri="{C3380CC4-5D6E-409C-BE32-E72D297353CC}">
              <c16:uniqueId val="{00000002-3DEF-43BD-AC5C-6456FBC7E268}"/>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134825825899489"/>
          <c:y val="0.1373611111111111"/>
          <c:w val="0.6647010245214675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(2)'!$R$20</c:f>
              <c:strCache>
                <c:ptCount val="1"/>
                <c:pt idx="0">
                  <c:v>百科事典</c:v>
                </c:pt>
              </c:strCache>
            </c:strRef>
          </c:cat>
          <c:val>
            <c:numRef>
              <c:f>'広告量 (2)'!$S$20</c:f>
              <c:numCache>
                <c:formatCode>General</c:formatCode>
                <c:ptCount val="1"/>
                <c:pt idx="0">
                  <c:v>38.299999999999997</c:v>
                </c:pt>
              </c:numCache>
            </c:numRef>
          </c:val>
          <c:extLst>
            <c:ext xmlns:c16="http://schemas.microsoft.com/office/drawing/2014/chart" uri="{C3380CC4-5D6E-409C-BE32-E72D297353CC}">
              <c16:uniqueId val="{00000000-D5EE-4120-BFBD-A9F13B22E174}"/>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(2)'!$R$20</c:f>
              <c:strCache>
                <c:ptCount val="1"/>
                <c:pt idx="0">
                  <c:v>百科事典</c:v>
                </c:pt>
              </c:strCache>
            </c:strRef>
          </c:cat>
          <c:val>
            <c:numRef>
              <c:f>'広告量 (2)'!$T$20</c:f>
              <c:numCache>
                <c:formatCode>General</c:formatCode>
                <c:ptCount val="1"/>
                <c:pt idx="0">
                  <c:v>8</c:v>
                </c:pt>
              </c:numCache>
            </c:numRef>
          </c:val>
          <c:extLst>
            <c:ext xmlns:c16="http://schemas.microsoft.com/office/drawing/2014/chart" uri="{C3380CC4-5D6E-409C-BE32-E72D297353CC}">
              <c16:uniqueId val="{00000001-D5EE-4120-BFBD-A9F13B22E174}"/>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(2)'!$R$20</c:f>
              <c:strCache>
                <c:ptCount val="1"/>
                <c:pt idx="0">
                  <c:v>百科事典</c:v>
                </c:pt>
              </c:strCache>
            </c:strRef>
          </c:cat>
          <c:val>
            <c:numRef>
              <c:f>'広告量 (2)'!$U$20</c:f>
              <c:numCache>
                <c:formatCode>General</c:formatCode>
                <c:ptCount val="1"/>
                <c:pt idx="0">
                  <c:v>0</c:v>
                </c:pt>
              </c:numCache>
            </c:numRef>
          </c:val>
          <c:extLst>
            <c:ext xmlns:c16="http://schemas.microsoft.com/office/drawing/2014/chart" uri="{C3380CC4-5D6E-409C-BE32-E72D297353CC}">
              <c16:uniqueId val="{00000002-D5EE-4120-BFBD-A9F13B22E174}"/>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21230679498396"/>
          <c:y val="0.1373611111111111"/>
          <c:w val="0.6239262523377238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(2)'!$R$21</c:f>
              <c:strCache>
                <c:ptCount val="1"/>
                <c:pt idx="0">
                  <c:v>その他週刊誌</c:v>
                </c:pt>
              </c:strCache>
            </c:strRef>
          </c:cat>
          <c:val>
            <c:numRef>
              <c:f>'広告量 (2)'!$S$21</c:f>
              <c:numCache>
                <c:formatCode>General</c:formatCode>
                <c:ptCount val="1"/>
                <c:pt idx="0">
                  <c:v>31.6</c:v>
                </c:pt>
              </c:numCache>
            </c:numRef>
          </c:val>
          <c:extLst>
            <c:ext xmlns:c16="http://schemas.microsoft.com/office/drawing/2014/chart" uri="{C3380CC4-5D6E-409C-BE32-E72D297353CC}">
              <c16:uniqueId val="{00000000-27B8-485C-8BEB-19BAA35D43B3}"/>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(2)'!$R$21</c:f>
              <c:strCache>
                <c:ptCount val="1"/>
                <c:pt idx="0">
                  <c:v>その他週刊誌</c:v>
                </c:pt>
              </c:strCache>
            </c:strRef>
          </c:cat>
          <c:val>
            <c:numRef>
              <c:f>'広告量 (2)'!$T$21</c:f>
              <c:numCache>
                <c:formatCode>General</c:formatCode>
                <c:ptCount val="1"/>
                <c:pt idx="0">
                  <c:v>22.5</c:v>
                </c:pt>
              </c:numCache>
            </c:numRef>
          </c:val>
          <c:extLst>
            <c:ext xmlns:c16="http://schemas.microsoft.com/office/drawing/2014/chart" uri="{C3380CC4-5D6E-409C-BE32-E72D297353CC}">
              <c16:uniqueId val="{00000001-27B8-485C-8BEB-19BAA35D43B3}"/>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(2)'!$R$21</c:f>
              <c:strCache>
                <c:ptCount val="1"/>
                <c:pt idx="0">
                  <c:v>その他週刊誌</c:v>
                </c:pt>
              </c:strCache>
            </c:strRef>
          </c:cat>
          <c:val>
            <c:numRef>
              <c:f>'広告量 (2)'!$U$21</c:f>
              <c:numCache>
                <c:formatCode>General</c:formatCode>
                <c:ptCount val="1"/>
                <c:pt idx="0">
                  <c:v>12</c:v>
                </c:pt>
              </c:numCache>
            </c:numRef>
          </c:val>
          <c:extLst>
            <c:ext xmlns:c16="http://schemas.microsoft.com/office/drawing/2014/chart" uri="{C3380CC4-5D6E-409C-BE32-E72D297353CC}">
              <c16:uniqueId val="{00000002-27B8-485C-8BEB-19BAA35D43B3}"/>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21230679498396"/>
          <c:y val="0.1373611111111111"/>
          <c:w val="0.6239262523377238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dLbl>
              <c:idx val="0"/>
              <c:numFmt formatCode="#,##0.0_);[Red]\(#,##0.0\)" sourceLinked="0"/>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77B6-4800-AF98-4EB739596D3F}"/>
                </c:ext>
              </c:extLst>
            </c:dLbl>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(2)'!$R$22</c:f>
              <c:strCache>
                <c:ptCount val="1"/>
                <c:pt idx="0">
                  <c:v>児童・学生誌</c:v>
                </c:pt>
              </c:strCache>
            </c:strRef>
          </c:cat>
          <c:val>
            <c:numRef>
              <c:f>'広告量 (2)'!$S$22</c:f>
              <c:numCache>
                <c:formatCode>General</c:formatCode>
                <c:ptCount val="1"/>
                <c:pt idx="0">
                  <c:v>21</c:v>
                </c:pt>
              </c:numCache>
            </c:numRef>
          </c:val>
          <c:extLst>
            <c:ext xmlns:c16="http://schemas.microsoft.com/office/drawing/2014/chart" uri="{C3380CC4-5D6E-409C-BE32-E72D297353CC}">
              <c16:uniqueId val="{00000000-3CF9-4A35-9E1D-FD5086584D4D}"/>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(2)'!$R$22</c:f>
              <c:strCache>
                <c:ptCount val="1"/>
                <c:pt idx="0">
                  <c:v>児童・学生誌</c:v>
                </c:pt>
              </c:strCache>
            </c:strRef>
          </c:cat>
          <c:val>
            <c:numRef>
              <c:f>'広告量 (2)'!$T$22</c:f>
              <c:numCache>
                <c:formatCode>General</c:formatCode>
                <c:ptCount val="1"/>
                <c:pt idx="0">
                  <c:v>0</c:v>
                </c:pt>
              </c:numCache>
            </c:numRef>
          </c:val>
          <c:extLst>
            <c:ext xmlns:c16="http://schemas.microsoft.com/office/drawing/2014/chart" uri="{C3380CC4-5D6E-409C-BE32-E72D297353CC}">
              <c16:uniqueId val="{00000001-3CF9-4A35-9E1D-FD5086584D4D}"/>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(2)'!$R$22</c:f>
              <c:strCache>
                <c:ptCount val="1"/>
                <c:pt idx="0">
                  <c:v>児童・学生誌</c:v>
                </c:pt>
              </c:strCache>
            </c:strRef>
          </c:cat>
          <c:val>
            <c:numRef>
              <c:f>'広告量 (2)'!$U$22</c:f>
              <c:numCache>
                <c:formatCode>General</c:formatCode>
                <c:ptCount val="1"/>
                <c:pt idx="0">
                  <c:v>0</c:v>
                </c:pt>
              </c:numCache>
            </c:numRef>
          </c:val>
          <c:extLst>
            <c:ext xmlns:c16="http://schemas.microsoft.com/office/drawing/2014/chart" uri="{C3380CC4-5D6E-409C-BE32-E72D297353CC}">
              <c16:uniqueId val="{00000002-3CF9-4A35-9E1D-FD5086584D4D}"/>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21230679498396"/>
          <c:y val="0.1373611111111111"/>
          <c:w val="0.6239262523377238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(2)'!$R$23</c:f>
              <c:strCache>
                <c:ptCount val="1"/>
                <c:pt idx="0">
                  <c:v>辞書・事典類</c:v>
                </c:pt>
              </c:strCache>
            </c:strRef>
          </c:cat>
          <c:val>
            <c:numRef>
              <c:f>'広告量 (2)'!$S$23</c:f>
              <c:numCache>
                <c:formatCode>General</c:formatCode>
                <c:ptCount val="1"/>
                <c:pt idx="0">
                  <c:v>18.2</c:v>
                </c:pt>
              </c:numCache>
            </c:numRef>
          </c:val>
          <c:extLst>
            <c:ext xmlns:c16="http://schemas.microsoft.com/office/drawing/2014/chart" uri="{C3380CC4-5D6E-409C-BE32-E72D297353CC}">
              <c16:uniqueId val="{00000000-D0C9-409E-A4DA-88CBDE73F759}"/>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(2)'!$R$23</c:f>
              <c:strCache>
                <c:ptCount val="1"/>
                <c:pt idx="0">
                  <c:v>辞書・事典類</c:v>
                </c:pt>
              </c:strCache>
            </c:strRef>
          </c:cat>
          <c:val>
            <c:numRef>
              <c:f>'広告量 (2)'!$T$23</c:f>
              <c:numCache>
                <c:formatCode>General</c:formatCode>
                <c:ptCount val="1"/>
                <c:pt idx="0">
                  <c:v>7.1</c:v>
                </c:pt>
              </c:numCache>
            </c:numRef>
          </c:val>
          <c:extLst>
            <c:ext xmlns:c16="http://schemas.microsoft.com/office/drawing/2014/chart" uri="{C3380CC4-5D6E-409C-BE32-E72D297353CC}">
              <c16:uniqueId val="{00000001-D0C9-409E-A4DA-88CBDE73F759}"/>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(2)'!$R$23</c:f>
              <c:strCache>
                <c:ptCount val="1"/>
                <c:pt idx="0">
                  <c:v>辞書・事典類</c:v>
                </c:pt>
              </c:strCache>
            </c:strRef>
          </c:cat>
          <c:val>
            <c:numRef>
              <c:f>'広告量 (2)'!$U$23</c:f>
              <c:numCache>
                <c:formatCode>General</c:formatCode>
                <c:ptCount val="1"/>
                <c:pt idx="0">
                  <c:v>5.4</c:v>
                </c:pt>
              </c:numCache>
            </c:numRef>
          </c:val>
          <c:extLst>
            <c:ext xmlns:c16="http://schemas.microsoft.com/office/drawing/2014/chart" uri="{C3380CC4-5D6E-409C-BE32-E72D297353CC}">
              <c16:uniqueId val="{00000002-D0C9-409E-A4DA-88CBDE73F759}"/>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28977876236418"/>
          <c:y val="0.1373611111111111"/>
          <c:w val="0.5831515326639216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(2)'!$R$26</c:f>
              <c:strCache>
                <c:ptCount val="1"/>
                <c:pt idx="0">
                  <c:v>文学・思想全集</c:v>
                </c:pt>
              </c:strCache>
            </c:strRef>
          </c:cat>
          <c:val>
            <c:numRef>
              <c:f>'広告量 (2)'!$S$26</c:f>
              <c:numCache>
                <c:formatCode>General</c:formatCode>
                <c:ptCount val="1"/>
                <c:pt idx="0">
                  <c:v>8.1999999999999993</c:v>
                </c:pt>
              </c:numCache>
            </c:numRef>
          </c:val>
          <c:extLst>
            <c:ext xmlns:c16="http://schemas.microsoft.com/office/drawing/2014/chart" uri="{C3380CC4-5D6E-409C-BE32-E72D297353CC}">
              <c16:uniqueId val="{00000000-B525-407D-9D15-8EF4798A9A0F}"/>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(2)'!$R$26</c:f>
              <c:strCache>
                <c:ptCount val="1"/>
                <c:pt idx="0">
                  <c:v>文学・思想全集</c:v>
                </c:pt>
              </c:strCache>
            </c:strRef>
          </c:cat>
          <c:val>
            <c:numRef>
              <c:f>'広告量 (2)'!$T$26</c:f>
              <c:numCache>
                <c:formatCode>General</c:formatCode>
                <c:ptCount val="1"/>
                <c:pt idx="0">
                  <c:v>4.5</c:v>
                </c:pt>
              </c:numCache>
            </c:numRef>
          </c:val>
          <c:extLst>
            <c:ext xmlns:c16="http://schemas.microsoft.com/office/drawing/2014/chart" uri="{C3380CC4-5D6E-409C-BE32-E72D297353CC}">
              <c16:uniqueId val="{00000001-B525-407D-9D15-8EF4798A9A0F}"/>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(2)'!$R$26</c:f>
              <c:strCache>
                <c:ptCount val="1"/>
                <c:pt idx="0">
                  <c:v>文学・思想全集</c:v>
                </c:pt>
              </c:strCache>
            </c:strRef>
          </c:cat>
          <c:val>
            <c:numRef>
              <c:f>'広告量 (2)'!$U$26</c:f>
              <c:numCache>
                <c:formatCode>General</c:formatCode>
                <c:ptCount val="1"/>
                <c:pt idx="0">
                  <c:v>0.4</c:v>
                </c:pt>
              </c:numCache>
            </c:numRef>
          </c:val>
          <c:extLst>
            <c:ext xmlns:c16="http://schemas.microsoft.com/office/drawing/2014/chart" uri="{C3380CC4-5D6E-409C-BE32-E72D297353CC}">
              <c16:uniqueId val="{00000002-B525-407D-9D15-8EF4798A9A0F}"/>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1A2B-4EA2-987F-452B91ED799F}"/>
              </c:ext>
            </c:extLst>
          </c:dPt>
          <c:dLbls>
            <c:dLbl>
              <c:idx val="0"/>
              <c:spPr>
                <a:noFill/>
                <a:ln>
                  <a:noFill/>
                </a:ln>
                <a:effectLst/>
              </c:spPr>
              <c:txPr>
                <a:bodyPr rot="0" spcFirstLastPara="1" vertOverflow="ellipsis" vert="horz" wrap="square" lIns="38100" tIns="19050" rIns="38100" bIns="19050" anchor="ctr" anchorCtr="1">
                  <a:spAutoFit/>
                </a:bodyPr>
                <a:lstStyle/>
                <a:p>
                  <a:pPr>
                    <a:defRPr lang="ja-JP" sz="16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1A2B-4EA2-987F-452B91ED799F}"/>
                </c:ext>
              </c:extLst>
            </c:dLbl>
            <c:spPr>
              <a:noFill/>
              <a:ln>
                <a:noFill/>
              </a:ln>
              <a:effectLst/>
            </c:spPr>
            <c:txPr>
              <a:bodyPr rot="0" spcFirstLastPara="1" vertOverflow="ellipsis" vert="horz" wrap="square" lIns="38100" tIns="19050" rIns="38100" bIns="19050" anchor="ctr" anchorCtr="1">
                <a:spAutoFit/>
              </a:bodyPr>
              <a:lstStyle/>
              <a:p>
                <a:pPr>
                  <a:defRPr lang="ja-JP" sz="1000" b="0" i="0" u="none" strike="noStrike" kern="1200" baseline="0">
                    <a:solidFill>
                      <a:srgbClr val="696969"/>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朝日新聞</c:v>
                </c:pt>
                <c:pt idx="1">
                  <c:v>読売新聞</c:v>
                </c:pt>
                <c:pt idx="2">
                  <c:v>日本経済新聞</c:v>
                </c:pt>
              </c:strCache>
            </c:strRef>
          </c:cat>
          <c:val>
            <c:numRef>
              <c:f>Sheet1!$B$2:$B$4</c:f>
              <c:numCache>
                <c:formatCode>0.0_);[Red]\(0.0\)</c:formatCode>
                <c:ptCount val="3"/>
                <c:pt idx="0">
                  <c:v>12.7</c:v>
                </c:pt>
                <c:pt idx="1">
                  <c:v>10.9</c:v>
                </c:pt>
                <c:pt idx="2">
                  <c:v>7.3</c:v>
                </c:pt>
              </c:numCache>
            </c:numRef>
          </c:val>
          <c:extLst>
            <c:ext xmlns:c16="http://schemas.microsoft.com/office/drawing/2014/chart" uri="{C3380CC4-5D6E-409C-BE32-E72D297353CC}">
              <c16:uniqueId val="{00000002-1A2B-4EA2-987F-452B91ED799F}"/>
            </c:ext>
          </c:extLst>
        </c:ser>
        <c:dLbls>
          <c:dLblPos val="inEnd"/>
          <c:showLegendKey val="0"/>
          <c:showVal val="1"/>
          <c:showCatName val="0"/>
          <c:showSerName val="0"/>
          <c:showPercent val="0"/>
          <c:showBubbleSize val="0"/>
        </c:dLbls>
        <c:gapWidth val="50"/>
        <c:axId val="118492160"/>
        <c:axId val="62317120"/>
      </c:barChart>
      <c:catAx>
        <c:axId val="118492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62317120"/>
        <c:crosses val="autoZero"/>
        <c:auto val="1"/>
        <c:lblAlgn val="ctr"/>
        <c:lblOffset val="100"/>
        <c:noMultiLvlLbl val="0"/>
      </c:catAx>
      <c:valAx>
        <c:axId val="62317120"/>
        <c:scaling>
          <c:orientation val="minMax"/>
          <c:max val="2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000" dirty="0"/>
                  <a:t>（％）</a:t>
                </a:r>
              </a:p>
            </c:rich>
          </c:tx>
          <c:layout>
            <c:manualLayout>
              <c:xMode val="edge"/>
              <c:yMode val="edge"/>
              <c:x val="0.87442903249107584"/>
              <c:y val="5.8108889653506302E-2"/>
            </c:manualLayout>
          </c:layout>
          <c:overlay val="0"/>
          <c:spPr>
            <a:noFill/>
            <a:ln>
              <a:noFill/>
            </a:ln>
            <a:effectLst/>
          </c:sp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en-US"/>
          </a:p>
        </c:txPr>
        <c:crossAx val="11849216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4EAD-4A4C-A785-35B36FAFDA4C}"/>
              </c:ext>
            </c:extLst>
          </c:dPt>
          <c:dLbls>
            <c:dLbl>
              <c:idx val="0"/>
              <c:spPr>
                <a:noFill/>
                <a:ln>
                  <a:noFill/>
                </a:ln>
                <a:effectLst/>
              </c:spPr>
              <c:txPr>
                <a:bodyPr rot="0" spcFirstLastPara="1" vertOverflow="ellipsis" vert="horz" wrap="square" lIns="38100" tIns="19050" rIns="38100" bIns="19050" anchor="ctr" anchorCtr="1">
                  <a:spAutoFit/>
                </a:bodyPr>
                <a:lstStyle/>
                <a:p>
                  <a:pPr>
                    <a:defRPr lang="ja-JP" sz="16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4EAD-4A4C-A785-35B36FAFDA4C}"/>
                </c:ext>
              </c:extLst>
            </c:dLbl>
            <c:spPr>
              <a:noFill/>
              <a:ln>
                <a:noFill/>
              </a:ln>
              <a:effectLst/>
            </c:spPr>
            <c:txPr>
              <a:bodyPr rot="0" spcFirstLastPara="1" vertOverflow="ellipsis" vert="horz" wrap="square" lIns="38100" tIns="19050" rIns="38100" bIns="19050" anchor="ctr" anchorCtr="1">
                <a:spAutoFit/>
              </a:bodyPr>
              <a:lstStyle/>
              <a:p>
                <a:pPr>
                  <a:defRPr lang="ja-JP" sz="1000" b="0" i="0" u="none" strike="noStrike" kern="1200" baseline="0">
                    <a:solidFill>
                      <a:srgbClr val="696969"/>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朝日新聞</c:v>
                </c:pt>
                <c:pt idx="1">
                  <c:v>読売新聞</c:v>
                </c:pt>
                <c:pt idx="2">
                  <c:v>日本経済新聞</c:v>
                </c:pt>
              </c:strCache>
            </c:strRef>
          </c:cat>
          <c:val>
            <c:numRef>
              <c:f>Sheet1!$B$2:$B$4</c:f>
              <c:numCache>
                <c:formatCode>0.0_);[Red]\(0.0\)</c:formatCode>
                <c:ptCount val="3"/>
                <c:pt idx="0">
                  <c:v>15</c:v>
                </c:pt>
                <c:pt idx="1">
                  <c:v>10</c:v>
                </c:pt>
                <c:pt idx="2">
                  <c:v>10</c:v>
                </c:pt>
              </c:numCache>
            </c:numRef>
          </c:val>
          <c:extLst>
            <c:ext xmlns:c16="http://schemas.microsoft.com/office/drawing/2014/chart" uri="{C3380CC4-5D6E-409C-BE32-E72D297353CC}">
              <c16:uniqueId val="{00000002-4EAD-4A4C-A785-35B36FAFDA4C}"/>
            </c:ext>
          </c:extLst>
        </c:ser>
        <c:dLbls>
          <c:dLblPos val="inEnd"/>
          <c:showLegendKey val="0"/>
          <c:showVal val="1"/>
          <c:showCatName val="0"/>
          <c:showSerName val="0"/>
          <c:showPercent val="0"/>
          <c:showBubbleSize val="0"/>
        </c:dLbls>
        <c:gapWidth val="50"/>
        <c:axId val="118492160"/>
        <c:axId val="62317120"/>
      </c:barChart>
      <c:catAx>
        <c:axId val="118492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62317120"/>
        <c:crosses val="autoZero"/>
        <c:auto val="1"/>
        <c:lblAlgn val="ctr"/>
        <c:lblOffset val="100"/>
        <c:noMultiLvlLbl val="0"/>
      </c:catAx>
      <c:valAx>
        <c:axId val="62317120"/>
        <c:scaling>
          <c:orientation val="minMax"/>
          <c:max val="2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000" dirty="0"/>
                  <a:t>（％）</a:t>
                </a:r>
              </a:p>
            </c:rich>
          </c:tx>
          <c:layout>
            <c:manualLayout>
              <c:xMode val="edge"/>
              <c:yMode val="edge"/>
              <c:x val="0.87442903249107584"/>
              <c:y val="5.8108889653506302E-2"/>
            </c:manualLayout>
          </c:layout>
          <c:overlay val="0"/>
          <c:spPr>
            <a:noFill/>
            <a:ln>
              <a:noFill/>
            </a:ln>
            <a:effectLst/>
          </c:sp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en-US"/>
          </a:p>
        </c:txPr>
        <c:crossAx val="11849216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B411-41B5-A467-6F8D9F85261E}"/>
              </c:ext>
            </c:extLst>
          </c:dPt>
          <c:dLbls>
            <c:dLbl>
              <c:idx val="0"/>
              <c:spPr>
                <a:noFill/>
                <a:ln>
                  <a:noFill/>
                </a:ln>
                <a:effectLst/>
              </c:spPr>
              <c:txPr>
                <a:bodyPr rot="0" spcFirstLastPara="1" vertOverflow="ellipsis" vert="horz" wrap="square" lIns="38100" tIns="19050" rIns="38100" bIns="19050" anchor="ctr" anchorCtr="1">
                  <a:spAutoFit/>
                </a:bodyPr>
                <a:lstStyle/>
                <a:p>
                  <a:pPr>
                    <a:defRPr lang="ja-JP" sz="16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B411-41B5-A467-6F8D9F85261E}"/>
                </c:ext>
              </c:extLst>
            </c:dLbl>
            <c:spPr>
              <a:noFill/>
              <a:ln>
                <a:noFill/>
              </a:ln>
              <a:effectLst/>
            </c:spPr>
            <c:txPr>
              <a:bodyPr rot="0" spcFirstLastPara="1" vertOverflow="ellipsis" vert="horz" wrap="square" lIns="38100" tIns="19050" rIns="38100" bIns="19050" anchor="ctr" anchorCtr="1">
                <a:spAutoFit/>
              </a:bodyPr>
              <a:lstStyle/>
              <a:p>
                <a:pPr>
                  <a:defRPr lang="ja-JP" sz="1000" b="0" i="0" u="none" strike="noStrike" kern="1200" baseline="0">
                    <a:solidFill>
                      <a:srgbClr val="696969"/>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朝日新聞</c:v>
                </c:pt>
                <c:pt idx="1">
                  <c:v>読売新聞</c:v>
                </c:pt>
                <c:pt idx="2">
                  <c:v>日本経済新聞</c:v>
                </c:pt>
              </c:strCache>
            </c:strRef>
          </c:cat>
          <c:val>
            <c:numRef>
              <c:f>Sheet1!$B$2:$B$4</c:f>
              <c:numCache>
                <c:formatCode>0.0_);[Red]\(0.0\)</c:formatCode>
                <c:ptCount val="3"/>
                <c:pt idx="0" formatCode="0.0_);\(0.0\)">
                  <c:v>12.9</c:v>
                </c:pt>
                <c:pt idx="1">
                  <c:v>8.8000000000000007</c:v>
                </c:pt>
                <c:pt idx="2">
                  <c:v>6.5</c:v>
                </c:pt>
              </c:numCache>
            </c:numRef>
          </c:val>
          <c:extLst>
            <c:ext xmlns:c16="http://schemas.microsoft.com/office/drawing/2014/chart" uri="{C3380CC4-5D6E-409C-BE32-E72D297353CC}">
              <c16:uniqueId val="{00000002-B411-41B5-A467-6F8D9F85261E}"/>
            </c:ext>
          </c:extLst>
        </c:ser>
        <c:dLbls>
          <c:dLblPos val="inEnd"/>
          <c:showLegendKey val="0"/>
          <c:showVal val="1"/>
          <c:showCatName val="0"/>
          <c:showSerName val="0"/>
          <c:showPercent val="0"/>
          <c:showBubbleSize val="0"/>
        </c:dLbls>
        <c:gapWidth val="50"/>
        <c:axId val="118492160"/>
        <c:axId val="62317120"/>
      </c:barChart>
      <c:catAx>
        <c:axId val="118492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62317120"/>
        <c:crosses val="autoZero"/>
        <c:auto val="1"/>
        <c:lblAlgn val="ctr"/>
        <c:lblOffset val="100"/>
        <c:noMultiLvlLbl val="0"/>
      </c:catAx>
      <c:valAx>
        <c:axId val="62317120"/>
        <c:scaling>
          <c:orientation val="minMax"/>
          <c:max val="2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000" dirty="0"/>
                  <a:t>（％）</a:t>
                </a:r>
              </a:p>
            </c:rich>
          </c:tx>
          <c:layout>
            <c:manualLayout>
              <c:xMode val="edge"/>
              <c:yMode val="edge"/>
              <c:x val="0.87442903249107584"/>
              <c:y val="5.8108889653506302E-2"/>
            </c:manualLayout>
          </c:layout>
          <c:overlay val="0"/>
          <c:spPr>
            <a:noFill/>
            <a:ln>
              <a:noFill/>
            </a:ln>
            <a:effectLst/>
          </c:sp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en-US"/>
          </a:p>
        </c:txPr>
        <c:crossAx val="11849216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65884596456693"/>
          <c:y val="0.13501733913525227"/>
          <c:w val="0.57794032972440945"/>
          <c:h val="0.6434955526392534"/>
        </c:manualLayout>
      </c:layout>
      <c:barChart>
        <c:barDir val="bar"/>
        <c:grouping val="clustered"/>
        <c:varyColors val="0"/>
        <c:ser>
          <c:idx val="0"/>
          <c:order val="0"/>
          <c:tx>
            <c:strRef>
              <c:f>Sheet1!$B$1</c:f>
              <c:strCache>
                <c:ptCount val="1"/>
                <c:pt idx="0">
                  <c:v>書籍広告に関心のある人(n=31,410)</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新聞（チラシは除く）</c:v>
                </c:pt>
                <c:pt idx="1">
                  <c:v>テレビ</c:v>
                </c:pt>
                <c:pt idx="2">
                  <c:v>ｲﾝﾀｰﾈｯﾄ(PC･ﾀﾌﾞﾚｯﾄ型情報端末)</c:v>
                </c:pt>
                <c:pt idx="3">
                  <c:v>ｲﾝﾀｰﾈｯﾄ(携帯電話･PHS･ｽﾏｰﾄﾌｫﾝ)</c:v>
                </c:pt>
                <c:pt idx="4">
                  <c:v>交通広告（車内・駅貼りなど）</c:v>
                </c:pt>
              </c:strCache>
            </c:strRef>
          </c:cat>
          <c:val>
            <c:numRef>
              <c:f>Sheet1!$B$2:$B$6</c:f>
              <c:numCache>
                <c:formatCode>0.0_);[Red]\(0.0\)</c:formatCode>
                <c:ptCount val="5"/>
                <c:pt idx="0">
                  <c:v>40.299999999999997</c:v>
                </c:pt>
                <c:pt idx="1">
                  <c:v>26.4</c:v>
                </c:pt>
                <c:pt idx="2">
                  <c:v>37.4</c:v>
                </c:pt>
                <c:pt idx="3">
                  <c:v>59.9</c:v>
                </c:pt>
                <c:pt idx="4">
                  <c:v>5.2</c:v>
                </c:pt>
              </c:numCache>
            </c:numRef>
          </c:val>
          <c:extLst>
            <c:ext xmlns:c16="http://schemas.microsoft.com/office/drawing/2014/chart" uri="{C3380CC4-5D6E-409C-BE32-E72D297353CC}">
              <c16:uniqueId val="{00000000-FAFF-4E18-9ADF-40CD79C9FDA3}"/>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max val="60"/>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3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5EA1-4C2D-A9F8-7F07AF9598C6}"/>
              </c:ext>
            </c:extLst>
          </c:dPt>
          <c:dLbls>
            <c:dLbl>
              <c:idx val="0"/>
              <c:spPr>
                <a:noFill/>
                <a:ln>
                  <a:noFill/>
                </a:ln>
                <a:effectLst/>
              </c:spPr>
              <c:txPr>
                <a:bodyPr rot="0" spcFirstLastPara="1" vertOverflow="ellipsis" vert="horz" wrap="square" lIns="38100" tIns="19050" rIns="38100" bIns="19050" anchor="ctr" anchorCtr="1">
                  <a:spAutoFit/>
                </a:bodyPr>
                <a:lstStyle/>
                <a:p>
                  <a:pPr>
                    <a:defRPr lang="ja-JP" sz="16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5EA1-4C2D-A9F8-7F07AF9598C6}"/>
                </c:ext>
              </c:extLst>
            </c:dLbl>
            <c:spPr>
              <a:noFill/>
              <a:ln>
                <a:noFill/>
              </a:ln>
              <a:effectLst/>
            </c:spPr>
            <c:txPr>
              <a:bodyPr rot="0" spcFirstLastPara="1" vertOverflow="ellipsis" vert="horz" wrap="square" lIns="38100" tIns="19050" rIns="38100" bIns="19050" anchor="ctr" anchorCtr="1">
                <a:spAutoFit/>
              </a:bodyPr>
              <a:lstStyle/>
              <a:p>
                <a:pPr>
                  <a:defRPr lang="ja-JP" sz="1000" b="0" i="0" u="none" strike="noStrike" kern="1200" baseline="0">
                    <a:solidFill>
                      <a:srgbClr val="696969"/>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朝日新聞</c:v>
                </c:pt>
                <c:pt idx="1">
                  <c:v>読売新聞</c:v>
                </c:pt>
                <c:pt idx="2">
                  <c:v>日本経済新聞</c:v>
                </c:pt>
              </c:strCache>
            </c:strRef>
          </c:cat>
          <c:val>
            <c:numRef>
              <c:f>Sheet1!$B$2:$B$4</c:f>
              <c:numCache>
                <c:formatCode>0.0_);[Red]\(0.0\)</c:formatCode>
                <c:ptCount val="3"/>
                <c:pt idx="0" formatCode="0.0_);\(0.0\)">
                  <c:v>19.5</c:v>
                </c:pt>
                <c:pt idx="1">
                  <c:v>2.4</c:v>
                </c:pt>
                <c:pt idx="2">
                  <c:v>4.9000000000000004</c:v>
                </c:pt>
              </c:numCache>
            </c:numRef>
          </c:val>
          <c:extLst>
            <c:ext xmlns:c16="http://schemas.microsoft.com/office/drawing/2014/chart" uri="{C3380CC4-5D6E-409C-BE32-E72D297353CC}">
              <c16:uniqueId val="{00000002-5EA1-4C2D-A9F8-7F07AF9598C6}"/>
            </c:ext>
          </c:extLst>
        </c:ser>
        <c:dLbls>
          <c:dLblPos val="inEnd"/>
          <c:showLegendKey val="0"/>
          <c:showVal val="1"/>
          <c:showCatName val="0"/>
          <c:showSerName val="0"/>
          <c:showPercent val="0"/>
          <c:showBubbleSize val="0"/>
        </c:dLbls>
        <c:gapWidth val="50"/>
        <c:axId val="118492160"/>
        <c:axId val="62317120"/>
      </c:barChart>
      <c:catAx>
        <c:axId val="118492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62317120"/>
        <c:crosses val="autoZero"/>
        <c:auto val="1"/>
        <c:lblAlgn val="ctr"/>
        <c:lblOffset val="100"/>
        <c:noMultiLvlLbl val="0"/>
      </c:catAx>
      <c:valAx>
        <c:axId val="62317120"/>
        <c:scaling>
          <c:orientation val="minMax"/>
          <c:max val="25"/>
          <c:min val="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000" dirty="0"/>
                  <a:t>（％）</a:t>
                </a:r>
              </a:p>
            </c:rich>
          </c:tx>
          <c:layout>
            <c:manualLayout>
              <c:xMode val="edge"/>
              <c:yMode val="edge"/>
              <c:x val="0.87442903249107584"/>
              <c:y val="5.8108889653506302E-2"/>
            </c:manualLayout>
          </c:layout>
          <c:overlay val="0"/>
          <c:spPr>
            <a:noFill/>
            <a:ln>
              <a:noFill/>
            </a:ln>
            <a:effectLst/>
          </c:sp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en-US"/>
          </a:p>
        </c:txPr>
        <c:crossAx val="11849216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E040-4CEA-94C1-33A3FB43EBC7}"/>
              </c:ext>
            </c:extLst>
          </c:dPt>
          <c:dLbls>
            <c:dLbl>
              <c:idx val="0"/>
              <c:spPr>
                <a:noFill/>
                <a:ln>
                  <a:noFill/>
                </a:ln>
                <a:effectLst/>
              </c:spPr>
              <c:txPr>
                <a:bodyPr rot="0" spcFirstLastPara="1" vertOverflow="ellipsis" vert="horz" wrap="square" lIns="38100" tIns="19050" rIns="38100" bIns="19050" anchor="ctr" anchorCtr="1">
                  <a:spAutoFit/>
                </a:bodyPr>
                <a:lstStyle/>
                <a:p>
                  <a:pPr>
                    <a:defRPr lang="ja-JP" sz="16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E040-4CEA-94C1-33A3FB43EBC7}"/>
                </c:ext>
              </c:extLst>
            </c:dLbl>
            <c:spPr>
              <a:noFill/>
              <a:ln>
                <a:noFill/>
              </a:ln>
              <a:effectLst/>
            </c:spPr>
            <c:txPr>
              <a:bodyPr rot="0" spcFirstLastPara="1" vertOverflow="ellipsis" vert="horz" wrap="square" lIns="38100" tIns="19050" rIns="38100" bIns="19050" anchor="ctr" anchorCtr="1">
                <a:spAutoFit/>
              </a:bodyPr>
              <a:lstStyle/>
              <a:p>
                <a:pPr>
                  <a:defRPr lang="ja-JP" sz="1000" b="0" i="0" u="none" strike="noStrike" kern="1200" baseline="0">
                    <a:solidFill>
                      <a:srgbClr val="696969"/>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朝日新聞</c:v>
                </c:pt>
                <c:pt idx="1">
                  <c:v>読売新聞</c:v>
                </c:pt>
                <c:pt idx="2">
                  <c:v>日本経済新聞</c:v>
                </c:pt>
              </c:strCache>
            </c:strRef>
          </c:cat>
          <c:val>
            <c:numRef>
              <c:f>Sheet1!$B$2:$B$4</c:f>
              <c:numCache>
                <c:formatCode>0.0_);[Red]\(0.0\)</c:formatCode>
                <c:ptCount val="3"/>
                <c:pt idx="0" formatCode="0.0_);\(0.0\)">
                  <c:v>20</c:v>
                </c:pt>
                <c:pt idx="1">
                  <c:v>10</c:v>
                </c:pt>
                <c:pt idx="2">
                  <c:v>0</c:v>
                </c:pt>
              </c:numCache>
            </c:numRef>
          </c:val>
          <c:extLst>
            <c:ext xmlns:c16="http://schemas.microsoft.com/office/drawing/2014/chart" uri="{C3380CC4-5D6E-409C-BE32-E72D297353CC}">
              <c16:uniqueId val="{00000002-E040-4CEA-94C1-33A3FB43EBC7}"/>
            </c:ext>
          </c:extLst>
        </c:ser>
        <c:dLbls>
          <c:dLblPos val="inEnd"/>
          <c:showLegendKey val="0"/>
          <c:showVal val="1"/>
          <c:showCatName val="0"/>
          <c:showSerName val="0"/>
          <c:showPercent val="0"/>
          <c:showBubbleSize val="0"/>
        </c:dLbls>
        <c:gapWidth val="50"/>
        <c:axId val="118492160"/>
        <c:axId val="62317120"/>
      </c:barChart>
      <c:catAx>
        <c:axId val="118492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62317120"/>
        <c:crosses val="autoZero"/>
        <c:auto val="1"/>
        <c:lblAlgn val="ctr"/>
        <c:lblOffset val="100"/>
        <c:noMultiLvlLbl val="0"/>
      </c:catAx>
      <c:valAx>
        <c:axId val="62317120"/>
        <c:scaling>
          <c:orientation val="minMax"/>
          <c:max val="25"/>
          <c:min val="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000" dirty="0"/>
                  <a:t>（％）</a:t>
                </a:r>
              </a:p>
            </c:rich>
          </c:tx>
          <c:layout>
            <c:manualLayout>
              <c:xMode val="edge"/>
              <c:yMode val="edge"/>
              <c:x val="0.87442903249107584"/>
              <c:y val="5.8108889653506302E-2"/>
            </c:manualLayout>
          </c:layout>
          <c:overlay val="0"/>
          <c:spPr>
            <a:noFill/>
            <a:ln>
              <a:noFill/>
            </a:ln>
            <a:effectLst/>
          </c:sp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en-US"/>
          </a:p>
        </c:txPr>
        <c:crossAx val="11849216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529638287401576"/>
          <c:y val="0.13501733913525227"/>
          <c:w val="0.60919032972440945"/>
          <c:h val="0.6434955526392534"/>
        </c:manualLayout>
      </c:layout>
      <c:barChart>
        <c:barDir val="bar"/>
        <c:grouping val="clustered"/>
        <c:varyColors val="0"/>
        <c:ser>
          <c:idx val="0"/>
          <c:order val="0"/>
          <c:tx>
            <c:strRef>
              <c:f>Sheet1!$B$1</c:f>
              <c:strCache>
                <c:ptCount val="1"/>
                <c:pt idx="0">
                  <c:v>個人全体(n=80,763)</c:v>
                </c:pt>
              </c:strCache>
            </c:strRef>
          </c:tx>
          <c:spPr>
            <a:solidFill>
              <a:sysClr val="window" lastClr="FFFFFF">
                <a:lumMod val="85000"/>
              </a:sys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1年間に読書をした</c:v>
                </c:pt>
                <c:pt idx="1">
                  <c:v>ふだん読む新聞記事ジャンル
「文学・芸術関係」</c:v>
                </c:pt>
              </c:strCache>
            </c:strRef>
          </c:cat>
          <c:val>
            <c:numRef>
              <c:f>Sheet1!$B$2:$B$3</c:f>
              <c:numCache>
                <c:formatCode>General</c:formatCode>
                <c:ptCount val="2"/>
                <c:pt idx="0" formatCode="0.0_ ">
                  <c:v>39.6</c:v>
                </c:pt>
                <c:pt idx="1">
                  <c:v>7.7</c:v>
                </c:pt>
              </c:numCache>
            </c:numRef>
          </c:val>
          <c:extLst>
            <c:ext xmlns:c16="http://schemas.microsoft.com/office/drawing/2014/chart" uri="{C3380CC4-5D6E-409C-BE32-E72D297353CC}">
              <c16:uniqueId val="{00000000-E5B1-4CB6-B464-D5579EC46947}"/>
            </c:ext>
          </c:extLst>
        </c:ser>
        <c:ser>
          <c:idx val="1"/>
          <c:order val="1"/>
          <c:tx>
            <c:strRef>
              <c:f>Sheet1!$C$1</c:f>
              <c:strCache>
                <c:ptCount val="1"/>
                <c:pt idx="0">
                  <c:v>朝日新聞購読者(n=8,849)</c:v>
                </c:pt>
              </c:strCache>
            </c:strRef>
          </c:tx>
          <c:spPr>
            <a:solidFill>
              <a:srgbClr val="4472C4"/>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1年間に読書をした</c:v>
                </c:pt>
                <c:pt idx="1">
                  <c:v>ふだん読む新聞記事ジャンル
「文学・芸術関係」</c:v>
                </c:pt>
              </c:strCache>
            </c:strRef>
          </c:cat>
          <c:val>
            <c:numRef>
              <c:f>Sheet1!$C$2:$C$3</c:f>
              <c:numCache>
                <c:formatCode>General</c:formatCode>
                <c:ptCount val="2"/>
                <c:pt idx="0" formatCode="0.0_ ">
                  <c:v>50.6</c:v>
                </c:pt>
                <c:pt idx="1">
                  <c:v>18.100000000000001</c:v>
                </c:pt>
              </c:numCache>
            </c:numRef>
          </c:val>
          <c:extLst>
            <c:ext xmlns:c16="http://schemas.microsoft.com/office/drawing/2014/chart" uri="{C3380CC4-5D6E-409C-BE32-E72D297353CC}">
              <c16:uniqueId val="{00000001-E5B1-4CB6-B464-D5579EC46947}"/>
            </c:ext>
          </c:extLst>
        </c:ser>
        <c:ser>
          <c:idx val="2"/>
          <c:order val="2"/>
          <c:tx>
            <c:strRef>
              <c:f>Sheet1!$D$1</c:f>
              <c:strCache>
                <c:ptCount val="1"/>
                <c:pt idx="0">
                  <c:v>読売新聞購読(n=10,657)</c:v>
                </c:pt>
              </c:strCache>
            </c:strRef>
          </c:tx>
          <c:spPr>
            <a:solidFill>
              <a:sysClr val="window" lastClr="FFFFFF">
                <a:lumMod val="65000"/>
              </a:sys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1年間に読書をした</c:v>
                </c:pt>
                <c:pt idx="1">
                  <c:v>ふだん読む新聞記事ジャンル
「文学・芸術関係」</c:v>
                </c:pt>
              </c:strCache>
            </c:strRef>
          </c:cat>
          <c:val>
            <c:numRef>
              <c:f>Sheet1!$D$2:$D$3</c:f>
              <c:numCache>
                <c:formatCode>General</c:formatCode>
                <c:ptCount val="2"/>
                <c:pt idx="0" formatCode="0.0_ ">
                  <c:v>46</c:v>
                </c:pt>
                <c:pt idx="1">
                  <c:v>11.7</c:v>
                </c:pt>
              </c:numCache>
            </c:numRef>
          </c:val>
          <c:extLst>
            <c:ext xmlns:c16="http://schemas.microsoft.com/office/drawing/2014/chart" uri="{C3380CC4-5D6E-409C-BE32-E72D297353CC}">
              <c16:uniqueId val="{00000002-E5B1-4CB6-B464-D5579EC46947}"/>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320" b="0" i="0" u="none" strike="noStrike" kern="1200" spc="0" baseline="0">
                <a:solidFill>
                  <a:schemeClr val="tx1">
                    <a:lumMod val="65000"/>
                    <a:lumOff val="35000"/>
                  </a:schemeClr>
                </a:solidFill>
                <a:latin typeface="+mn-lt"/>
                <a:ea typeface="+mn-ea"/>
                <a:cs typeface="+mn-cs"/>
              </a:defRPr>
            </a:pPr>
            <a:r>
              <a:rPr kumimoji="1" lang="ja-JP" altLang="ja-JP" sz="1800" dirty="0">
                <a:effectLst/>
              </a:rPr>
              <a:t>本に関する行動</a:t>
            </a:r>
            <a:r>
              <a:rPr kumimoji="1" lang="ja-JP" altLang="en-US" sz="1800" dirty="0">
                <a:effectLst/>
              </a:rPr>
              <a:t>（％）</a:t>
            </a:r>
            <a:r>
              <a:rPr kumimoji="1" lang="en-US" altLang="ja-JP" sz="1800" dirty="0">
                <a:effectLst/>
              </a:rPr>
              <a:t>※J-READ2021</a:t>
            </a:r>
            <a:endParaRPr lang="ja-JP" altLang="ja-JP" dirty="0">
              <a:effectLst/>
            </a:endParaRPr>
          </a:p>
        </c:rich>
      </c:tx>
      <c:overlay val="0"/>
      <c:spPr>
        <a:noFill/>
        <a:ln>
          <a:noFill/>
        </a:ln>
        <a:effectLst/>
      </c:spPr>
      <c:txPr>
        <a:bodyPr rot="0" spcFirstLastPara="1" vertOverflow="ellipsis" vert="horz" wrap="square" anchor="ctr" anchorCtr="1"/>
        <a:lstStyle/>
        <a:p>
          <a:pPr>
            <a:defRPr lang="ja-JP"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3748388287401576"/>
          <c:y val="0.33430595968322202"/>
          <c:w val="0.74295361712598429"/>
          <c:h val="0.6434955526392534"/>
        </c:manualLayout>
      </c:layout>
      <c:barChart>
        <c:barDir val="bar"/>
        <c:grouping val="clustered"/>
        <c:varyColors val="0"/>
        <c:ser>
          <c:idx val="0"/>
          <c:order val="0"/>
          <c:tx>
            <c:strRef>
              <c:f>Sheet1!$B$1</c:f>
              <c:strCache>
                <c:ptCount val="1"/>
                <c:pt idx="0">
                  <c:v>個人全体(n=80,763)</c:v>
                </c:pt>
              </c:strCache>
            </c:strRef>
          </c:tx>
          <c:spPr>
            <a:solidFill>
              <a:sysClr val="window" lastClr="FFFFFF">
                <a:lumMod val="85000"/>
              </a:sys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新聞広告を見て本・雑誌を買いに行った</c:v>
                </c:pt>
                <c:pt idx="1">
                  <c:v>1年間で書店を利用した</c:v>
                </c:pt>
                <c:pt idx="2">
                  <c:v>今後書店を利用したい</c:v>
                </c:pt>
                <c:pt idx="3">
                  <c:v>1年間で図書館を利用した</c:v>
                </c:pt>
                <c:pt idx="4">
                  <c:v>今後図書館を利用したい</c:v>
                </c:pt>
              </c:strCache>
            </c:strRef>
          </c:cat>
          <c:val>
            <c:numRef>
              <c:f>Sheet1!$B$2:$B$6</c:f>
              <c:numCache>
                <c:formatCode>0.0_);[Red]\(0.0\)</c:formatCode>
                <c:ptCount val="5"/>
                <c:pt idx="0">
                  <c:v>16.3</c:v>
                </c:pt>
                <c:pt idx="1">
                  <c:v>68.900000000000006</c:v>
                </c:pt>
                <c:pt idx="2">
                  <c:v>40.1</c:v>
                </c:pt>
                <c:pt idx="3">
                  <c:v>26.5</c:v>
                </c:pt>
                <c:pt idx="4">
                  <c:v>25</c:v>
                </c:pt>
              </c:numCache>
            </c:numRef>
          </c:val>
          <c:extLst>
            <c:ext xmlns:c16="http://schemas.microsoft.com/office/drawing/2014/chart" uri="{C3380CC4-5D6E-409C-BE32-E72D297353CC}">
              <c16:uniqueId val="{00000000-1D64-45D8-BA9C-BA14290116B6}"/>
            </c:ext>
          </c:extLst>
        </c:ser>
        <c:ser>
          <c:idx val="1"/>
          <c:order val="1"/>
          <c:tx>
            <c:strRef>
              <c:f>Sheet1!$C$1</c:f>
              <c:strCache>
                <c:ptCount val="1"/>
                <c:pt idx="0">
                  <c:v>朝日新聞購読者(n=8,849)</c:v>
                </c:pt>
              </c:strCache>
            </c:strRef>
          </c:tx>
          <c:spPr>
            <a:solidFill>
              <a:srgbClr val="4472C4"/>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新聞広告を見て本・雑誌を買いに行った</c:v>
                </c:pt>
                <c:pt idx="1">
                  <c:v>1年間で書店を利用した</c:v>
                </c:pt>
                <c:pt idx="2">
                  <c:v>今後書店を利用したい</c:v>
                </c:pt>
                <c:pt idx="3">
                  <c:v>1年間で図書館を利用した</c:v>
                </c:pt>
                <c:pt idx="4">
                  <c:v>今後図書館を利用したい</c:v>
                </c:pt>
              </c:strCache>
            </c:strRef>
          </c:cat>
          <c:val>
            <c:numRef>
              <c:f>Sheet1!$C$2:$C$6</c:f>
              <c:numCache>
                <c:formatCode>0.0_);[Red]\(0.0\)</c:formatCode>
                <c:ptCount val="5"/>
                <c:pt idx="0">
                  <c:v>32.799999999999997</c:v>
                </c:pt>
                <c:pt idx="1">
                  <c:v>74.900000000000006</c:v>
                </c:pt>
                <c:pt idx="2">
                  <c:v>48</c:v>
                </c:pt>
                <c:pt idx="3">
                  <c:v>35.200000000000003</c:v>
                </c:pt>
                <c:pt idx="4">
                  <c:v>34.1</c:v>
                </c:pt>
              </c:numCache>
            </c:numRef>
          </c:val>
          <c:extLst>
            <c:ext xmlns:c16="http://schemas.microsoft.com/office/drawing/2014/chart" uri="{C3380CC4-5D6E-409C-BE32-E72D297353CC}">
              <c16:uniqueId val="{00000001-1D64-45D8-BA9C-BA14290116B6}"/>
            </c:ext>
          </c:extLst>
        </c:ser>
        <c:ser>
          <c:idx val="2"/>
          <c:order val="2"/>
          <c:tx>
            <c:strRef>
              <c:f>Sheet1!$D$1</c:f>
              <c:strCache>
                <c:ptCount val="1"/>
                <c:pt idx="0">
                  <c:v>読売新聞購読(n=10,657)</c:v>
                </c:pt>
              </c:strCache>
            </c:strRef>
          </c:tx>
          <c:spPr>
            <a:solidFill>
              <a:sysClr val="window" lastClr="FFFFFF">
                <a:lumMod val="65000"/>
              </a:sys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新聞広告を見て本・雑誌を買いに行った</c:v>
                </c:pt>
                <c:pt idx="1">
                  <c:v>1年間で書店を利用した</c:v>
                </c:pt>
                <c:pt idx="2">
                  <c:v>今後書店を利用したい</c:v>
                </c:pt>
                <c:pt idx="3">
                  <c:v>1年間で図書館を利用した</c:v>
                </c:pt>
                <c:pt idx="4">
                  <c:v>今後図書館を利用したい</c:v>
                </c:pt>
              </c:strCache>
            </c:strRef>
          </c:cat>
          <c:val>
            <c:numRef>
              <c:f>Sheet1!$D$2:$D$6</c:f>
              <c:numCache>
                <c:formatCode>0.0_);[Red]\(0.0\)</c:formatCode>
                <c:ptCount val="5"/>
                <c:pt idx="0">
                  <c:v>29.1</c:v>
                </c:pt>
                <c:pt idx="1">
                  <c:v>72.3</c:v>
                </c:pt>
                <c:pt idx="2">
                  <c:v>44.4</c:v>
                </c:pt>
                <c:pt idx="3">
                  <c:v>29.9</c:v>
                </c:pt>
                <c:pt idx="4">
                  <c:v>27</c:v>
                </c:pt>
              </c:numCache>
            </c:numRef>
          </c:val>
          <c:extLst>
            <c:ext xmlns:c16="http://schemas.microsoft.com/office/drawing/2014/chart" uri="{C3380CC4-5D6E-409C-BE32-E72D297353CC}">
              <c16:uniqueId val="{00000002-1D64-45D8-BA9C-BA14290116B6}"/>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20"/>
      </c:valAx>
      <c:spPr>
        <a:noFill/>
        <a:ln>
          <a:noFill/>
        </a:ln>
        <a:effectLst/>
      </c:spPr>
    </c:plotArea>
    <c:legend>
      <c:legendPos val="b"/>
      <c:layout>
        <c:manualLayout>
          <c:xMode val="edge"/>
          <c:yMode val="edge"/>
          <c:x val="0.11129379921259844"/>
          <c:y val="0.21789836131360213"/>
          <c:w val="0.77741240157480318"/>
          <c:h val="5.934806137630743E-2"/>
        </c:manualLayout>
      </c:layout>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65884596456693"/>
          <c:y val="0.13501733913525227"/>
          <c:w val="0.57794032972440945"/>
          <c:h val="0.6434955526392534"/>
        </c:manualLayout>
      </c:layout>
      <c:barChart>
        <c:barDir val="bar"/>
        <c:grouping val="clustered"/>
        <c:varyColors val="0"/>
        <c:ser>
          <c:idx val="0"/>
          <c:order val="0"/>
          <c:tx>
            <c:strRef>
              <c:f>Sheet1!$B$1</c:f>
              <c:strCache>
                <c:ptCount val="1"/>
                <c:pt idx="0">
                  <c:v>雑誌広告に関心のある人(n=14,992)</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新聞（チラシは除く）</c:v>
                </c:pt>
                <c:pt idx="1">
                  <c:v>テレビ</c:v>
                </c:pt>
                <c:pt idx="2">
                  <c:v>ｲﾝﾀｰﾈｯﾄ(PC･ﾀﾌﾞﾚｯﾄ型情報端末)</c:v>
                </c:pt>
                <c:pt idx="3">
                  <c:v>ｲﾝﾀｰﾈｯﾄ(携帯電話･PHS･ｽﾏｰﾄﾌｫﾝ)</c:v>
                </c:pt>
                <c:pt idx="4">
                  <c:v>交通広告（車内・駅貼りなど）</c:v>
                </c:pt>
              </c:strCache>
            </c:strRef>
          </c:cat>
          <c:val>
            <c:numRef>
              <c:f>Sheet1!$B$2:$B$6</c:f>
              <c:numCache>
                <c:formatCode>0.0_);[Red]\(0.0\)</c:formatCode>
                <c:ptCount val="5"/>
                <c:pt idx="0">
                  <c:v>33.4</c:v>
                </c:pt>
                <c:pt idx="1">
                  <c:v>24.3</c:v>
                </c:pt>
                <c:pt idx="2">
                  <c:v>31.3</c:v>
                </c:pt>
                <c:pt idx="3">
                  <c:v>52.2</c:v>
                </c:pt>
                <c:pt idx="4">
                  <c:v>4.4000000000000004</c:v>
                </c:pt>
              </c:numCache>
            </c:numRef>
          </c:val>
          <c:extLst>
            <c:ext xmlns:c16="http://schemas.microsoft.com/office/drawing/2014/chart" uri="{C3380CC4-5D6E-409C-BE32-E72D297353CC}">
              <c16:uniqueId val="{00000000-51BE-407E-8C23-AF2E057A44C3}"/>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3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65884596456693"/>
          <c:y val="0.13501733913525227"/>
          <c:w val="0.57794032972440945"/>
          <c:h val="0.6434955526392534"/>
        </c:manualLayout>
      </c:layout>
      <c:barChart>
        <c:barDir val="bar"/>
        <c:grouping val="clustered"/>
        <c:varyColors val="0"/>
        <c:ser>
          <c:idx val="0"/>
          <c:order val="0"/>
          <c:tx>
            <c:strRef>
              <c:f>Sheet1!$B$1</c:f>
              <c:strCache>
                <c:ptCount val="1"/>
                <c:pt idx="0">
                  <c:v>書店利用者・意向者(n=57,158)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新聞（チラシは除く）</c:v>
                </c:pt>
                <c:pt idx="1">
                  <c:v>テレビ</c:v>
                </c:pt>
                <c:pt idx="2">
                  <c:v>ｲﾝﾀｰﾈｯﾄ(PC･ﾀﾌﾞﾚｯﾄ型情報端末)</c:v>
                </c:pt>
                <c:pt idx="3">
                  <c:v>ｲﾝﾀｰﾈｯﾄ(携帯電話･PHS･ｽﾏｰﾄﾌｫﾝ)</c:v>
                </c:pt>
                <c:pt idx="4">
                  <c:v>交通広告（車内・駅貼りなど）</c:v>
                </c:pt>
              </c:strCache>
            </c:strRef>
          </c:cat>
          <c:val>
            <c:numRef>
              <c:f>Sheet1!$B$2:$B$6</c:f>
              <c:numCache>
                <c:formatCode>0.0_);[Red]\(0.0\)</c:formatCode>
                <c:ptCount val="5"/>
                <c:pt idx="0">
                  <c:v>20.2</c:v>
                </c:pt>
                <c:pt idx="1">
                  <c:v>12.7</c:v>
                </c:pt>
                <c:pt idx="2">
                  <c:v>17.899999999999999</c:v>
                </c:pt>
                <c:pt idx="3">
                  <c:v>29</c:v>
                </c:pt>
                <c:pt idx="4">
                  <c:v>2.7</c:v>
                </c:pt>
              </c:numCache>
            </c:numRef>
          </c:val>
          <c:extLst>
            <c:ext xmlns:c16="http://schemas.microsoft.com/office/drawing/2014/chart" uri="{C3380CC4-5D6E-409C-BE32-E72D297353CC}">
              <c16:uniqueId val="{00000000-93A8-42CC-9A4D-1F4237A262FE}"/>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65884596456693"/>
          <c:y val="0.13501733913525227"/>
          <c:w val="0.57794032972440945"/>
          <c:h val="0.6434955526392534"/>
        </c:manualLayout>
      </c:layout>
      <c:barChart>
        <c:barDir val="bar"/>
        <c:grouping val="clustered"/>
        <c:varyColors val="0"/>
        <c:ser>
          <c:idx val="0"/>
          <c:order val="0"/>
          <c:tx>
            <c:strRef>
              <c:f>Sheet1!$B$1</c:f>
              <c:strCache>
                <c:ptCount val="1"/>
                <c:pt idx="0">
                  <c:v>書店利用者・意向者(n=57,158)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新聞（チラシは除く）</c:v>
                </c:pt>
                <c:pt idx="1">
                  <c:v>テレビ</c:v>
                </c:pt>
                <c:pt idx="2">
                  <c:v>ｲﾝﾀｰﾈｯﾄ(PC･ﾀﾌﾞﾚｯﾄ型情報端末)</c:v>
                </c:pt>
                <c:pt idx="3">
                  <c:v>ｲﾝﾀｰﾈｯﾄ(携帯電話･PHS･ｽﾏｰﾄﾌｫﾝ)</c:v>
                </c:pt>
                <c:pt idx="4">
                  <c:v>交通広告（車内・駅貼りなど）</c:v>
                </c:pt>
              </c:strCache>
            </c:strRef>
          </c:cat>
          <c:val>
            <c:numRef>
              <c:f>Sheet1!$B$2:$B$6</c:f>
              <c:numCache>
                <c:formatCode>0.0_);[Red]\(0.0\)</c:formatCode>
                <c:ptCount val="5"/>
                <c:pt idx="0">
                  <c:v>8</c:v>
                </c:pt>
                <c:pt idx="1">
                  <c:v>5.4</c:v>
                </c:pt>
                <c:pt idx="2">
                  <c:v>7.3</c:v>
                </c:pt>
                <c:pt idx="3">
                  <c:v>12</c:v>
                </c:pt>
                <c:pt idx="4">
                  <c:v>1.1000000000000001</c:v>
                </c:pt>
              </c:numCache>
            </c:numRef>
          </c:val>
          <c:extLst>
            <c:ext xmlns:c16="http://schemas.microsoft.com/office/drawing/2014/chart" uri="{C3380CC4-5D6E-409C-BE32-E72D297353CC}">
              <c16:uniqueId val="{00000000-C1E1-49A7-9914-EA45E912135B}"/>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134825825899489"/>
          <c:y val="0.1373611111111111"/>
          <c:w val="0.6647010245214675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(2)'!$R$6</c:f>
              <c:strCache>
                <c:ptCount val="1"/>
                <c:pt idx="0">
                  <c:v>総合週刊誌</c:v>
                </c:pt>
              </c:strCache>
            </c:strRef>
          </c:cat>
          <c:val>
            <c:numRef>
              <c:f>'広告量 (2)'!$S$6</c:f>
              <c:numCache>
                <c:formatCode>General</c:formatCode>
                <c:ptCount val="1"/>
                <c:pt idx="0">
                  <c:v>1344.8</c:v>
                </c:pt>
              </c:numCache>
            </c:numRef>
          </c:val>
          <c:extLst>
            <c:ext xmlns:c16="http://schemas.microsoft.com/office/drawing/2014/chart" uri="{C3380CC4-5D6E-409C-BE32-E72D297353CC}">
              <c16:uniqueId val="{00000000-77B9-4C3A-9999-A38D59A9FC7A}"/>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(2)'!$R$6</c:f>
              <c:strCache>
                <c:ptCount val="1"/>
                <c:pt idx="0">
                  <c:v>総合週刊誌</c:v>
                </c:pt>
              </c:strCache>
            </c:strRef>
          </c:cat>
          <c:val>
            <c:numRef>
              <c:f>'広告量 (2)'!$T$6</c:f>
              <c:numCache>
                <c:formatCode>General</c:formatCode>
                <c:ptCount val="1"/>
                <c:pt idx="0">
                  <c:v>709.5</c:v>
                </c:pt>
              </c:numCache>
            </c:numRef>
          </c:val>
          <c:extLst>
            <c:ext xmlns:c16="http://schemas.microsoft.com/office/drawing/2014/chart" uri="{C3380CC4-5D6E-409C-BE32-E72D297353CC}">
              <c16:uniqueId val="{00000001-77B9-4C3A-9999-A38D59A9FC7A}"/>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(2)'!$R$6</c:f>
              <c:strCache>
                <c:ptCount val="1"/>
                <c:pt idx="0">
                  <c:v>総合週刊誌</c:v>
                </c:pt>
              </c:strCache>
            </c:strRef>
          </c:cat>
          <c:val>
            <c:numRef>
              <c:f>'広告量 (2)'!$U$6</c:f>
              <c:numCache>
                <c:formatCode>General</c:formatCode>
                <c:ptCount val="1"/>
                <c:pt idx="0">
                  <c:v>267.60000000000002</c:v>
                </c:pt>
              </c:numCache>
            </c:numRef>
          </c:val>
          <c:extLst>
            <c:ext xmlns:c16="http://schemas.microsoft.com/office/drawing/2014/chart" uri="{C3380CC4-5D6E-409C-BE32-E72D297353CC}">
              <c16:uniqueId val="{00000002-77B9-4C3A-9999-A38D59A9FC7A}"/>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134825825899489"/>
          <c:y val="0.1373611111111111"/>
          <c:w val="0.66470102452146751"/>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(2)'!$R$7</c:f>
              <c:strCache>
                <c:ptCount val="1"/>
                <c:pt idx="0">
                  <c:v>文庫本</c:v>
                </c:pt>
              </c:strCache>
            </c:strRef>
          </c:cat>
          <c:val>
            <c:numRef>
              <c:f>'広告量 (2)'!$S$7</c:f>
              <c:numCache>
                <c:formatCode>General</c:formatCode>
                <c:ptCount val="1"/>
                <c:pt idx="0">
                  <c:v>1126.5999999999999</c:v>
                </c:pt>
              </c:numCache>
            </c:numRef>
          </c:val>
          <c:extLst>
            <c:ext xmlns:c16="http://schemas.microsoft.com/office/drawing/2014/chart" uri="{C3380CC4-5D6E-409C-BE32-E72D297353CC}">
              <c16:uniqueId val="{00000000-7544-47E9-8B5F-B9D23455872F}"/>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(2)'!$R$7</c:f>
              <c:strCache>
                <c:ptCount val="1"/>
                <c:pt idx="0">
                  <c:v>文庫本</c:v>
                </c:pt>
              </c:strCache>
            </c:strRef>
          </c:cat>
          <c:val>
            <c:numRef>
              <c:f>'広告量 (2)'!$T$7</c:f>
              <c:numCache>
                <c:formatCode>General</c:formatCode>
                <c:ptCount val="1"/>
                <c:pt idx="0">
                  <c:v>1005.8</c:v>
                </c:pt>
              </c:numCache>
            </c:numRef>
          </c:val>
          <c:extLst>
            <c:ext xmlns:c16="http://schemas.microsoft.com/office/drawing/2014/chart" uri="{C3380CC4-5D6E-409C-BE32-E72D297353CC}">
              <c16:uniqueId val="{00000001-7544-47E9-8B5F-B9D23455872F}"/>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(2)'!$R$7</c:f>
              <c:strCache>
                <c:ptCount val="1"/>
                <c:pt idx="0">
                  <c:v>文庫本</c:v>
                </c:pt>
              </c:strCache>
            </c:strRef>
          </c:cat>
          <c:val>
            <c:numRef>
              <c:f>'広告量 (2)'!$U$7</c:f>
              <c:numCache>
                <c:formatCode>General</c:formatCode>
                <c:ptCount val="1"/>
                <c:pt idx="0">
                  <c:v>248</c:v>
                </c:pt>
              </c:numCache>
            </c:numRef>
          </c:val>
          <c:extLst>
            <c:ext xmlns:c16="http://schemas.microsoft.com/office/drawing/2014/chart" uri="{C3380CC4-5D6E-409C-BE32-E72D297353CC}">
              <c16:uniqueId val="{00000002-7544-47E9-8B5F-B9D23455872F}"/>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87251746436894"/>
          <c:y val="0.1373611111111111"/>
          <c:w val="0.62732414564387406"/>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(2)'!$R$8</c:f>
              <c:strCache>
                <c:ptCount val="1"/>
                <c:pt idx="0">
                  <c:v>婦人・家庭・服飾誌</c:v>
                </c:pt>
              </c:strCache>
            </c:strRef>
          </c:cat>
          <c:val>
            <c:numRef>
              <c:f>'広告量 (2)'!$S$8</c:f>
              <c:numCache>
                <c:formatCode>General</c:formatCode>
                <c:ptCount val="1"/>
                <c:pt idx="0">
                  <c:v>662</c:v>
                </c:pt>
              </c:numCache>
            </c:numRef>
          </c:val>
          <c:extLst>
            <c:ext xmlns:c16="http://schemas.microsoft.com/office/drawing/2014/chart" uri="{C3380CC4-5D6E-409C-BE32-E72D297353CC}">
              <c16:uniqueId val="{00000000-FFAA-4AC0-99B0-CD76943E7BE2}"/>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(2)'!$R$8</c:f>
              <c:strCache>
                <c:ptCount val="1"/>
                <c:pt idx="0">
                  <c:v>婦人・家庭・服飾誌</c:v>
                </c:pt>
              </c:strCache>
            </c:strRef>
          </c:cat>
          <c:val>
            <c:numRef>
              <c:f>'広告量 (2)'!$T$8</c:f>
              <c:numCache>
                <c:formatCode>General</c:formatCode>
                <c:ptCount val="1"/>
                <c:pt idx="0">
                  <c:v>499.40000000000003</c:v>
                </c:pt>
              </c:numCache>
            </c:numRef>
          </c:val>
          <c:extLst>
            <c:ext xmlns:c16="http://schemas.microsoft.com/office/drawing/2014/chart" uri="{C3380CC4-5D6E-409C-BE32-E72D297353CC}">
              <c16:uniqueId val="{00000001-FFAA-4AC0-99B0-CD76943E7BE2}"/>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dLbl>
              <c:idx val="0"/>
              <c:numFmt formatCode="#,##0.0_);[Red]\(#,##0.0\)" sourceLinked="0"/>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7811-41E7-8025-0215164A6458}"/>
                </c:ext>
              </c:extLst>
            </c:dLbl>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(2)'!$R$8</c:f>
              <c:strCache>
                <c:ptCount val="1"/>
                <c:pt idx="0">
                  <c:v>婦人・家庭・服飾誌</c:v>
                </c:pt>
              </c:strCache>
            </c:strRef>
          </c:cat>
          <c:val>
            <c:numRef>
              <c:f>'広告量 (2)'!$U$8</c:f>
              <c:numCache>
                <c:formatCode>General</c:formatCode>
                <c:ptCount val="1"/>
                <c:pt idx="0">
                  <c:v>298</c:v>
                </c:pt>
              </c:numCache>
            </c:numRef>
          </c:val>
          <c:extLst>
            <c:ext xmlns:c16="http://schemas.microsoft.com/office/drawing/2014/chart" uri="{C3380CC4-5D6E-409C-BE32-E72D297353CC}">
              <c16:uniqueId val="{00000002-FFAA-4AC0-99B0-CD76943E7BE2}"/>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87251746436894"/>
          <c:y val="0.1373611111111111"/>
          <c:w val="0.62732414564387406"/>
          <c:h val="0.57832484174772281"/>
        </c:manualLayout>
      </c:layout>
      <c:barChart>
        <c:barDir val="bar"/>
        <c:grouping val="clustered"/>
        <c:varyColors val="0"/>
        <c:ser>
          <c:idx val="0"/>
          <c:order val="0"/>
          <c:tx>
            <c:strRef>
              <c:f>'広告量 (2)'!$S$4</c:f>
              <c:strCache>
                <c:ptCount val="1"/>
                <c:pt idx="0">
                  <c:v>朝日新聞</c:v>
                </c:pt>
              </c:strCache>
            </c:strRef>
          </c:tx>
          <c:spPr>
            <a:solidFill>
              <a:srgbClr val="5B9BD5"/>
            </a:solidFill>
            <a:ln>
              <a:noFill/>
            </a:ln>
            <a:effectLst/>
          </c:spPr>
          <c:invertIfNegative val="0"/>
          <c:dLbls>
            <c:spPr>
              <a:noFill/>
              <a:ln>
                <a:noFill/>
              </a:ln>
              <a:effectLst/>
            </c:spPr>
            <c:txPr>
              <a:bodyPr rot="0" spcFirstLastPara="1" vertOverflow="ellipsis" vert="horz" wrap="square" anchor="ctr" anchorCtr="1"/>
              <a:lstStyle/>
              <a:p>
                <a:pPr>
                  <a:defRPr lang="ja-JP" sz="1100" b="1"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(2)'!$R$9</c:f>
              <c:strCache>
                <c:ptCount val="1"/>
                <c:pt idx="0">
                  <c:v>女性週刊誌</c:v>
                </c:pt>
              </c:strCache>
            </c:strRef>
          </c:cat>
          <c:val>
            <c:numRef>
              <c:f>'広告量 (2)'!$S$9</c:f>
              <c:numCache>
                <c:formatCode>General</c:formatCode>
                <c:ptCount val="1"/>
                <c:pt idx="0">
                  <c:v>467.5</c:v>
                </c:pt>
              </c:numCache>
            </c:numRef>
          </c:val>
          <c:extLst>
            <c:ext xmlns:c16="http://schemas.microsoft.com/office/drawing/2014/chart" uri="{C3380CC4-5D6E-409C-BE32-E72D297353CC}">
              <c16:uniqueId val="{00000000-B763-408F-832A-D55AA9DE11FC}"/>
            </c:ext>
          </c:extLst>
        </c:ser>
        <c:ser>
          <c:idx val="1"/>
          <c:order val="1"/>
          <c:tx>
            <c:strRef>
              <c:f>'広告量 (2)'!$T$4</c:f>
              <c:strCache>
                <c:ptCount val="1"/>
                <c:pt idx="0">
                  <c:v>読売新聞</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(2)'!$R$9</c:f>
              <c:strCache>
                <c:ptCount val="1"/>
                <c:pt idx="0">
                  <c:v>女性週刊誌</c:v>
                </c:pt>
              </c:strCache>
            </c:strRef>
          </c:cat>
          <c:val>
            <c:numRef>
              <c:f>'広告量 (2)'!$T$9</c:f>
              <c:numCache>
                <c:formatCode>General</c:formatCode>
                <c:ptCount val="1"/>
                <c:pt idx="0">
                  <c:v>385</c:v>
                </c:pt>
              </c:numCache>
            </c:numRef>
          </c:val>
          <c:extLst>
            <c:ext xmlns:c16="http://schemas.microsoft.com/office/drawing/2014/chart" uri="{C3380CC4-5D6E-409C-BE32-E72D297353CC}">
              <c16:uniqueId val="{00000001-B763-408F-832A-D55AA9DE11FC}"/>
            </c:ext>
          </c:extLst>
        </c:ser>
        <c:ser>
          <c:idx val="2"/>
          <c:order val="2"/>
          <c:tx>
            <c:strRef>
              <c:f>'広告量 (2)'!$U$4</c:f>
              <c:strCache>
                <c:ptCount val="1"/>
                <c:pt idx="0">
                  <c:v>日経新聞</c:v>
                </c:pt>
              </c:strCache>
            </c:strRef>
          </c:tx>
          <c:spPr>
            <a:solidFill>
              <a:srgbClr val="4472C4">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'広告量 (2)'!$R$9</c:f>
              <c:strCache>
                <c:ptCount val="1"/>
                <c:pt idx="0">
                  <c:v>女性週刊誌</c:v>
                </c:pt>
              </c:strCache>
            </c:strRef>
          </c:cat>
          <c:val>
            <c:numRef>
              <c:f>'広告量 (2)'!$U$9</c:f>
              <c:numCache>
                <c:formatCode>General</c:formatCode>
                <c:ptCount val="1"/>
                <c:pt idx="0">
                  <c:v>0</c:v>
                </c:pt>
              </c:numCache>
            </c:numRef>
          </c:val>
          <c:extLst>
            <c:ext xmlns:c16="http://schemas.microsoft.com/office/drawing/2014/chart" uri="{C3380CC4-5D6E-409C-BE32-E72D297353CC}">
              <c16:uniqueId val="{00000002-B763-408F-832A-D55AA9DE11FC}"/>
            </c:ext>
          </c:extLst>
        </c:ser>
        <c:dLbls>
          <c:dLblPos val="outEnd"/>
          <c:showLegendKey val="0"/>
          <c:showVal val="1"/>
          <c:showCatName val="0"/>
          <c:showSerName val="0"/>
          <c:showPercent val="0"/>
          <c:showBubbleSize val="0"/>
        </c:dLbls>
        <c:gapWidth val="182"/>
        <c:axId val="729310192"/>
        <c:axId val="729312160"/>
      </c:barChart>
      <c:catAx>
        <c:axId val="72931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729312160"/>
        <c:crosses val="autoZero"/>
        <c:auto val="1"/>
        <c:lblAlgn val="ctr"/>
        <c:lblOffset val="100"/>
        <c:noMultiLvlLbl val="0"/>
      </c:catAx>
      <c:valAx>
        <c:axId val="729312160"/>
        <c:scaling>
          <c:orientation val="minMax"/>
        </c:scaling>
        <c:delete val="1"/>
        <c:axPos val="t"/>
        <c:numFmt formatCode="General" sourceLinked="0"/>
        <c:majorTickMark val="none"/>
        <c:minorTickMark val="none"/>
        <c:tickLblPos val="nextTo"/>
        <c:crossAx val="729310192"/>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100"/>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0.89925</cdr:x>
      <cdr:y>0.05556</cdr:y>
    </cdr:from>
    <cdr:to>
      <cdr:x>1</cdr:x>
      <cdr:y>0.16806</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4109680" y="152400"/>
          <a:ext cx="460415" cy="308610"/>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a:t>(</a:t>
          </a:r>
          <a:r>
            <a:rPr lang="ja-JP" altLang="en-US" sz="1100"/>
            <a:t>％</a:t>
          </a:r>
          <a:r>
            <a:rPr lang="en-US" altLang="ja-JP" sz="1100"/>
            <a:t>)</a:t>
          </a:r>
          <a:endParaRPr lang="ja-JP" altLang="en-US" sz="1100"/>
        </a:p>
      </cdr:txBody>
    </cdr:sp>
  </cdr:relSizeAnchor>
</c:userShapes>
</file>

<file path=ppt/drawings/drawing10.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1.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2.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3.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4.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5.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6.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17.xml><?xml version="1.0" encoding="utf-8"?>
<c:userShapes xmlns:c="http://schemas.openxmlformats.org/drawingml/2006/chart">
  <cdr:relSizeAnchor xmlns:cdr="http://schemas.openxmlformats.org/drawingml/2006/chartDrawing">
    <cdr:from>
      <cdr:x>0.89925</cdr:x>
      <cdr:y>0.05556</cdr:y>
    </cdr:from>
    <cdr:to>
      <cdr:x>1</cdr:x>
      <cdr:y>0.16806</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4109680" y="152400"/>
          <a:ext cx="460415" cy="308610"/>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a:t>(</a:t>
          </a:r>
          <a:r>
            <a:rPr lang="ja-JP" altLang="en-US" sz="1100"/>
            <a:t>％</a:t>
          </a:r>
          <a:r>
            <a:rPr lang="en-US" altLang="ja-JP" sz="1100"/>
            <a:t>)</a:t>
          </a:r>
          <a:endParaRPr lang="ja-JP" altLang="en-US" sz="1100"/>
        </a:p>
      </cdr:txBody>
    </cdr:sp>
  </cdr:relSizeAnchor>
</c:userShapes>
</file>

<file path=ppt/drawings/drawing18.xml><?xml version="1.0" encoding="utf-8"?>
<c:userShapes xmlns:c="http://schemas.openxmlformats.org/drawingml/2006/chart">
  <cdr:relSizeAnchor xmlns:cdr="http://schemas.openxmlformats.org/drawingml/2006/chartDrawing">
    <cdr:from>
      <cdr:x>0.93741</cdr:x>
      <cdr:y>0.01528</cdr:y>
    </cdr:from>
    <cdr:to>
      <cdr:x>1</cdr:x>
      <cdr:y>0.12778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7619251" y="73044"/>
          <a:ext cx="508749" cy="537694"/>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dirty="0"/>
            <a:t>(</a:t>
          </a:r>
          <a:r>
            <a:rPr lang="ja-JP" altLang="en-US" sz="1100" dirty="0"/>
            <a:t>％</a:t>
          </a:r>
          <a:r>
            <a:rPr lang="en-US" altLang="ja-JP" sz="1100" dirty="0"/>
            <a:t>)</a:t>
          </a:r>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0.89925</cdr:x>
      <cdr:y>0.05556</cdr:y>
    </cdr:from>
    <cdr:to>
      <cdr:x>1</cdr:x>
      <cdr:y>0.16806</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4109680" y="152400"/>
          <a:ext cx="460415" cy="308610"/>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a:t>(</a:t>
          </a:r>
          <a:r>
            <a:rPr lang="ja-JP" altLang="en-US" sz="1100"/>
            <a:t>％</a:t>
          </a:r>
          <a:r>
            <a:rPr lang="en-US" altLang="ja-JP" sz="1100"/>
            <a:t>)</a:t>
          </a:r>
          <a:endParaRPr lang="ja-JP" alt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0.89925</cdr:x>
      <cdr:y>0.05556</cdr:y>
    </cdr:from>
    <cdr:to>
      <cdr:x>1</cdr:x>
      <cdr:y>0.16806</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4109680" y="152400"/>
          <a:ext cx="460415" cy="308610"/>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a:t>(</a:t>
          </a:r>
          <a:r>
            <a:rPr lang="ja-JP" altLang="en-US" sz="1100"/>
            <a:t>％</a:t>
          </a:r>
          <a:r>
            <a:rPr lang="en-US" altLang="ja-JP" sz="1100"/>
            <a:t>)</a:t>
          </a:r>
          <a:endParaRPr lang="ja-JP" alt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0.89925</cdr:x>
      <cdr:y>0.05556</cdr:y>
    </cdr:from>
    <cdr:to>
      <cdr:x>1</cdr:x>
      <cdr:y>0.16806</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4109680" y="152400"/>
          <a:ext cx="460415" cy="308610"/>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a:t>(</a:t>
          </a:r>
          <a:r>
            <a:rPr lang="ja-JP" altLang="en-US" sz="1100"/>
            <a:t>％</a:t>
          </a:r>
          <a:r>
            <a:rPr lang="en-US" altLang="ja-JP" sz="1100"/>
            <a:t>)</a:t>
          </a:r>
          <a:endParaRPr lang="ja-JP" altLang="en-US" sz="1100"/>
        </a:p>
      </cdr:txBody>
    </cdr:sp>
  </cdr:relSizeAnchor>
</c:userShapes>
</file>

<file path=ppt/drawings/drawing5.xml><?xml version="1.0" encoding="utf-8"?>
<c:userShapes xmlns:c="http://schemas.openxmlformats.org/drawingml/2006/chart">
  <cdr:relSizeAnchor xmlns:cdr="http://schemas.openxmlformats.org/drawingml/2006/chartDrawing">
    <cdr:from>
      <cdr:x>0.89925</cdr:x>
      <cdr:y>0.05556</cdr:y>
    </cdr:from>
    <cdr:to>
      <cdr:x>1</cdr:x>
      <cdr:y>0.16806</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4109680" y="152400"/>
          <a:ext cx="460415" cy="308610"/>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1100"/>
            <a:t>(</a:t>
          </a:r>
          <a:r>
            <a:rPr lang="ja-JP" altLang="en-US" sz="1100"/>
            <a:t>％</a:t>
          </a:r>
          <a:r>
            <a:rPr lang="en-US" altLang="ja-JP" sz="1100"/>
            <a:t>)</a:t>
          </a:r>
          <a:endParaRPr lang="ja-JP" altLang="en-US" sz="1100"/>
        </a:p>
      </cdr:txBody>
    </cdr:sp>
  </cdr:relSizeAnchor>
</c:userShapes>
</file>

<file path=ppt/drawings/drawing6.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7.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8.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drawings/drawing9.xml><?xml version="1.0" encoding="utf-8"?>
<c:userShapes xmlns:c="http://schemas.openxmlformats.org/drawingml/2006/chart">
  <cdr:relSizeAnchor xmlns:cdr="http://schemas.openxmlformats.org/drawingml/2006/chartDrawing">
    <cdr:from>
      <cdr:x>0.87747</cdr:x>
      <cdr:y>0.05556</cdr:y>
    </cdr:from>
    <cdr:to>
      <cdr:x>1</cdr:x>
      <cdr:y>0.24118</cdr:y>
    </cdr:to>
    <cdr:sp macro="" textlink="">
      <cdr:nvSpPr>
        <cdr:cNvPr id="2" name="テキスト ボックス 1">
          <a:extLst xmlns:a="http://schemas.openxmlformats.org/drawingml/2006/main">
            <a:ext uri="{FF2B5EF4-FFF2-40B4-BE49-F238E27FC236}">
              <a16:creationId xmlns:a16="http://schemas.microsoft.com/office/drawing/2014/main" id="{6CC50D1F-5A0C-46FF-9018-C19DFDB6A538}"/>
            </a:ext>
          </a:extLst>
        </cdr:cNvPr>
        <cdr:cNvSpPr txBox="1"/>
      </cdr:nvSpPr>
      <cdr:spPr>
        <a:xfrm xmlns:a="http://schemas.openxmlformats.org/drawingml/2006/main">
          <a:off x="3279628" y="71972"/>
          <a:ext cx="457982" cy="240448"/>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US" altLang="ja-JP" sz="800"/>
            <a:t>(</a:t>
          </a:r>
          <a:r>
            <a:rPr lang="ja-JP" altLang="en-US" sz="800"/>
            <a:t>段</a:t>
          </a:r>
          <a:r>
            <a:rPr lang="en-US" altLang="ja-JP" sz="800"/>
            <a:t>)</a:t>
          </a:r>
          <a:endParaRPr lang="ja-JP" altLang="en-US" sz="8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9FAC8-DE83-40AD-9474-CD9AD2C1F91F}" type="datetimeFigureOut">
              <a:rPr kumimoji="1" lang="ja-JP" altLang="en-US" smtClean="0"/>
              <a:t>2022/11/9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A8F58A-DD0B-4BD1-B18B-DF72AD33C13F}" type="slidenum">
              <a:rPr kumimoji="1" lang="ja-JP" altLang="en-US" smtClean="0"/>
              <a:t>‹#›</a:t>
            </a:fld>
            <a:endParaRPr kumimoji="1" lang="ja-JP" altLang="en-US"/>
          </a:p>
        </p:txBody>
      </p:sp>
    </p:spTree>
    <p:extLst>
      <p:ext uri="{BB962C8B-B14F-4D97-AF65-F5344CB8AC3E}">
        <p14:creationId xmlns:p14="http://schemas.microsoft.com/office/powerpoint/2010/main" val="27511822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1</a:t>
            </a:fld>
            <a:endParaRPr kumimoji="1" lang="ja-JP" altLang="en-US"/>
          </a:p>
        </p:txBody>
      </p:sp>
    </p:spTree>
    <p:extLst>
      <p:ext uri="{BB962C8B-B14F-4D97-AF65-F5344CB8AC3E}">
        <p14:creationId xmlns:p14="http://schemas.microsoft.com/office/powerpoint/2010/main" val="324715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2</a:t>
            </a:fld>
            <a:endParaRPr kumimoji="1" lang="ja-JP" altLang="en-US"/>
          </a:p>
        </p:txBody>
      </p:sp>
    </p:spTree>
    <p:extLst>
      <p:ext uri="{BB962C8B-B14F-4D97-AF65-F5344CB8AC3E}">
        <p14:creationId xmlns:p14="http://schemas.microsoft.com/office/powerpoint/2010/main" val="3311323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3</a:t>
            </a:fld>
            <a:endParaRPr kumimoji="1" lang="ja-JP" altLang="en-US"/>
          </a:p>
        </p:txBody>
      </p:sp>
    </p:spTree>
    <p:extLst>
      <p:ext uri="{BB962C8B-B14F-4D97-AF65-F5344CB8AC3E}">
        <p14:creationId xmlns:p14="http://schemas.microsoft.com/office/powerpoint/2010/main" val="2227594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4</a:t>
            </a:fld>
            <a:endParaRPr kumimoji="1" lang="ja-JP" altLang="en-US"/>
          </a:p>
        </p:txBody>
      </p:sp>
    </p:spTree>
    <p:extLst>
      <p:ext uri="{BB962C8B-B14F-4D97-AF65-F5344CB8AC3E}">
        <p14:creationId xmlns:p14="http://schemas.microsoft.com/office/powerpoint/2010/main" val="1772929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5</a:t>
            </a:fld>
            <a:endParaRPr kumimoji="1" lang="ja-JP" altLang="en-US"/>
          </a:p>
        </p:txBody>
      </p:sp>
    </p:spTree>
    <p:extLst>
      <p:ext uri="{BB962C8B-B14F-4D97-AF65-F5344CB8AC3E}">
        <p14:creationId xmlns:p14="http://schemas.microsoft.com/office/powerpoint/2010/main" val="1805850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6</a:t>
            </a:fld>
            <a:endParaRPr kumimoji="1" lang="ja-JP" altLang="en-US"/>
          </a:p>
        </p:txBody>
      </p:sp>
    </p:spTree>
    <p:extLst>
      <p:ext uri="{BB962C8B-B14F-4D97-AF65-F5344CB8AC3E}">
        <p14:creationId xmlns:p14="http://schemas.microsoft.com/office/powerpoint/2010/main" val="2366223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B7A8F58A-DD0B-4BD1-B18B-DF72AD33C13F}" type="slidenum">
              <a:rPr kumimoji="1" lang="ja-JP" altLang="en-US" smtClean="0"/>
              <a:t>7</a:t>
            </a:fld>
            <a:endParaRPr kumimoji="1" lang="ja-JP" altLang="en-US"/>
          </a:p>
        </p:txBody>
      </p:sp>
    </p:spTree>
    <p:extLst>
      <p:ext uri="{BB962C8B-B14F-4D97-AF65-F5344CB8AC3E}">
        <p14:creationId xmlns:p14="http://schemas.microsoft.com/office/powerpoint/2010/main" val="641484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69939B-A98A-4BBF-8DB3-2897AF66163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91B47B-5CE6-43C9-B067-84E6741DA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C720BA4-7F6D-4D67-A3D7-826556B3A899}"/>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9BF88697-932D-4412-8FC8-C1152C4775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EDD1C8D-AFC8-4FDD-BCFF-E9B9FB51A857}"/>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362166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19AB20-45DA-439F-B49A-86AFDCC04CE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61377E8-52E1-4C3C-AE4D-474BD58F1FA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030AC9-19F3-47B8-AEBF-E29ED617AA1F}"/>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1DCBFEF7-F9D8-4FAA-9639-6960993E83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6C8746-51E7-498B-9F50-C75892F18C5F}"/>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839748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0791E66-5DF1-4308-9EFA-5AB16BFDF3F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4A595FC-9A9E-44B2-9825-D3D453C80A0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ECDF9E-84E0-4F1F-AF00-CA24510E4372}"/>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E753ACD0-DE20-4750-992B-1AB42480DA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83B1E7-12ED-469D-B070-35A73627E382}"/>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223759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DDB7F-C42D-0533-00F2-64D4EA2160C3}"/>
              </a:ext>
            </a:extLst>
          </p:cNvPr>
          <p:cNvSpPr>
            <a:spLocks noGrp="1"/>
          </p:cNvSpPr>
          <p:nvPr>
            <p:ph type="ctrTitle"/>
          </p:nvPr>
        </p:nvSpPr>
        <p:spPr>
          <a:xfrm>
            <a:off x="1524000" y="1122363"/>
            <a:ext cx="9144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10E22826-1946-D17A-34E2-02D08034CF5A}"/>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Tree>
    <p:extLst>
      <p:ext uri="{BB962C8B-B14F-4D97-AF65-F5344CB8AC3E}">
        <p14:creationId xmlns:p14="http://schemas.microsoft.com/office/powerpoint/2010/main" val="294979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698DC8-2445-41E4-B419-8BA93901F3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17F82D-964B-4E52-BC07-36296D121ED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0B8C15-74CD-42F5-853C-F973B506A144}"/>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96F2F53B-FBBE-4A26-99C9-80BCA9113B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4256C7-D8CB-4026-A132-48952E172778}"/>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133834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D51605-31AD-4711-8CAC-3F871C5343E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B00CA4C-913B-4D8F-B83D-EDA088BFC6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441B0EE-A39F-49D5-8686-146EE8A8A68A}"/>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9BF0A6DF-18DD-43AF-90ED-256704C9FC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F24AE9-527A-427C-BA5E-4C7A062A2B85}"/>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2974400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6DBF7E-226C-4B26-97E9-ACEA33C502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22078B-CA52-4972-B7EF-CDD29511661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F3A6C91-7184-49DD-9D5F-EAD8E8F7BFA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1E5023F-4FC4-44D5-BFA1-328741BA0186}"/>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6" name="フッター プレースホルダー 5">
            <a:extLst>
              <a:ext uri="{FF2B5EF4-FFF2-40B4-BE49-F238E27FC236}">
                <a16:creationId xmlns:a16="http://schemas.microsoft.com/office/drawing/2014/main" id="{64AF3190-2647-4A9F-A640-5E11F40484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CE0FE4A-DABC-4DCC-826D-5B2DAE54366C}"/>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112277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9A1D08-5B37-4637-A6BD-8948E6A2113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8AA169B-72B2-4232-812C-98D7397C4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3EEE469-6DF0-42F6-8442-7F1769222D9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5B47497-F0A2-4527-86C3-6657D8B32C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3427D66-7E32-4D8F-9955-CB75BB6CACC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8DA1D86-0CC1-4D7B-8C9A-FA82970BD9C7}"/>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8" name="フッター プレースホルダー 7">
            <a:extLst>
              <a:ext uri="{FF2B5EF4-FFF2-40B4-BE49-F238E27FC236}">
                <a16:creationId xmlns:a16="http://schemas.microsoft.com/office/drawing/2014/main" id="{CD987523-538F-4833-86CF-7A84DAFEFFE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21728D4-75E7-4016-9D0A-8EF213B0182E}"/>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256819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7DE840-F72B-4075-92F5-805DFABF91E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79C068F-438F-48CD-AE7B-F69DBB43B93C}"/>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4" name="フッター プレースホルダー 3">
            <a:extLst>
              <a:ext uri="{FF2B5EF4-FFF2-40B4-BE49-F238E27FC236}">
                <a16:creationId xmlns:a16="http://schemas.microsoft.com/office/drawing/2014/main" id="{EDB05587-EC5B-43FE-AB3A-3C576A75D64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D268562-7D15-4E66-B11C-8253271BF96A}"/>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364047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3C33C57-CA4D-4D18-9393-406CAECE34E0}"/>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3" name="フッター プレースホルダー 2">
            <a:extLst>
              <a:ext uri="{FF2B5EF4-FFF2-40B4-BE49-F238E27FC236}">
                <a16:creationId xmlns:a16="http://schemas.microsoft.com/office/drawing/2014/main" id="{3F7033C3-F2A9-48AF-A0C1-06C9586F77D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F824F3F-B7FA-426F-B37F-F4233220B46C}"/>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39186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76B73F-F6B3-4BD3-9840-850922714D4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B06D509-20AC-4FB9-8578-6784E6CBA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0941888-D008-4989-8538-314949D15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8682909-D58F-4DC8-9B48-39530866EE62}"/>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6" name="フッター プレースホルダー 5">
            <a:extLst>
              <a:ext uri="{FF2B5EF4-FFF2-40B4-BE49-F238E27FC236}">
                <a16:creationId xmlns:a16="http://schemas.microsoft.com/office/drawing/2014/main" id="{0D94ECF8-62EF-491F-B55A-7D294AD00AC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EABA45-9385-4563-9D4F-25CD508FD149}"/>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243138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CECACE-0C15-42C6-805B-578046EB561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114496B-7C64-4D9F-A234-F24ED34FA4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59F81FB-8DE6-424B-BC52-056973F9B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B34A0EC-A5C9-400F-8391-2CAC0E31174F}"/>
              </a:ext>
            </a:extLst>
          </p:cNvPr>
          <p:cNvSpPr>
            <a:spLocks noGrp="1"/>
          </p:cNvSpPr>
          <p:nvPr>
            <p:ph type="dt" sz="half" idx="10"/>
          </p:nvPr>
        </p:nvSpPr>
        <p:spPr/>
        <p:txBody>
          <a:bodyPr/>
          <a:lstStyle/>
          <a:p>
            <a:fld id="{125A678D-0D14-48BD-9D26-E1A7D4490E0C}" type="datetimeFigureOut">
              <a:rPr kumimoji="1" lang="ja-JP" altLang="en-US" smtClean="0"/>
              <a:t>2022/11/9</a:t>
            </a:fld>
            <a:endParaRPr kumimoji="1" lang="ja-JP" altLang="en-US"/>
          </a:p>
        </p:txBody>
      </p:sp>
      <p:sp>
        <p:nvSpPr>
          <p:cNvPr id="6" name="フッター プレースホルダー 5">
            <a:extLst>
              <a:ext uri="{FF2B5EF4-FFF2-40B4-BE49-F238E27FC236}">
                <a16:creationId xmlns:a16="http://schemas.microsoft.com/office/drawing/2014/main" id="{A934A456-F9E2-4BB2-B070-C0C58FF0A2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65DAD5-3EC9-4F04-B1AF-466621438CEB}"/>
              </a:ext>
            </a:extLst>
          </p:cNvPr>
          <p:cNvSpPr>
            <a:spLocks noGrp="1"/>
          </p:cNvSpPr>
          <p:nvPr>
            <p:ph type="sldNum" sz="quarter" idx="12"/>
          </p:nvPr>
        </p:nvSpPr>
        <p:spPr/>
        <p:txBody>
          <a:body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3681064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28D8230-DC12-4224-A7BC-12612B820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439151-88CF-496D-AA3F-747A97F98D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C6DC47-8AED-41DD-B7C8-92A6EF166E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A678D-0D14-48BD-9D26-E1A7D4490E0C}" type="datetimeFigureOut">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4215C23E-AB12-4772-B84C-94FA1AD45F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C276402-F393-4E75-8EC3-E418DC079F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29A92-F6F1-4EFD-97A1-B5D31AA37780}" type="slidenum">
              <a:rPr kumimoji="1" lang="ja-JP" altLang="en-US" smtClean="0"/>
              <a:t>‹#›</a:t>
            </a:fld>
            <a:endParaRPr kumimoji="1" lang="ja-JP" altLang="en-US"/>
          </a:p>
        </p:txBody>
      </p:sp>
    </p:spTree>
    <p:extLst>
      <p:ext uri="{BB962C8B-B14F-4D97-AF65-F5344CB8AC3E}">
        <p14:creationId xmlns:p14="http://schemas.microsoft.com/office/powerpoint/2010/main" val="2416485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152636"/>
            <a:ext cx="1152128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3" name="AutoShape 3"/>
          <p:cNvSpPr>
            <a:spLocks noChangeArrowheads="1"/>
          </p:cNvSpPr>
          <p:nvPr/>
        </p:nvSpPr>
        <p:spPr bwMode="gray">
          <a:xfrm>
            <a:off x="4191001" y="6597366"/>
            <a:ext cx="3810000" cy="18004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40000"/>
              </a:lnSpc>
              <a:spcAft>
                <a:spcPts val="1200"/>
              </a:spcAft>
            </a:pPr>
            <a:r>
              <a:rPr lang="en-US" altLang="ja-JP" sz="900" dirty="0">
                <a:solidFill>
                  <a:schemeClr val="tx1"/>
                </a:solidFill>
                <a:latin typeface="+mn-ea"/>
                <a:ea typeface="+mn-ea"/>
                <a:cs typeface="メイリオ" pitchFamily="50" charset="-128"/>
              </a:rPr>
              <a:t>The Asahi Shimbun</a:t>
            </a:r>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40" r:id="rId1"/>
  </p:sldLayoutIdLst>
  <p:hf hdr="0" ftr="0" dt="0"/>
  <p:txStyles>
    <p:titleStyle>
      <a:lvl1pPr algn="l" defTabSz="914286" rtl="0" eaLnBrk="1" latinLnBrk="0" hangingPunct="1">
        <a:spcBef>
          <a:spcPct val="0"/>
        </a:spcBef>
        <a:buNone/>
        <a:defRPr kumimoji="1" sz="2400" kern="1200">
          <a:solidFill>
            <a:schemeClr val="tx1"/>
          </a:solidFill>
          <a:latin typeface="+mj-ea"/>
          <a:ea typeface="+mj-ea"/>
          <a:cs typeface="メイリオ" pitchFamily="50" charset="-128"/>
        </a:defRPr>
      </a:lvl1pPr>
    </p:titleStyle>
    <p:bodyStyle>
      <a:lvl1pPr marL="342858" indent="-342858" algn="l" defTabSz="91428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57" indent="-285717" algn="l" defTabSz="91428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58" indent="-228573" algn="l" defTabSz="91428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00" indent="-228573" algn="l" defTabSz="91428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43" indent="-228573" algn="l" defTabSz="91428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86" indent="-228573" algn="l" defTabSz="91428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30" indent="-228573" algn="l" defTabSz="91428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73" indent="-228573" algn="l" defTabSz="91428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14" indent="-228573" algn="l" defTabSz="91428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6" rtl="0" eaLnBrk="1" latinLnBrk="0" hangingPunct="1">
        <a:defRPr kumimoji="1" sz="1801" kern="1200">
          <a:solidFill>
            <a:schemeClr val="tx1"/>
          </a:solidFill>
          <a:latin typeface="+mn-lt"/>
          <a:ea typeface="+mn-ea"/>
          <a:cs typeface="+mn-cs"/>
        </a:defRPr>
      </a:lvl1pPr>
      <a:lvl2pPr marL="457143" algn="l" defTabSz="914286" rtl="0" eaLnBrk="1" latinLnBrk="0" hangingPunct="1">
        <a:defRPr kumimoji="1" sz="1801" kern="1200">
          <a:solidFill>
            <a:schemeClr val="tx1"/>
          </a:solidFill>
          <a:latin typeface="+mn-lt"/>
          <a:ea typeface="+mn-ea"/>
          <a:cs typeface="+mn-cs"/>
        </a:defRPr>
      </a:lvl2pPr>
      <a:lvl3pPr marL="914286" algn="l" defTabSz="914286" rtl="0" eaLnBrk="1" latinLnBrk="0" hangingPunct="1">
        <a:defRPr kumimoji="1" sz="1801" kern="1200">
          <a:solidFill>
            <a:schemeClr val="tx1"/>
          </a:solidFill>
          <a:latin typeface="+mn-lt"/>
          <a:ea typeface="+mn-ea"/>
          <a:cs typeface="+mn-cs"/>
        </a:defRPr>
      </a:lvl3pPr>
      <a:lvl4pPr marL="1371430" algn="l" defTabSz="914286" rtl="0" eaLnBrk="1" latinLnBrk="0" hangingPunct="1">
        <a:defRPr kumimoji="1" sz="1801" kern="1200">
          <a:solidFill>
            <a:schemeClr val="tx1"/>
          </a:solidFill>
          <a:latin typeface="+mn-lt"/>
          <a:ea typeface="+mn-ea"/>
          <a:cs typeface="+mn-cs"/>
        </a:defRPr>
      </a:lvl4pPr>
      <a:lvl5pPr marL="1828573" algn="l" defTabSz="914286" rtl="0" eaLnBrk="1" latinLnBrk="0" hangingPunct="1">
        <a:defRPr kumimoji="1" sz="1801" kern="1200">
          <a:solidFill>
            <a:schemeClr val="tx1"/>
          </a:solidFill>
          <a:latin typeface="+mn-lt"/>
          <a:ea typeface="+mn-ea"/>
          <a:cs typeface="+mn-cs"/>
        </a:defRPr>
      </a:lvl5pPr>
      <a:lvl6pPr marL="2285714" algn="l" defTabSz="914286" rtl="0" eaLnBrk="1" latinLnBrk="0" hangingPunct="1">
        <a:defRPr kumimoji="1" sz="1801" kern="1200">
          <a:solidFill>
            <a:schemeClr val="tx1"/>
          </a:solidFill>
          <a:latin typeface="+mn-lt"/>
          <a:ea typeface="+mn-ea"/>
          <a:cs typeface="+mn-cs"/>
        </a:defRPr>
      </a:lvl6pPr>
      <a:lvl7pPr marL="2742858" algn="l" defTabSz="914286" rtl="0" eaLnBrk="1" latinLnBrk="0" hangingPunct="1">
        <a:defRPr kumimoji="1" sz="1801" kern="1200">
          <a:solidFill>
            <a:schemeClr val="tx1"/>
          </a:solidFill>
          <a:latin typeface="+mn-lt"/>
          <a:ea typeface="+mn-ea"/>
          <a:cs typeface="+mn-cs"/>
        </a:defRPr>
      </a:lvl7pPr>
      <a:lvl8pPr marL="3200000" algn="l" defTabSz="914286" rtl="0" eaLnBrk="1" latinLnBrk="0" hangingPunct="1">
        <a:defRPr kumimoji="1" sz="1801" kern="1200">
          <a:solidFill>
            <a:schemeClr val="tx1"/>
          </a:solidFill>
          <a:latin typeface="+mn-lt"/>
          <a:ea typeface="+mn-ea"/>
          <a:cs typeface="+mn-cs"/>
        </a:defRPr>
      </a:lvl8pPr>
      <a:lvl9pPr marL="3657143" algn="l" defTabSz="914286" rtl="0" eaLnBrk="1" latinLnBrk="0" hangingPunct="1">
        <a:defRPr kumimoji="1"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617" userDrawn="1">
          <p15:clr>
            <a:srgbClr val="F26B43"/>
          </p15:clr>
        </p15:guide>
        <p15:guide id="4" pos="4063" userDrawn="1">
          <p15:clr>
            <a:srgbClr val="F26B43"/>
          </p15:clr>
        </p15:guide>
        <p15:guide id="5" orient="horz" pos="414" userDrawn="1">
          <p15:clr>
            <a:srgbClr val="F26B43"/>
          </p15:clr>
        </p15:guide>
        <p15:guide id="6" orient="horz" pos="3906" userDrawn="1">
          <p15:clr>
            <a:srgbClr val="F26B43"/>
          </p15:clr>
        </p15:guide>
        <p15:guide id="7" pos="2640" userDrawn="1">
          <p15:clr>
            <a:srgbClr val="F26B43"/>
          </p15:clr>
        </p15:guide>
        <p15:guide id="8" pos="5040" userDrawn="1">
          <p15:clr>
            <a:srgbClr val="F26B43"/>
          </p15:clr>
        </p15:guide>
        <p15:guide id="9" pos="631" userDrawn="1">
          <p15:clr>
            <a:srgbClr val="F26B43"/>
          </p15:clr>
        </p15:guide>
        <p15:guide id="10" pos="7051" userDrawn="1">
          <p15:clr>
            <a:srgbClr val="F26B43"/>
          </p15:clr>
        </p15:guide>
        <p15:guide id="11" orient="horz" pos="1185" userDrawn="1">
          <p15:clr>
            <a:srgbClr val="F26B43"/>
          </p15:clr>
        </p15:guide>
        <p15:guide id="12" orient="horz" pos="313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8" Type="http://schemas.openxmlformats.org/officeDocument/2006/relationships/chart" Target="../charts/chart11.xml"/><Relationship Id="rId13" Type="http://schemas.openxmlformats.org/officeDocument/2006/relationships/chart" Target="../charts/chart16.xml"/><Relationship Id="rId3" Type="http://schemas.openxmlformats.org/officeDocument/2006/relationships/chart" Target="../charts/chart6.xml"/><Relationship Id="rId7" Type="http://schemas.openxmlformats.org/officeDocument/2006/relationships/chart" Target="../charts/chart10.xml"/><Relationship Id="rId12" Type="http://schemas.openxmlformats.org/officeDocument/2006/relationships/chart" Target="../charts/chart1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9.xml"/><Relationship Id="rId11" Type="http://schemas.openxmlformats.org/officeDocument/2006/relationships/chart" Target="../charts/chart14.xml"/><Relationship Id="rId5" Type="http://schemas.openxmlformats.org/officeDocument/2006/relationships/chart" Target="../charts/chart8.xml"/><Relationship Id="rId10" Type="http://schemas.openxmlformats.org/officeDocument/2006/relationships/chart" Target="../charts/chart13.xml"/><Relationship Id="rId4" Type="http://schemas.openxmlformats.org/officeDocument/2006/relationships/chart" Target="../charts/chart7.xml"/><Relationship Id="rId9" Type="http://schemas.openxmlformats.org/officeDocument/2006/relationships/chart" Target="../charts/char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7.xml"/><Relationship Id="rId7" Type="http://schemas.openxmlformats.org/officeDocument/2006/relationships/chart" Target="../charts/chart2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4A6BB3E0-7D1F-47A6-9ABD-4D981F6FC2C2}"/>
              </a:ext>
            </a:extLst>
          </p:cNvPr>
          <p:cNvGraphicFramePr/>
          <p:nvPr>
            <p:extLst>
              <p:ext uri="{D42A27DB-BD31-4B8C-83A1-F6EECF244321}">
                <p14:modId xmlns:p14="http://schemas.microsoft.com/office/powerpoint/2010/main" val="1575120649"/>
              </p:ext>
            </p:extLst>
          </p:nvPr>
        </p:nvGraphicFramePr>
        <p:xfrm>
          <a:off x="1491915" y="988623"/>
          <a:ext cx="9406021" cy="5869377"/>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572FC1ED-02D3-43DE-93BF-CC854E6043CC}"/>
              </a:ext>
            </a:extLst>
          </p:cNvPr>
          <p:cNvSpPr txBox="1"/>
          <p:nvPr/>
        </p:nvSpPr>
        <p:spPr>
          <a:xfrm>
            <a:off x="272715" y="208548"/>
            <a:ext cx="9947609" cy="707886"/>
          </a:xfrm>
          <a:prstGeom prst="rect">
            <a:avLst/>
          </a:prstGeom>
          <a:noFill/>
        </p:spPr>
        <p:txBody>
          <a:bodyPr wrap="square" rtlCol="0">
            <a:spAutoFit/>
          </a:bodyPr>
          <a:lstStyle/>
          <a:p>
            <a:r>
              <a:rPr lang="ja-JP" altLang="en-US" b="1" dirty="0"/>
              <a:t>書籍・書評の情報入手媒体として活用される新聞</a:t>
            </a:r>
            <a:endParaRPr lang="en-US" altLang="ja-JP" b="1" dirty="0"/>
          </a:p>
          <a:p>
            <a:r>
              <a:rPr lang="ja-JP" altLang="en-US" sz="1100" dirty="0"/>
              <a:t>書籍・書評の情報入手媒体として、新聞は他のメディアよりも支持されています。</a:t>
            </a:r>
            <a:endParaRPr lang="en-US" altLang="ja-JP" sz="1100" dirty="0"/>
          </a:p>
          <a:p>
            <a:r>
              <a:rPr lang="ja-JP" altLang="en-US" sz="1100" dirty="0"/>
              <a:t>特に朝日新聞読者は、半数以上が新聞を書籍情報の入手手段として活用していることがわかります。</a:t>
            </a:r>
          </a:p>
        </p:txBody>
      </p:sp>
      <p:sp>
        <p:nvSpPr>
          <p:cNvPr id="6" name="正方形/長方形 5">
            <a:extLst>
              <a:ext uri="{FF2B5EF4-FFF2-40B4-BE49-F238E27FC236}">
                <a16:creationId xmlns:a16="http://schemas.microsoft.com/office/drawing/2014/main" id="{1E60B97A-421F-4BA9-B479-00FFC415CB6C}"/>
              </a:ext>
            </a:extLst>
          </p:cNvPr>
          <p:cNvSpPr/>
          <p:nvPr/>
        </p:nvSpPr>
        <p:spPr>
          <a:xfrm>
            <a:off x="9595432" y="6570367"/>
            <a:ext cx="2521703" cy="215444"/>
          </a:xfrm>
          <a:prstGeom prst="rect">
            <a:avLst/>
          </a:prstGeom>
        </p:spPr>
        <p:txBody>
          <a:bodyPr wrap="square">
            <a:spAutoFit/>
          </a:bodyPr>
          <a:lstStyle/>
          <a:p>
            <a:pPr algn="r">
              <a:spcAft>
                <a:spcPts val="600"/>
              </a:spcAft>
            </a:pPr>
            <a:r>
              <a:rPr lang="ja-JP" altLang="en-US" sz="800" dirty="0">
                <a:latin typeface="+mn-ea"/>
                <a:cs typeface="メイリオ" pitchFamily="50" charset="-128"/>
              </a:rPr>
              <a:t>（株）ビデオリサーチ「</a:t>
            </a:r>
            <a:r>
              <a:rPr lang="en-US" altLang="ja-JP" sz="800" dirty="0">
                <a:latin typeface="+mn-ea"/>
                <a:cs typeface="メイリオ" pitchFamily="50" charset="-128"/>
              </a:rPr>
              <a:t>J-READ 2021</a:t>
            </a:r>
            <a:r>
              <a:rPr lang="ja-JP" altLang="en-US" sz="800" dirty="0">
                <a:latin typeface="+mn-ea"/>
                <a:cs typeface="メイリオ" pitchFamily="50" charset="-128"/>
              </a:rPr>
              <a:t>」より</a:t>
            </a:r>
          </a:p>
        </p:txBody>
      </p:sp>
    </p:spTree>
    <p:extLst>
      <p:ext uri="{BB962C8B-B14F-4D97-AF65-F5344CB8AC3E}">
        <p14:creationId xmlns:p14="http://schemas.microsoft.com/office/powerpoint/2010/main" val="280417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72FC1ED-02D3-43DE-93BF-CC854E6043CC}"/>
              </a:ext>
            </a:extLst>
          </p:cNvPr>
          <p:cNvSpPr txBox="1"/>
          <p:nvPr/>
        </p:nvSpPr>
        <p:spPr>
          <a:xfrm>
            <a:off x="272715" y="208548"/>
            <a:ext cx="9947609" cy="707886"/>
          </a:xfrm>
          <a:prstGeom prst="rect">
            <a:avLst/>
          </a:prstGeom>
          <a:noFill/>
        </p:spPr>
        <p:txBody>
          <a:bodyPr wrap="square" rtlCol="0">
            <a:spAutoFit/>
          </a:bodyPr>
          <a:lstStyle/>
          <a:p>
            <a:r>
              <a:rPr lang="ja-JP" altLang="en-US" b="1" dirty="0"/>
              <a:t>出版広告に有効なメディア・新聞</a:t>
            </a:r>
            <a:endParaRPr lang="en-US" altLang="ja-JP" b="1" dirty="0"/>
          </a:p>
          <a:p>
            <a:r>
              <a:rPr lang="ja-JP" altLang="en-US" sz="1100" dirty="0"/>
              <a:t>普段書店を利用している／利用意向のある人が、最も多く本や雑誌の広告に触れる媒体は新聞です。</a:t>
            </a:r>
            <a:endParaRPr lang="en-US" altLang="ja-JP" sz="1100" dirty="0"/>
          </a:p>
          <a:p>
            <a:r>
              <a:rPr lang="ja-JP" altLang="en-US" sz="1100" dirty="0"/>
              <a:t>新聞は、出版広告出稿に有効な媒体であることがわかります。</a:t>
            </a:r>
          </a:p>
        </p:txBody>
      </p:sp>
      <p:sp>
        <p:nvSpPr>
          <p:cNvPr id="6" name="正方形/長方形 5">
            <a:extLst>
              <a:ext uri="{FF2B5EF4-FFF2-40B4-BE49-F238E27FC236}">
                <a16:creationId xmlns:a16="http://schemas.microsoft.com/office/drawing/2014/main" id="{1E60B97A-421F-4BA9-B479-00FFC415CB6C}"/>
              </a:ext>
            </a:extLst>
          </p:cNvPr>
          <p:cNvSpPr/>
          <p:nvPr/>
        </p:nvSpPr>
        <p:spPr>
          <a:xfrm>
            <a:off x="9595432" y="6570367"/>
            <a:ext cx="2521703" cy="215444"/>
          </a:xfrm>
          <a:prstGeom prst="rect">
            <a:avLst/>
          </a:prstGeom>
        </p:spPr>
        <p:txBody>
          <a:bodyPr wrap="square">
            <a:spAutoFit/>
          </a:bodyPr>
          <a:lstStyle/>
          <a:p>
            <a:pPr algn="r">
              <a:spcAft>
                <a:spcPts val="600"/>
              </a:spcAft>
            </a:pPr>
            <a:r>
              <a:rPr lang="ja-JP" altLang="en-US" sz="800" dirty="0">
                <a:latin typeface="+mn-ea"/>
                <a:cs typeface="メイリオ" pitchFamily="50" charset="-128"/>
              </a:rPr>
              <a:t>（株）ビデオリサーチ「</a:t>
            </a:r>
            <a:r>
              <a:rPr lang="en-US" altLang="ja-JP" sz="800" dirty="0">
                <a:latin typeface="+mn-ea"/>
                <a:cs typeface="メイリオ" pitchFamily="50" charset="-128"/>
              </a:rPr>
              <a:t>J-READ 2021</a:t>
            </a:r>
            <a:r>
              <a:rPr lang="ja-JP" altLang="en-US" sz="800" dirty="0">
                <a:latin typeface="+mn-ea"/>
                <a:cs typeface="メイリオ" pitchFamily="50" charset="-128"/>
              </a:rPr>
              <a:t>」より</a:t>
            </a:r>
          </a:p>
        </p:txBody>
      </p:sp>
      <p:graphicFrame>
        <p:nvGraphicFramePr>
          <p:cNvPr id="8" name="グラフ 7">
            <a:extLst>
              <a:ext uri="{FF2B5EF4-FFF2-40B4-BE49-F238E27FC236}">
                <a16:creationId xmlns:a16="http://schemas.microsoft.com/office/drawing/2014/main" id="{89660B0D-E630-46EA-AD72-8F67FB9C8042}"/>
              </a:ext>
            </a:extLst>
          </p:cNvPr>
          <p:cNvGraphicFramePr/>
          <p:nvPr>
            <p:extLst>
              <p:ext uri="{D42A27DB-BD31-4B8C-83A1-F6EECF244321}">
                <p14:modId xmlns:p14="http://schemas.microsoft.com/office/powerpoint/2010/main" val="3359855260"/>
              </p:ext>
            </p:extLst>
          </p:nvPr>
        </p:nvGraphicFramePr>
        <p:xfrm>
          <a:off x="325855" y="1897298"/>
          <a:ext cx="5770145" cy="444667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7A56DD77-DC8E-4F1F-9387-9DE6196A2780}"/>
              </a:ext>
            </a:extLst>
          </p:cNvPr>
          <p:cNvGraphicFramePr/>
          <p:nvPr>
            <p:extLst>
              <p:ext uri="{D42A27DB-BD31-4B8C-83A1-F6EECF244321}">
                <p14:modId xmlns:p14="http://schemas.microsoft.com/office/powerpoint/2010/main" val="1572016286"/>
              </p:ext>
            </p:extLst>
          </p:nvPr>
        </p:nvGraphicFramePr>
        <p:xfrm>
          <a:off x="6246394" y="1897298"/>
          <a:ext cx="5869406" cy="4446670"/>
        </p:xfrm>
        <a:graphic>
          <a:graphicData uri="http://schemas.openxmlformats.org/drawingml/2006/chart">
            <c:chart xmlns:c="http://schemas.openxmlformats.org/drawingml/2006/chart" xmlns:r="http://schemas.openxmlformats.org/officeDocument/2006/relationships" r:id="rId4"/>
          </a:graphicData>
        </a:graphic>
      </p:graphicFrame>
      <p:sp>
        <p:nvSpPr>
          <p:cNvPr id="10" name="テキスト ボックス 9">
            <a:extLst>
              <a:ext uri="{FF2B5EF4-FFF2-40B4-BE49-F238E27FC236}">
                <a16:creationId xmlns:a16="http://schemas.microsoft.com/office/drawing/2014/main" id="{216012DE-B43C-4B5D-84BC-AE364CBD514F}"/>
              </a:ext>
            </a:extLst>
          </p:cNvPr>
          <p:cNvSpPr txBox="1"/>
          <p:nvPr/>
        </p:nvSpPr>
        <p:spPr>
          <a:xfrm>
            <a:off x="1034716" y="1142833"/>
            <a:ext cx="4052986" cy="307777"/>
          </a:xfrm>
          <a:prstGeom prst="rect">
            <a:avLst/>
          </a:prstGeom>
          <a:solidFill>
            <a:schemeClr val="accent6">
              <a:lumMod val="20000"/>
              <a:lumOff val="80000"/>
            </a:schemeClr>
          </a:solidFill>
        </p:spPr>
        <p:txBody>
          <a:bodyPr wrap="square" rtlCol="0">
            <a:spAutoFit/>
          </a:bodyPr>
          <a:lstStyle/>
          <a:p>
            <a:r>
              <a:rPr lang="ja-JP" altLang="en-US" sz="1400" dirty="0"/>
              <a:t>「関心のある商品広告：本・書籍広告」絞込み</a:t>
            </a:r>
            <a:endParaRPr kumimoji="1" lang="ja-JP" altLang="en-US" sz="1400" dirty="0"/>
          </a:p>
        </p:txBody>
      </p:sp>
      <p:sp>
        <p:nvSpPr>
          <p:cNvPr id="11" name="テキスト ボックス 10">
            <a:extLst>
              <a:ext uri="{FF2B5EF4-FFF2-40B4-BE49-F238E27FC236}">
                <a16:creationId xmlns:a16="http://schemas.microsoft.com/office/drawing/2014/main" id="{C915C1F4-6367-4CC0-9B05-A1D55C2F5E5E}"/>
              </a:ext>
            </a:extLst>
          </p:cNvPr>
          <p:cNvSpPr txBox="1"/>
          <p:nvPr/>
        </p:nvSpPr>
        <p:spPr>
          <a:xfrm>
            <a:off x="1569772" y="1712632"/>
            <a:ext cx="4297628" cy="307777"/>
          </a:xfrm>
          <a:prstGeom prst="rect">
            <a:avLst/>
          </a:prstGeom>
          <a:noFill/>
        </p:spPr>
        <p:txBody>
          <a:bodyPr wrap="square" rtlCol="0">
            <a:spAutoFit/>
          </a:bodyPr>
          <a:lstStyle/>
          <a:p>
            <a:r>
              <a:rPr lang="ja-JP" altLang="en-US" sz="1400" dirty="0"/>
              <a:t>書籍関心層の書籍情報入手経路</a:t>
            </a:r>
            <a:endParaRPr kumimoji="1" lang="ja-JP" altLang="en-US" sz="1400" dirty="0"/>
          </a:p>
        </p:txBody>
      </p:sp>
      <p:sp>
        <p:nvSpPr>
          <p:cNvPr id="12" name="テキスト ボックス 11">
            <a:extLst>
              <a:ext uri="{FF2B5EF4-FFF2-40B4-BE49-F238E27FC236}">
                <a16:creationId xmlns:a16="http://schemas.microsoft.com/office/drawing/2014/main" id="{85D13AB5-25CA-4CCB-9981-5F67829AE247}"/>
              </a:ext>
            </a:extLst>
          </p:cNvPr>
          <p:cNvSpPr txBox="1"/>
          <p:nvPr/>
        </p:nvSpPr>
        <p:spPr>
          <a:xfrm>
            <a:off x="6324602" y="1712631"/>
            <a:ext cx="4297628" cy="307777"/>
          </a:xfrm>
          <a:prstGeom prst="rect">
            <a:avLst/>
          </a:prstGeom>
          <a:noFill/>
        </p:spPr>
        <p:txBody>
          <a:bodyPr wrap="square" rtlCol="0">
            <a:spAutoFit/>
          </a:bodyPr>
          <a:lstStyle/>
          <a:p>
            <a:r>
              <a:rPr lang="ja-JP" altLang="en-US" sz="1400" dirty="0"/>
              <a:t>雑誌関心層の書籍情報入手経路</a:t>
            </a:r>
            <a:endParaRPr kumimoji="1" lang="ja-JP" altLang="en-US" sz="1400" dirty="0"/>
          </a:p>
        </p:txBody>
      </p:sp>
      <p:sp>
        <p:nvSpPr>
          <p:cNvPr id="13" name="テキスト ボックス 12">
            <a:extLst>
              <a:ext uri="{FF2B5EF4-FFF2-40B4-BE49-F238E27FC236}">
                <a16:creationId xmlns:a16="http://schemas.microsoft.com/office/drawing/2014/main" id="{94BFA523-9798-4B55-8EB0-4CA3B233CEA3}"/>
              </a:ext>
            </a:extLst>
          </p:cNvPr>
          <p:cNvSpPr txBox="1"/>
          <p:nvPr/>
        </p:nvSpPr>
        <p:spPr>
          <a:xfrm>
            <a:off x="6424865" y="1142832"/>
            <a:ext cx="4052986" cy="307777"/>
          </a:xfrm>
          <a:prstGeom prst="rect">
            <a:avLst/>
          </a:prstGeom>
          <a:solidFill>
            <a:schemeClr val="accent6">
              <a:lumMod val="20000"/>
              <a:lumOff val="80000"/>
            </a:schemeClr>
          </a:solidFill>
        </p:spPr>
        <p:txBody>
          <a:bodyPr wrap="square" rtlCol="0">
            <a:spAutoFit/>
          </a:bodyPr>
          <a:lstStyle/>
          <a:p>
            <a:r>
              <a:rPr lang="ja-JP" altLang="en-US" sz="1400" dirty="0"/>
              <a:t>「関心のある商品広告：雑誌」絞込み</a:t>
            </a:r>
            <a:endParaRPr kumimoji="1" lang="ja-JP" altLang="en-US" sz="1400" dirty="0"/>
          </a:p>
        </p:txBody>
      </p:sp>
    </p:spTree>
    <p:extLst>
      <p:ext uri="{BB962C8B-B14F-4D97-AF65-F5344CB8AC3E}">
        <p14:creationId xmlns:p14="http://schemas.microsoft.com/office/powerpoint/2010/main" val="327139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66A5B301-3247-4297-9927-2A70FC1604A1}"/>
              </a:ext>
            </a:extLst>
          </p:cNvPr>
          <p:cNvGraphicFramePr/>
          <p:nvPr>
            <p:extLst>
              <p:ext uri="{D42A27DB-BD31-4B8C-83A1-F6EECF244321}">
                <p14:modId xmlns:p14="http://schemas.microsoft.com/office/powerpoint/2010/main" val="3171881671"/>
              </p:ext>
            </p:extLst>
          </p:nvPr>
        </p:nvGraphicFramePr>
        <p:xfrm>
          <a:off x="325855" y="1481890"/>
          <a:ext cx="5770145" cy="444667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0B224064-E798-4A54-A140-3E6AC1541C48}"/>
              </a:ext>
            </a:extLst>
          </p:cNvPr>
          <p:cNvGraphicFramePr/>
          <p:nvPr>
            <p:extLst>
              <p:ext uri="{D42A27DB-BD31-4B8C-83A1-F6EECF244321}">
                <p14:modId xmlns:p14="http://schemas.microsoft.com/office/powerpoint/2010/main" val="3431433031"/>
              </p:ext>
            </p:extLst>
          </p:nvPr>
        </p:nvGraphicFramePr>
        <p:xfrm>
          <a:off x="6246394" y="1481890"/>
          <a:ext cx="5869406" cy="4446670"/>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a:extLst>
              <a:ext uri="{FF2B5EF4-FFF2-40B4-BE49-F238E27FC236}">
                <a16:creationId xmlns:a16="http://schemas.microsoft.com/office/drawing/2014/main" id="{25A23DD5-1788-4EFC-B83F-4045F8AD3B3A}"/>
              </a:ext>
            </a:extLst>
          </p:cNvPr>
          <p:cNvSpPr txBox="1"/>
          <p:nvPr/>
        </p:nvSpPr>
        <p:spPr>
          <a:xfrm>
            <a:off x="1569772" y="1297224"/>
            <a:ext cx="4297628" cy="307777"/>
          </a:xfrm>
          <a:prstGeom prst="rect">
            <a:avLst/>
          </a:prstGeom>
          <a:noFill/>
        </p:spPr>
        <p:txBody>
          <a:bodyPr wrap="square" rtlCol="0">
            <a:spAutoFit/>
          </a:bodyPr>
          <a:lstStyle/>
          <a:p>
            <a:r>
              <a:rPr lang="ja-JP" altLang="en-US" sz="1400" dirty="0"/>
              <a:t>書籍関心層の書籍情報入手経路</a:t>
            </a:r>
            <a:endParaRPr kumimoji="1" lang="ja-JP" altLang="en-US" sz="1400" dirty="0"/>
          </a:p>
        </p:txBody>
      </p:sp>
      <p:sp>
        <p:nvSpPr>
          <p:cNvPr id="9" name="テキスト ボックス 8">
            <a:extLst>
              <a:ext uri="{FF2B5EF4-FFF2-40B4-BE49-F238E27FC236}">
                <a16:creationId xmlns:a16="http://schemas.microsoft.com/office/drawing/2014/main" id="{6E31FD94-2AC9-41CF-BFEB-23DAD94A695D}"/>
              </a:ext>
            </a:extLst>
          </p:cNvPr>
          <p:cNvSpPr txBox="1"/>
          <p:nvPr/>
        </p:nvSpPr>
        <p:spPr>
          <a:xfrm>
            <a:off x="6324602" y="1297223"/>
            <a:ext cx="4297628" cy="307777"/>
          </a:xfrm>
          <a:prstGeom prst="rect">
            <a:avLst/>
          </a:prstGeom>
          <a:noFill/>
        </p:spPr>
        <p:txBody>
          <a:bodyPr wrap="square" rtlCol="0">
            <a:spAutoFit/>
          </a:bodyPr>
          <a:lstStyle/>
          <a:p>
            <a:r>
              <a:rPr lang="ja-JP" altLang="en-US" sz="1400" dirty="0"/>
              <a:t>雑誌関心層の書籍情報入手経路</a:t>
            </a:r>
            <a:endParaRPr kumimoji="1" lang="ja-JP" altLang="en-US" sz="1400" dirty="0"/>
          </a:p>
        </p:txBody>
      </p:sp>
      <p:sp>
        <p:nvSpPr>
          <p:cNvPr id="11" name="テキスト ボックス 10">
            <a:extLst>
              <a:ext uri="{FF2B5EF4-FFF2-40B4-BE49-F238E27FC236}">
                <a16:creationId xmlns:a16="http://schemas.microsoft.com/office/drawing/2014/main" id="{72B26D65-F7F9-4C25-BD57-250FEF224AC7}"/>
              </a:ext>
            </a:extLst>
          </p:cNvPr>
          <p:cNvSpPr txBox="1"/>
          <p:nvPr/>
        </p:nvSpPr>
        <p:spPr>
          <a:xfrm>
            <a:off x="1034715" y="727425"/>
            <a:ext cx="4297627" cy="307777"/>
          </a:xfrm>
          <a:prstGeom prst="rect">
            <a:avLst/>
          </a:prstGeom>
          <a:solidFill>
            <a:schemeClr val="accent6">
              <a:lumMod val="20000"/>
              <a:lumOff val="80000"/>
            </a:schemeClr>
          </a:solidFill>
        </p:spPr>
        <p:txBody>
          <a:bodyPr wrap="square" rtlCol="0">
            <a:spAutoFit/>
          </a:bodyPr>
          <a:lstStyle/>
          <a:p>
            <a:r>
              <a:rPr kumimoji="1" lang="ja-JP" altLang="en-US" sz="1400" dirty="0"/>
              <a:t>「</a:t>
            </a:r>
            <a:r>
              <a:rPr kumimoji="1" lang="en-US" altLang="ja-JP" sz="1400" dirty="0"/>
              <a:t>1</a:t>
            </a:r>
            <a:r>
              <a:rPr kumimoji="1" lang="ja-JP" altLang="en-US" sz="1400" dirty="0"/>
              <a:t>年間で書店利用した</a:t>
            </a:r>
            <a:r>
              <a:rPr kumimoji="1" lang="en-US" altLang="ja-JP" sz="1400" dirty="0"/>
              <a:t>OR</a:t>
            </a:r>
            <a:r>
              <a:rPr kumimoji="1" lang="ja-JP" altLang="en-US" sz="1400" dirty="0"/>
              <a:t>今後利用したい」絞</a:t>
            </a:r>
            <a:r>
              <a:rPr lang="ja-JP" altLang="en-US" sz="1400" dirty="0"/>
              <a:t>込み</a:t>
            </a:r>
            <a:endParaRPr kumimoji="1" lang="ja-JP" altLang="en-US" sz="1400" dirty="0"/>
          </a:p>
        </p:txBody>
      </p:sp>
      <p:sp>
        <p:nvSpPr>
          <p:cNvPr id="10" name="正方形/長方形 9">
            <a:extLst>
              <a:ext uri="{FF2B5EF4-FFF2-40B4-BE49-F238E27FC236}">
                <a16:creationId xmlns:a16="http://schemas.microsoft.com/office/drawing/2014/main" id="{D69704E7-489C-425D-A5B9-237DF079B284}"/>
              </a:ext>
            </a:extLst>
          </p:cNvPr>
          <p:cNvSpPr/>
          <p:nvPr/>
        </p:nvSpPr>
        <p:spPr>
          <a:xfrm>
            <a:off x="9595432" y="6570367"/>
            <a:ext cx="2521703" cy="215444"/>
          </a:xfrm>
          <a:prstGeom prst="rect">
            <a:avLst/>
          </a:prstGeom>
        </p:spPr>
        <p:txBody>
          <a:bodyPr wrap="square">
            <a:spAutoFit/>
          </a:bodyPr>
          <a:lstStyle/>
          <a:p>
            <a:pPr algn="r">
              <a:spcAft>
                <a:spcPts val="600"/>
              </a:spcAft>
            </a:pPr>
            <a:r>
              <a:rPr lang="ja-JP" altLang="en-US" sz="800" dirty="0">
                <a:latin typeface="+mn-ea"/>
                <a:cs typeface="メイリオ" pitchFamily="50" charset="-128"/>
              </a:rPr>
              <a:t>（株）ビデオリサーチ「</a:t>
            </a:r>
            <a:r>
              <a:rPr lang="en-US" altLang="ja-JP" sz="800" dirty="0">
                <a:latin typeface="+mn-ea"/>
                <a:cs typeface="メイリオ" pitchFamily="50" charset="-128"/>
              </a:rPr>
              <a:t>J-READ 2021</a:t>
            </a:r>
            <a:r>
              <a:rPr lang="ja-JP" altLang="en-US" sz="800" dirty="0">
                <a:latin typeface="+mn-ea"/>
                <a:cs typeface="メイリオ" pitchFamily="50" charset="-128"/>
              </a:rPr>
              <a:t>」より</a:t>
            </a:r>
          </a:p>
        </p:txBody>
      </p:sp>
    </p:spTree>
    <p:extLst>
      <p:ext uri="{BB962C8B-B14F-4D97-AF65-F5344CB8AC3E}">
        <p14:creationId xmlns:p14="http://schemas.microsoft.com/office/powerpoint/2010/main" val="409808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BAF37AE-E1AD-4142-A86E-30633C45532E}"/>
              </a:ext>
            </a:extLst>
          </p:cNvPr>
          <p:cNvSpPr txBox="1"/>
          <p:nvPr/>
        </p:nvSpPr>
        <p:spPr>
          <a:xfrm>
            <a:off x="1384157" y="6144491"/>
            <a:ext cx="5261810" cy="369332"/>
          </a:xfrm>
          <a:prstGeom prst="rect">
            <a:avLst/>
          </a:prstGeom>
          <a:noFill/>
        </p:spPr>
        <p:txBody>
          <a:bodyPr wrap="square" rtlCol="0">
            <a:spAutoFit/>
          </a:bodyPr>
          <a:lstStyle/>
          <a:p>
            <a:r>
              <a:rPr lang="ja-JP" altLang="en-US" dirty="0">
                <a:highlight>
                  <a:srgbClr val="FFFF00"/>
                </a:highlight>
              </a:rPr>
              <a:t>調査期間：</a:t>
            </a:r>
            <a:r>
              <a:rPr lang="en-US" altLang="ja-JP" dirty="0">
                <a:highlight>
                  <a:srgbClr val="FFFF00"/>
                </a:highlight>
              </a:rPr>
              <a:t>2021</a:t>
            </a:r>
            <a:r>
              <a:rPr lang="ja-JP" altLang="en-US" dirty="0">
                <a:highlight>
                  <a:srgbClr val="FFFF00"/>
                </a:highlight>
              </a:rPr>
              <a:t>年</a:t>
            </a:r>
            <a:r>
              <a:rPr lang="en-US" altLang="ja-JP" dirty="0">
                <a:highlight>
                  <a:srgbClr val="FFFF00"/>
                </a:highlight>
              </a:rPr>
              <a:t>4</a:t>
            </a:r>
            <a:r>
              <a:rPr lang="ja-JP" altLang="en-US" dirty="0">
                <a:highlight>
                  <a:srgbClr val="FFFF00"/>
                </a:highlight>
              </a:rPr>
              <a:t>月～</a:t>
            </a:r>
            <a:r>
              <a:rPr lang="en-US" altLang="ja-JP" dirty="0">
                <a:highlight>
                  <a:srgbClr val="FFFF00"/>
                </a:highlight>
              </a:rPr>
              <a:t>2022</a:t>
            </a:r>
            <a:r>
              <a:rPr lang="ja-JP" altLang="en-US" dirty="0">
                <a:highlight>
                  <a:srgbClr val="FFFF00"/>
                </a:highlight>
              </a:rPr>
              <a:t>年</a:t>
            </a:r>
            <a:r>
              <a:rPr lang="en-US" altLang="ja-JP" dirty="0">
                <a:highlight>
                  <a:srgbClr val="FFFF00"/>
                </a:highlight>
              </a:rPr>
              <a:t>3</a:t>
            </a:r>
            <a:r>
              <a:rPr lang="ja-JP" altLang="en-US" dirty="0">
                <a:highlight>
                  <a:srgbClr val="FFFF00"/>
                </a:highlight>
              </a:rPr>
              <a:t>月</a:t>
            </a:r>
            <a:endParaRPr lang="en-US" altLang="ja-JP" dirty="0">
              <a:highlight>
                <a:srgbClr val="FFFF00"/>
              </a:highlight>
            </a:endParaRPr>
          </a:p>
        </p:txBody>
      </p:sp>
      <p:graphicFrame>
        <p:nvGraphicFramePr>
          <p:cNvPr id="3" name="グラフ 2">
            <a:extLst>
              <a:ext uri="{FF2B5EF4-FFF2-40B4-BE49-F238E27FC236}">
                <a16:creationId xmlns:a16="http://schemas.microsoft.com/office/drawing/2014/main" id="{816A9D78-323E-4355-B82C-F38E92649CC0}"/>
              </a:ext>
            </a:extLst>
          </p:cNvPr>
          <p:cNvGraphicFramePr>
            <a:graphicFrameLocks/>
          </p:cNvGraphicFramePr>
          <p:nvPr>
            <p:extLst>
              <p:ext uri="{D42A27DB-BD31-4B8C-83A1-F6EECF244321}">
                <p14:modId xmlns:p14="http://schemas.microsoft.com/office/powerpoint/2010/main" val="373250217"/>
              </p:ext>
            </p:extLst>
          </p:nvPr>
        </p:nvGraphicFramePr>
        <p:xfrm>
          <a:off x="467890" y="743065"/>
          <a:ext cx="3737610" cy="1295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グラフ 3">
            <a:extLst>
              <a:ext uri="{FF2B5EF4-FFF2-40B4-BE49-F238E27FC236}">
                <a16:creationId xmlns:a16="http://schemas.microsoft.com/office/drawing/2014/main" id="{F2F9D4AA-9D10-46B8-A683-A5141458E300}"/>
              </a:ext>
            </a:extLst>
          </p:cNvPr>
          <p:cNvGraphicFramePr>
            <a:graphicFrameLocks/>
          </p:cNvGraphicFramePr>
          <p:nvPr>
            <p:extLst>
              <p:ext uri="{D42A27DB-BD31-4B8C-83A1-F6EECF244321}">
                <p14:modId xmlns:p14="http://schemas.microsoft.com/office/powerpoint/2010/main" val="1894941334"/>
              </p:ext>
            </p:extLst>
          </p:nvPr>
        </p:nvGraphicFramePr>
        <p:xfrm>
          <a:off x="4205500" y="740851"/>
          <a:ext cx="3737610" cy="1295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グラフ 5">
            <a:extLst>
              <a:ext uri="{FF2B5EF4-FFF2-40B4-BE49-F238E27FC236}">
                <a16:creationId xmlns:a16="http://schemas.microsoft.com/office/drawing/2014/main" id="{A05439D7-623C-481C-B2FC-8DB42648FF63}"/>
              </a:ext>
            </a:extLst>
          </p:cNvPr>
          <p:cNvGraphicFramePr>
            <a:graphicFrameLocks/>
          </p:cNvGraphicFramePr>
          <p:nvPr>
            <p:extLst>
              <p:ext uri="{D42A27DB-BD31-4B8C-83A1-F6EECF244321}">
                <p14:modId xmlns:p14="http://schemas.microsoft.com/office/powerpoint/2010/main" val="1697904912"/>
              </p:ext>
            </p:extLst>
          </p:nvPr>
        </p:nvGraphicFramePr>
        <p:xfrm>
          <a:off x="8263952" y="740851"/>
          <a:ext cx="3737610" cy="1295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グラフ 6">
            <a:extLst>
              <a:ext uri="{FF2B5EF4-FFF2-40B4-BE49-F238E27FC236}">
                <a16:creationId xmlns:a16="http://schemas.microsoft.com/office/drawing/2014/main" id="{CE0DCC56-ED43-4ED9-985E-5091DF51BBAF}"/>
              </a:ext>
            </a:extLst>
          </p:cNvPr>
          <p:cNvGraphicFramePr>
            <a:graphicFrameLocks/>
          </p:cNvGraphicFramePr>
          <p:nvPr>
            <p:extLst>
              <p:ext uri="{D42A27DB-BD31-4B8C-83A1-F6EECF244321}">
                <p14:modId xmlns:p14="http://schemas.microsoft.com/office/powerpoint/2010/main" val="1240382288"/>
              </p:ext>
            </p:extLst>
          </p:nvPr>
        </p:nvGraphicFramePr>
        <p:xfrm>
          <a:off x="277452" y="1921297"/>
          <a:ext cx="3737610" cy="12954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 name="グラフ 7">
            <a:extLst>
              <a:ext uri="{FF2B5EF4-FFF2-40B4-BE49-F238E27FC236}">
                <a16:creationId xmlns:a16="http://schemas.microsoft.com/office/drawing/2014/main" id="{5B5F2E5E-FCB7-4A3C-9D0B-421647C47102}"/>
              </a:ext>
            </a:extLst>
          </p:cNvPr>
          <p:cNvGraphicFramePr>
            <a:graphicFrameLocks/>
          </p:cNvGraphicFramePr>
          <p:nvPr>
            <p:extLst>
              <p:ext uri="{D42A27DB-BD31-4B8C-83A1-F6EECF244321}">
                <p14:modId xmlns:p14="http://schemas.microsoft.com/office/powerpoint/2010/main" val="3603215891"/>
              </p:ext>
            </p:extLst>
          </p:nvPr>
        </p:nvGraphicFramePr>
        <p:xfrm>
          <a:off x="4015062" y="1909353"/>
          <a:ext cx="3737610" cy="12954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9" name="グラフ 8">
            <a:extLst>
              <a:ext uri="{FF2B5EF4-FFF2-40B4-BE49-F238E27FC236}">
                <a16:creationId xmlns:a16="http://schemas.microsoft.com/office/drawing/2014/main" id="{06CE6B8F-8C34-4D80-9D28-C190E9339122}"/>
              </a:ext>
            </a:extLst>
          </p:cNvPr>
          <p:cNvGraphicFramePr>
            <a:graphicFrameLocks/>
          </p:cNvGraphicFramePr>
          <p:nvPr>
            <p:extLst>
              <p:ext uri="{D42A27DB-BD31-4B8C-83A1-F6EECF244321}">
                <p14:modId xmlns:p14="http://schemas.microsoft.com/office/powerpoint/2010/main" val="749784068"/>
              </p:ext>
            </p:extLst>
          </p:nvPr>
        </p:nvGraphicFramePr>
        <p:xfrm>
          <a:off x="8263952" y="1917794"/>
          <a:ext cx="3737610" cy="12954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0" name="グラフ 9">
            <a:extLst>
              <a:ext uri="{FF2B5EF4-FFF2-40B4-BE49-F238E27FC236}">
                <a16:creationId xmlns:a16="http://schemas.microsoft.com/office/drawing/2014/main" id="{C0652120-43C6-444D-ACE4-3B61971471AC}"/>
              </a:ext>
            </a:extLst>
          </p:cNvPr>
          <p:cNvGraphicFramePr>
            <a:graphicFrameLocks/>
          </p:cNvGraphicFramePr>
          <p:nvPr>
            <p:extLst>
              <p:ext uri="{D42A27DB-BD31-4B8C-83A1-F6EECF244321}">
                <p14:modId xmlns:p14="http://schemas.microsoft.com/office/powerpoint/2010/main" val="1425537299"/>
              </p:ext>
            </p:extLst>
          </p:nvPr>
        </p:nvGraphicFramePr>
        <p:xfrm>
          <a:off x="467890" y="3228641"/>
          <a:ext cx="3737610" cy="12954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1" name="グラフ 10">
            <a:extLst>
              <a:ext uri="{FF2B5EF4-FFF2-40B4-BE49-F238E27FC236}">
                <a16:creationId xmlns:a16="http://schemas.microsoft.com/office/drawing/2014/main" id="{06EF6EA3-0C79-4189-A2DE-B8532C91F8BE}"/>
              </a:ext>
            </a:extLst>
          </p:cNvPr>
          <p:cNvGraphicFramePr>
            <a:graphicFrameLocks/>
          </p:cNvGraphicFramePr>
          <p:nvPr>
            <p:extLst>
              <p:ext uri="{D42A27DB-BD31-4B8C-83A1-F6EECF244321}">
                <p14:modId xmlns:p14="http://schemas.microsoft.com/office/powerpoint/2010/main" val="1216288423"/>
              </p:ext>
            </p:extLst>
          </p:nvPr>
        </p:nvGraphicFramePr>
        <p:xfrm>
          <a:off x="4205500" y="3225476"/>
          <a:ext cx="3737610" cy="12954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2" name="グラフ 11">
            <a:extLst>
              <a:ext uri="{FF2B5EF4-FFF2-40B4-BE49-F238E27FC236}">
                <a16:creationId xmlns:a16="http://schemas.microsoft.com/office/drawing/2014/main" id="{AAE60509-7639-4520-ADF2-D1A9EC271EFC}"/>
              </a:ext>
            </a:extLst>
          </p:cNvPr>
          <p:cNvGraphicFramePr>
            <a:graphicFrameLocks/>
          </p:cNvGraphicFramePr>
          <p:nvPr>
            <p:extLst>
              <p:ext uri="{D42A27DB-BD31-4B8C-83A1-F6EECF244321}">
                <p14:modId xmlns:p14="http://schemas.microsoft.com/office/powerpoint/2010/main" val="2248182156"/>
              </p:ext>
            </p:extLst>
          </p:nvPr>
        </p:nvGraphicFramePr>
        <p:xfrm>
          <a:off x="8263952" y="3204753"/>
          <a:ext cx="3737610" cy="12954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3" name="グラフ 12">
            <a:extLst>
              <a:ext uri="{FF2B5EF4-FFF2-40B4-BE49-F238E27FC236}">
                <a16:creationId xmlns:a16="http://schemas.microsoft.com/office/drawing/2014/main" id="{9BB99FEF-F7E0-49F9-B610-5DC5AF153DFD}"/>
              </a:ext>
            </a:extLst>
          </p:cNvPr>
          <p:cNvGraphicFramePr>
            <a:graphicFrameLocks/>
          </p:cNvGraphicFramePr>
          <p:nvPr>
            <p:extLst>
              <p:ext uri="{D42A27DB-BD31-4B8C-83A1-F6EECF244321}">
                <p14:modId xmlns:p14="http://schemas.microsoft.com/office/powerpoint/2010/main" val="3301886533"/>
              </p:ext>
            </p:extLst>
          </p:nvPr>
        </p:nvGraphicFramePr>
        <p:xfrm>
          <a:off x="277452" y="4547929"/>
          <a:ext cx="3737610" cy="12954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14" name="グラフ 13">
            <a:extLst>
              <a:ext uri="{FF2B5EF4-FFF2-40B4-BE49-F238E27FC236}">
                <a16:creationId xmlns:a16="http://schemas.microsoft.com/office/drawing/2014/main" id="{01879C0A-F036-4CC0-9EE5-4AC6FD5B7C90}"/>
              </a:ext>
            </a:extLst>
          </p:cNvPr>
          <p:cNvGraphicFramePr>
            <a:graphicFrameLocks/>
          </p:cNvGraphicFramePr>
          <p:nvPr>
            <p:extLst>
              <p:ext uri="{D42A27DB-BD31-4B8C-83A1-F6EECF244321}">
                <p14:modId xmlns:p14="http://schemas.microsoft.com/office/powerpoint/2010/main" val="927025445"/>
              </p:ext>
            </p:extLst>
          </p:nvPr>
        </p:nvGraphicFramePr>
        <p:xfrm>
          <a:off x="4205500" y="4547929"/>
          <a:ext cx="3737610" cy="1295400"/>
        </p:xfrm>
        <a:graphic>
          <a:graphicData uri="http://schemas.openxmlformats.org/drawingml/2006/chart">
            <c:chart xmlns:c="http://schemas.openxmlformats.org/drawingml/2006/chart" xmlns:r="http://schemas.openxmlformats.org/officeDocument/2006/relationships" r:id="rId13"/>
          </a:graphicData>
        </a:graphic>
      </p:graphicFrame>
      <p:sp>
        <p:nvSpPr>
          <p:cNvPr id="15" name="テキスト ボックス 14">
            <a:extLst>
              <a:ext uri="{FF2B5EF4-FFF2-40B4-BE49-F238E27FC236}">
                <a16:creationId xmlns:a16="http://schemas.microsoft.com/office/drawing/2014/main" id="{FA98EF3E-116C-4811-A9B0-7448673C924E}"/>
              </a:ext>
            </a:extLst>
          </p:cNvPr>
          <p:cNvSpPr txBox="1"/>
          <p:nvPr/>
        </p:nvSpPr>
        <p:spPr>
          <a:xfrm>
            <a:off x="7874748" y="4613537"/>
            <a:ext cx="4261105" cy="954107"/>
          </a:xfrm>
          <a:prstGeom prst="rect">
            <a:avLst/>
          </a:prstGeom>
          <a:solidFill>
            <a:schemeClr val="accent6">
              <a:lumMod val="20000"/>
              <a:lumOff val="80000"/>
            </a:schemeClr>
          </a:solidFill>
        </p:spPr>
        <p:txBody>
          <a:bodyPr wrap="square" rtlCol="0">
            <a:spAutoFit/>
          </a:bodyPr>
          <a:lstStyle/>
          <a:p>
            <a:r>
              <a:rPr kumimoji="1" lang="ja-JP" altLang="en-US" sz="1400" b="1" dirty="0"/>
              <a:t>児童・学生誌</a:t>
            </a:r>
            <a:r>
              <a:rPr kumimoji="1" lang="ja-JP" altLang="en-US" sz="1400" dirty="0"/>
              <a:t>とは？</a:t>
            </a:r>
            <a:endParaRPr kumimoji="1" lang="en-US" altLang="ja-JP" sz="1400" dirty="0"/>
          </a:p>
          <a:p>
            <a:r>
              <a:rPr kumimoji="1" lang="ja-JP" altLang="en-US" sz="1400" dirty="0"/>
              <a:t>→朝日新聞出版　「月刊ジュニアエラ」、文理　「季刊理科の探検」</a:t>
            </a:r>
            <a:r>
              <a:rPr kumimoji="1" lang="en-US" altLang="ja-JP" sz="1400" dirty="0"/>
              <a:t>1</a:t>
            </a:r>
            <a:r>
              <a:rPr lang="ja-JP" altLang="en-US" sz="1400" dirty="0"/>
              <a:t>段、</a:t>
            </a:r>
            <a:r>
              <a:rPr kumimoji="1" lang="zh-CN" altLang="en-US" sz="1400" dirty="0"/>
              <a:t>小学館　</a:t>
            </a:r>
            <a:r>
              <a:rPr kumimoji="1" lang="ja-JP" altLang="en-US" sz="1400" dirty="0"/>
              <a:t>「</a:t>
            </a:r>
            <a:r>
              <a:rPr kumimoji="1" lang="zh-CN" altLang="en-US" sz="1400" dirty="0"/>
              <a:t>小学１年生</a:t>
            </a:r>
            <a:r>
              <a:rPr kumimoji="1" lang="ja-JP" altLang="en-US" sz="1400" dirty="0"/>
              <a:t>」</a:t>
            </a:r>
            <a:r>
              <a:rPr kumimoji="1" lang="en-US" altLang="ja-JP" sz="1400" dirty="0"/>
              <a:t>15</a:t>
            </a:r>
            <a:r>
              <a:rPr kumimoji="1" lang="ja-JP" altLang="en-US" sz="1400" dirty="0"/>
              <a:t>段など</a:t>
            </a:r>
            <a:endParaRPr kumimoji="1" lang="en-US" altLang="ja-JP" sz="1400" dirty="0"/>
          </a:p>
        </p:txBody>
      </p:sp>
      <p:sp>
        <p:nvSpPr>
          <p:cNvPr id="16" name="テキスト ボックス 15">
            <a:extLst>
              <a:ext uri="{FF2B5EF4-FFF2-40B4-BE49-F238E27FC236}">
                <a16:creationId xmlns:a16="http://schemas.microsoft.com/office/drawing/2014/main" id="{EA66114F-93EE-4305-9681-6B128A79CEA7}"/>
              </a:ext>
            </a:extLst>
          </p:cNvPr>
          <p:cNvSpPr txBox="1"/>
          <p:nvPr/>
        </p:nvSpPr>
        <p:spPr>
          <a:xfrm>
            <a:off x="7874747" y="5667438"/>
            <a:ext cx="4261105" cy="738664"/>
          </a:xfrm>
          <a:prstGeom prst="rect">
            <a:avLst/>
          </a:prstGeom>
          <a:solidFill>
            <a:schemeClr val="accent6">
              <a:lumMod val="20000"/>
              <a:lumOff val="80000"/>
            </a:schemeClr>
          </a:solidFill>
        </p:spPr>
        <p:txBody>
          <a:bodyPr wrap="square" rtlCol="0">
            <a:spAutoFit/>
          </a:bodyPr>
          <a:lstStyle/>
          <a:p>
            <a:r>
              <a:rPr kumimoji="1" lang="ja-JP" altLang="en-US" sz="1400" b="1" dirty="0">
                <a:latin typeface="+mn-ea"/>
              </a:rPr>
              <a:t>その他週刊誌</a:t>
            </a:r>
            <a:r>
              <a:rPr kumimoji="1" lang="ja-JP" altLang="en-US" sz="1400" dirty="0">
                <a:latin typeface="+mn-ea"/>
              </a:rPr>
              <a:t>とは？</a:t>
            </a:r>
            <a:endParaRPr kumimoji="1" lang="en-US" altLang="ja-JP" sz="1400" dirty="0">
              <a:latin typeface="+mn-ea"/>
            </a:endParaRPr>
          </a:p>
          <a:p>
            <a:r>
              <a:rPr kumimoji="1" lang="ja-JP" altLang="en-US" sz="1400" dirty="0">
                <a:latin typeface="+mn-ea"/>
              </a:rPr>
              <a:t>→小学館　隔週刊古寺行こう、税務研究会「週刊経営財務」「週刊税務通信」など</a:t>
            </a:r>
            <a:endParaRPr kumimoji="1" lang="en-US" altLang="ja-JP" sz="1400" dirty="0">
              <a:latin typeface="+mn-ea"/>
            </a:endParaRPr>
          </a:p>
        </p:txBody>
      </p:sp>
      <p:sp>
        <p:nvSpPr>
          <p:cNvPr id="17" name="正方形/長方形 16">
            <a:extLst>
              <a:ext uri="{FF2B5EF4-FFF2-40B4-BE49-F238E27FC236}">
                <a16:creationId xmlns:a16="http://schemas.microsoft.com/office/drawing/2014/main" id="{9BF78167-59B6-4D57-9B6A-3FB308E9F9EF}"/>
              </a:ext>
            </a:extLst>
          </p:cNvPr>
          <p:cNvSpPr/>
          <p:nvPr/>
        </p:nvSpPr>
        <p:spPr>
          <a:xfrm>
            <a:off x="9595432" y="6570367"/>
            <a:ext cx="2521703" cy="215444"/>
          </a:xfrm>
          <a:prstGeom prst="rect">
            <a:avLst/>
          </a:prstGeom>
        </p:spPr>
        <p:txBody>
          <a:bodyPr wrap="square">
            <a:spAutoFit/>
          </a:bodyPr>
          <a:lstStyle/>
          <a:p>
            <a:pPr algn="r">
              <a:spcAft>
                <a:spcPts val="600"/>
              </a:spcAft>
            </a:pPr>
            <a:r>
              <a:rPr lang="en-US" altLang="ja-JP" sz="800" dirty="0">
                <a:latin typeface="+mn-ea"/>
                <a:cs typeface="メイリオ" pitchFamily="50" charset="-128"/>
              </a:rPr>
              <a:t>MRS</a:t>
            </a:r>
            <a:r>
              <a:rPr lang="ja-JP" altLang="en-US" sz="800" dirty="0">
                <a:latin typeface="+mn-ea"/>
                <a:cs typeface="メイリオ" pitchFamily="50" charset="-128"/>
              </a:rPr>
              <a:t>より</a:t>
            </a:r>
          </a:p>
        </p:txBody>
      </p:sp>
      <p:sp>
        <p:nvSpPr>
          <p:cNvPr id="18" name="テキスト ボックス 17">
            <a:extLst>
              <a:ext uri="{FF2B5EF4-FFF2-40B4-BE49-F238E27FC236}">
                <a16:creationId xmlns:a16="http://schemas.microsoft.com/office/drawing/2014/main" id="{6183220C-68C3-4B6D-B3A4-F93CA874CEB1}"/>
              </a:ext>
            </a:extLst>
          </p:cNvPr>
          <p:cNvSpPr txBox="1"/>
          <p:nvPr/>
        </p:nvSpPr>
        <p:spPr>
          <a:xfrm>
            <a:off x="272715" y="208548"/>
            <a:ext cx="9947609" cy="707886"/>
          </a:xfrm>
          <a:prstGeom prst="rect">
            <a:avLst/>
          </a:prstGeom>
          <a:noFill/>
        </p:spPr>
        <p:txBody>
          <a:bodyPr wrap="square" rtlCol="0">
            <a:spAutoFit/>
          </a:bodyPr>
          <a:lstStyle/>
          <a:p>
            <a:r>
              <a:rPr lang="ja-JP" altLang="en-US" b="1" dirty="0"/>
              <a:t>朝日新聞への年間出稿量</a:t>
            </a:r>
            <a:endParaRPr lang="en-US" altLang="ja-JP" b="1" dirty="0"/>
          </a:p>
          <a:p>
            <a:r>
              <a:rPr lang="ja-JP" altLang="en-US" sz="1100" dirty="0"/>
              <a:t>各ジャンルの出版広告の広告掲載量は、朝日新聞が他紙に比べて多くなっています。</a:t>
            </a:r>
            <a:endParaRPr lang="en-US" altLang="ja-JP" sz="1100" dirty="0"/>
          </a:p>
          <a:p>
            <a:r>
              <a:rPr lang="ja-JP" altLang="en-US" sz="1100" dirty="0"/>
              <a:t>出版広告の効果的な広告媒体として評価されていることがわかります。</a:t>
            </a:r>
          </a:p>
        </p:txBody>
      </p:sp>
    </p:spTree>
    <p:extLst>
      <p:ext uri="{BB962C8B-B14F-4D97-AF65-F5344CB8AC3E}">
        <p14:creationId xmlns:p14="http://schemas.microsoft.com/office/powerpoint/2010/main" val="3890324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0DAB6A5F-5CB8-478B-92FB-D52637890143}"/>
              </a:ext>
            </a:extLst>
          </p:cNvPr>
          <p:cNvSpPr>
            <a:spLocks noChangeArrowheads="1"/>
          </p:cNvSpPr>
          <p:nvPr/>
        </p:nvSpPr>
        <p:spPr bwMode="auto">
          <a:xfrm>
            <a:off x="759881" y="1757523"/>
            <a:ext cx="3165315" cy="582905"/>
          </a:xfrm>
          <a:prstGeom prst="roundRect">
            <a:avLst>
              <a:gd name="adj" fmla="val 7132"/>
            </a:avLst>
          </a:prstGeom>
          <a:noFill/>
          <a:ln w="6350">
            <a:solidFill>
              <a:srgbClr val="0071BC"/>
            </a:solidFill>
          </a:ln>
          <a:effectLst/>
        </p:spPr>
        <p:txBody>
          <a:bodyPr wrap="square" lIns="108000" tIns="72000" rIns="108000" bIns="54000" anchor="ctr" anchorCtr="0">
            <a:spAutoFit/>
          </a:bodyPr>
          <a:lstStyle/>
          <a:p>
            <a:pPr marL="0" marR="0" lvl="0" indent="0" algn="ctr" defTabSz="914400" eaLnBrk="1" fontAlgn="auto" latinLnBrk="0" hangingPunct="1">
              <a:lnSpc>
                <a:spcPct val="120000"/>
              </a:lnSpc>
              <a:spcBef>
                <a:spcPct val="0"/>
              </a:spcBef>
              <a:spcAft>
                <a:spcPts val="0"/>
              </a:spcAft>
              <a:buClrTx/>
              <a:buSzTx/>
              <a:buFontTx/>
              <a:buNone/>
              <a:tabLst/>
              <a:defRPr/>
            </a:pP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大学教授（</a:t>
            </a: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n=110</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endPar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endParaRPr>
          </a:p>
          <a:p>
            <a:pPr marL="0" marR="0" lvl="0" indent="0" algn="ctr" defTabSz="914400" eaLnBrk="1" fontAlgn="auto" latinLnBrk="0" hangingPunct="1">
              <a:lnSpc>
                <a:spcPct val="120000"/>
              </a:lnSpc>
              <a:spcBef>
                <a:spcPct val="0"/>
              </a:spcBef>
              <a:spcAft>
                <a:spcPts val="0"/>
              </a:spcAft>
              <a:buClrTx/>
              <a:buSzTx/>
              <a:buFontTx/>
              <a:buNone/>
              <a:tabLst/>
              <a:defRPr/>
            </a:pP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2021</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年・首都圏＋関西圏</a:t>
            </a:r>
          </a:p>
        </p:txBody>
      </p:sp>
      <p:graphicFrame>
        <p:nvGraphicFramePr>
          <p:cNvPr id="10" name="グラフ 9">
            <a:extLst>
              <a:ext uri="{FF2B5EF4-FFF2-40B4-BE49-F238E27FC236}">
                <a16:creationId xmlns:a16="http://schemas.microsoft.com/office/drawing/2014/main" id="{AFF16E01-7E87-4946-AE7B-25C7F0914158}"/>
              </a:ext>
            </a:extLst>
          </p:cNvPr>
          <p:cNvGraphicFramePr/>
          <p:nvPr>
            <p:extLst>
              <p:ext uri="{D42A27DB-BD31-4B8C-83A1-F6EECF244321}">
                <p14:modId xmlns:p14="http://schemas.microsoft.com/office/powerpoint/2010/main" val="2953885935"/>
              </p:ext>
            </p:extLst>
          </p:nvPr>
        </p:nvGraphicFramePr>
        <p:xfrm>
          <a:off x="828865" y="2340428"/>
          <a:ext cx="3064466" cy="1689040"/>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ACE8825B-671B-4004-BCED-DB14C15E67E3}"/>
              </a:ext>
            </a:extLst>
          </p:cNvPr>
          <p:cNvSpPr txBox="1"/>
          <p:nvPr/>
        </p:nvSpPr>
        <p:spPr>
          <a:xfrm>
            <a:off x="708732" y="6466403"/>
            <a:ext cx="3726108" cy="369332"/>
          </a:xfrm>
          <a:prstGeom prst="rect">
            <a:avLst/>
          </a:prstGeom>
          <a:noFill/>
        </p:spPr>
        <p:txBody>
          <a:bodyPr wrap="square" rtlCol="0">
            <a:spAutoFit/>
          </a:bodyPr>
          <a:lstStyle/>
          <a:p>
            <a:endParaRPr kumimoji="1" lang="ja-JP" altLang="en-US" dirty="0"/>
          </a:p>
        </p:txBody>
      </p:sp>
      <p:sp>
        <p:nvSpPr>
          <p:cNvPr id="7" name="AutoShape 3">
            <a:extLst>
              <a:ext uri="{FF2B5EF4-FFF2-40B4-BE49-F238E27FC236}">
                <a16:creationId xmlns:a16="http://schemas.microsoft.com/office/drawing/2014/main" id="{8B0ECBEB-CD04-482B-8108-1BD700D1665E}"/>
              </a:ext>
            </a:extLst>
          </p:cNvPr>
          <p:cNvSpPr>
            <a:spLocks noChangeArrowheads="1"/>
          </p:cNvSpPr>
          <p:nvPr/>
        </p:nvSpPr>
        <p:spPr bwMode="auto">
          <a:xfrm>
            <a:off x="4554973" y="1642437"/>
            <a:ext cx="3165315" cy="813077"/>
          </a:xfrm>
          <a:prstGeom prst="roundRect">
            <a:avLst>
              <a:gd name="adj" fmla="val 7132"/>
            </a:avLst>
          </a:prstGeom>
          <a:noFill/>
          <a:ln w="6350">
            <a:solidFill>
              <a:srgbClr val="0071BC"/>
            </a:solidFill>
          </a:ln>
          <a:effectLst/>
        </p:spPr>
        <p:txBody>
          <a:bodyPr wrap="square" lIns="108000" tIns="72000" rIns="108000" bIns="54000" anchor="ctr" anchorCtr="0">
            <a:spAutoFit/>
          </a:bodyPr>
          <a:lstStyle/>
          <a:p>
            <a:pPr marL="0" marR="0" lvl="0" indent="0" algn="ctr" defTabSz="914400" eaLnBrk="1" fontAlgn="auto" latinLnBrk="0" hangingPunct="1">
              <a:lnSpc>
                <a:spcPct val="120000"/>
              </a:lnSpc>
              <a:spcBef>
                <a:spcPct val="0"/>
              </a:spcBef>
              <a:spcAft>
                <a:spcPts val="0"/>
              </a:spcAft>
              <a:buClrTx/>
              <a:buSzTx/>
              <a:buFontTx/>
              <a:buNone/>
              <a:tabLst/>
              <a:defRPr/>
            </a:pPr>
            <a:r>
              <a:rPr kumimoji="0" lang="ja-JP" altLang="en-US" sz="1200" kern="0" dirty="0">
                <a:solidFill>
                  <a:srgbClr val="0071BC"/>
                </a:solidFill>
                <a:latin typeface="メイリオ"/>
                <a:ea typeface="メイリオ"/>
                <a:cs typeface="メイリオ" pitchFamily="50" charset="-128"/>
              </a:rPr>
              <a:t>テレビ局社員・テレビ局制作プロダクション社員</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n=100</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endPar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endParaRPr>
          </a:p>
          <a:p>
            <a:pPr marL="0" marR="0" lvl="0" indent="0" algn="ctr" defTabSz="914400" eaLnBrk="1" fontAlgn="auto" latinLnBrk="0" hangingPunct="1">
              <a:lnSpc>
                <a:spcPct val="120000"/>
              </a:lnSpc>
              <a:spcBef>
                <a:spcPct val="0"/>
              </a:spcBef>
              <a:spcAft>
                <a:spcPts val="0"/>
              </a:spcAft>
              <a:buClrTx/>
              <a:buSzTx/>
              <a:buFontTx/>
              <a:buNone/>
              <a:tabLst/>
              <a:defRPr/>
            </a:pP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2020</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年・全国</a:t>
            </a:r>
          </a:p>
        </p:txBody>
      </p:sp>
      <p:graphicFrame>
        <p:nvGraphicFramePr>
          <p:cNvPr id="8" name="グラフ 7">
            <a:extLst>
              <a:ext uri="{FF2B5EF4-FFF2-40B4-BE49-F238E27FC236}">
                <a16:creationId xmlns:a16="http://schemas.microsoft.com/office/drawing/2014/main" id="{3D5BFD4B-6689-4387-B079-DD21C1207006}"/>
              </a:ext>
            </a:extLst>
          </p:cNvPr>
          <p:cNvGraphicFramePr/>
          <p:nvPr>
            <p:extLst>
              <p:ext uri="{D42A27DB-BD31-4B8C-83A1-F6EECF244321}">
                <p14:modId xmlns:p14="http://schemas.microsoft.com/office/powerpoint/2010/main" val="2574562659"/>
              </p:ext>
            </p:extLst>
          </p:nvPr>
        </p:nvGraphicFramePr>
        <p:xfrm>
          <a:off x="4623957" y="2340428"/>
          <a:ext cx="3064466" cy="1689040"/>
        </p:xfrm>
        <a:graphic>
          <a:graphicData uri="http://schemas.openxmlformats.org/drawingml/2006/chart">
            <c:chart xmlns:c="http://schemas.openxmlformats.org/drawingml/2006/chart" xmlns:r="http://schemas.openxmlformats.org/officeDocument/2006/relationships" r:id="rId4"/>
          </a:graphicData>
        </a:graphic>
      </p:graphicFrame>
      <p:sp>
        <p:nvSpPr>
          <p:cNvPr id="13" name="AutoShape 3">
            <a:extLst>
              <a:ext uri="{FF2B5EF4-FFF2-40B4-BE49-F238E27FC236}">
                <a16:creationId xmlns:a16="http://schemas.microsoft.com/office/drawing/2014/main" id="{79FA4835-8FD5-4E62-941B-A4B21932610F}"/>
              </a:ext>
            </a:extLst>
          </p:cNvPr>
          <p:cNvSpPr>
            <a:spLocks noChangeArrowheads="1"/>
          </p:cNvSpPr>
          <p:nvPr/>
        </p:nvSpPr>
        <p:spPr bwMode="auto">
          <a:xfrm>
            <a:off x="759881" y="4459692"/>
            <a:ext cx="3165315" cy="582905"/>
          </a:xfrm>
          <a:prstGeom prst="roundRect">
            <a:avLst>
              <a:gd name="adj" fmla="val 7132"/>
            </a:avLst>
          </a:prstGeom>
          <a:noFill/>
          <a:ln w="6350">
            <a:solidFill>
              <a:srgbClr val="0071BC"/>
            </a:solidFill>
          </a:ln>
          <a:effectLst/>
        </p:spPr>
        <p:txBody>
          <a:bodyPr wrap="square" lIns="108000" tIns="72000" rIns="108000" bIns="54000" anchor="ctr" anchorCtr="0">
            <a:spAutoFit/>
          </a:bodyPr>
          <a:lstStyle/>
          <a:p>
            <a:pPr marL="0" marR="0" lvl="0" indent="0" algn="ctr" defTabSz="914400" eaLnBrk="1" fontAlgn="auto" latinLnBrk="0" hangingPunct="1">
              <a:lnSpc>
                <a:spcPct val="120000"/>
              </a:lnSpc>
              <a:spcBef>
                <a:spcPct val="0"/>
              </a:spcBef>
              <a:spcAft>
                <a:spcPts val="0"/>
              </a:spcAft>
              <a:buClrTx/>
              <a:buSzTx/>
              <a:buFontTx/>
              <a:buNone/>
              <a:tabLst/>
              <a:defRPr/>
            </a:pPr>
            <a:r>
              <a:rPr kumimoji="0" lang="ja-JP" altLang="en-US" sz="1200" kern="0" dirty="0">
                <a:solidFill>
                  <a:srgbClr val="0071BC"/>
                </a:solidFill>
                <a:latin typeface="メイリオ"/>
                <a:ea typeface="メイリオ"/>
                <a:cs typeface="メイリオ" pitchFamily="50" charset="-128"/>
              </a:rPr>
              <a:t>研究者</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n=160</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endPar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endParaRPr>
          </a:p>
          <a:p>
            <a:pPr marL="0" marR="0" lvl="0" indent="0" algn="ctr" defTabSz="914400" eaLnBrk="1" fontAlgn="auto" latinLnBrk="0" hangingPunct="1">
              <a:lnSpc>
                <a:spcPct val="120000"/>
              </a:lnSpc>
              <a:spcBef>
                <a:spcPct val="0"/>
              </a:spcBef>
              <a:spcAft>
                <a:spcPts val="0"/>
              </a:spcAft>
              <a:buClrTx/>
              <a:buSzTx/>
              <a:buFontTx/>
              <a:buNone/>
              <a:tabLst/>
              <a:defRPr/>
            </a:pP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2021</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年・全国・</a:t>
            </a:r>
            <a:r>
              <a:rPr kumimoji="0" lang="en-US" altLang="ja-JP" sz="1200" b="0" i="0" u="none" strike="noStrike" kern="0" cap="none" spc="0" normalizeH="0" baseline="0" noProof="0" dirty="0" err="1">
                <a:ln>
                  <a:noFill/>
                </a:ln>
                <a:solidFill>
                  <a:srgbClr val="0071BC"/>
                </a:solidFill>
                <a:effectLst/>
                <a:uLnTx/>
                <a:uFillTx/>
                <a:latin typeface="メイリオ"/>
                <a:ea typeface="メイリオ"/>
                <a:cs typeface="メイリオ" pitchFamily="50" charset="-128"/>
              </a:rPr>
              <a:t>Mif</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データ</a:t>
            </a:r>
          </a:p>
        </p:txBody>
      </p:sp>
      <p:graphicFrame>
        <p:nvGraphicFramePr>
          <p:cNvPr id="14" name="グラフ 13">
            <a:extLst>
              <a:ext uri="{FF2B5EF4-FFF2-40B4-BE49-F238E27FC236}">
                <a16:creationId xmlns:a16="http://schemas.microsoft.com/office/drawing/2014/main" id="{9825DE1C-4A33-4EFD-9DC7-53F6AEFD333B}"/>
              </a:ext>
            </a:extLst>
          </p:cNvPr>
          <p:cNvGraphicFramePr/>
          <p:nvPr>
            <p:extLst>
              <p:ext uri="{D42A27DB-BD31-4B8C-83A1-F6EECF244321}">
                <p14:modId xmlns:p14="http://schemas.microsoft.com/office/powerpoint/2010/main" val="2283495589"/>
              </p:ext>
            </p:extLst>
          </p:nvPr>
        </p:nvGraphicFramePr>
        <p:xfrm>
          <a:off x="828865" y="5042597"/>
          <a:ext cx="3064466" cy="1689040"/>
        </p:xfrm>
        <a:graphic>
          <a:graphicData uri="http://schemas.openxmlformats.org/drawingml/2006/chart">
            <c:chart xmlns:c="http://schemas.openxmlformats.org/drawingml/2006/chart" xmlns:r="http://schemas.openxmlformats.org/officeDocument/2006/relationships" r:id="rId5"/>
          </a:graphicData>
        </a:graphic>
      </p:graphicFrame>
      <p:sp>
        <p:nvSpPr>
          <p:cNvPr id="15" name="AutoShape 3">
            <a:extLst>
              <a:ext uri="{FF2B5EF4-FFF2-40B4-BE49-F238E27FC236}">
                <a16:creationId xmlns:a16="http://schemas.microsoft.com/office/drawing/2014/main" id="{EB00C082-1100-4CFC-9706-E05E2D4A8D7A}"/>
              </a:ext>
            </a:extLst>
          </p:cNvPr>
          <p:cNvSpPr>
            <a:spLocks noChangeArrowheads="1"/>
          </p:cNvSpPr>
          <p:nvPr/>
        </p:nvSpPr>
        <p:spPr bwMode="auto">
          <a:xfrm>
            <a:off x="4554973" y="4459692"/>
            <a:ext cx="3165315" cy="582905"/>
          </a:xfrm>
          <a:prstGeom prst="roundRect">
            <a:avLst>
              <a:gd name="adj" fmla="val 7132"/>
            </a:avLst>
          </a:prstGeom>
          <a:noFill/>
          <a:ln w="6350">
            <a:solidFill>
              <a:srgbClr val="0071BC"/>
            </a:solidFill>
          </a:ln>
          <a:effectLst/>
        </p:spPr>
        <p:txBody>
          <a:bodyPr wrap="square" lIns="108000" tIns="72000" rIns="108000" bIns="54000" anchor="ctr" anchorCtr="0">
            <a:spAutoFit/>
          </a:bodyPr>
          <a:lstStyle/>
          <a:p>
            <a:pPr marL="0" marR="0" lvl="0" indent="0" algn="ctr" defTabSz="914400" eaLnBrk="1" fontAlgn="auto" latinLnBrk="0" hangingPunct="1">
              <a:lnSpc>
                <a:spcPct val="120000"/>
              </a:lnSpc>
              <a:spcBef>
                <a:spcPct val="0"/>
              </a:spcBef>
              <a:spcAft>
                <a:spcPts val="0"/>
              </a:spcAft>
              <a:buClrTx/>
              <a:buSzTx/>
              <a:buFontTx/>
              <a:buNone/>
              <a:tabLst/>
              <a:defRPr/>
            </a:pPr>
            <a:r>
              <a:rPr kumimoji="0" lang="zh-TW" altLang="en-US" sz="1200" kern="0" dirty="0">
                <a:solidFill>
                  <a:srgbClr val="0071BC"/>
                </a:solidFill>
                <a:latin typeface="メイリオ"/>
                <a:ea typeface="メイリオ"/>
                <a:cs typeface="メイリオ" pitchFamily="50" charset="-128"/>
              </a:rPr>
              <a:t>著述家、記者、編集者</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n=82</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endPar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endParaRPr>
          </a:p>
          <a:p>
            <a:pPr marL="0" marR="0" lvl="0" indent="0" algn="ctr" defTabSz="914400" eaLnBrk="1" fontAlgn="auto" latinLnBrk="0" hangingPunct="1">
              <a:lnSpc>
                <a:spcPct val="120000"/>
              </a:lnSpc>
              <a:spcBef>
                <a:spcPct val="0"/>
              </a:spcBef>
              <a:spcAft>
                <a:spcPts val="0"/>
              </a:spcAft>
              <a:buClrTx/>
              <a:buSzTx/>
              <a:buFontTx/>
              <a:buNone/>
              <a:tabLst/>
              <a:defRPr/>
            </a:pP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2021</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年・全国・</a:t>
            </a:r>
            <a:r>
              <a:rPr kumimoji="0" lang="en-US" altLang="ja-JP" sz="1200" b="0" i="0" u="none" strike="noStrike" kern="0" cap="none" spc="0" normalizeH="0" baseline="0" noProof="0" dirty="0" err="1">
                <a:ln>
                  <a:noFill/>
                </a:ln>
                <a:solidFill>
                  <a:srgbClr val="0071BC"/>
                </a:solidFill>
                <a:effectLst/>
                <a:uLnTx/>
                <a:uFillTx/>
                <a:latin typeface="メイリオ"/>
                <a:ea typeface="メイリオ"/>
                <a:cs typeface="メイリオ" pitchFamily="50" charset="-128"/>
              </a:rPr>
              <a:t>Mif</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データ</a:t>
            </a:r>
          </a:p>
        </p:txBody>
      </p:sp>
      <p:graphicFrame>
        <p:nvGraphicFramePr>
          <p:cNvPr id="16" name="グラフ 15">
            <a:extLst>
              <a:ext uri="{FF2B5EF4-FFF2-40B4-BE49-F238E27FC236}">
                <a16:creationId xmlns:a16="http://schemas.microsoft.com/office/drawing/2014/main" id="{BBB5A461-E144-45CE-9DE5-55F83DCBD4BD}"/>
              </a:ext>
            </a:extLst>
          </p:cNvPr>
          <p:cNvGraphicFramePr/>
          <p:nvPr>
            <p:extLst>
              <p:ext uri="{D42A27DB-BD31-4B8C-83A1-F6EECF244321}">
                <p14:modId xmlns:p14="http://schemas.microsoft.com/office/powerpoint/2010/main" val="1748712380"/>
              </p:ext>
            </p:extLst>
          </p:nvPr>
        </p:nvGraphicFramePr>
        <p:xfrm>
          <a:off x="4623957" y="5042597"/>
          <a:ext cx="3064466" cy="1689040"/>
        </p:xfrm>
        <a:graphic>
          <a:graphicData uri="http://schemas.openxmlformats.org/drawingml/2006/chart">
            <c:chart xmlns:c="http://schemas.openxmlformats.org/drawingml/2006/chart" xmlns:r="http://schemas.openxmlformats.org/officeDocument/2006/relationships" r:id="rId6"/>
          </a:graphicData>
        </a:graphic>
      </p:graphicFrame>
      <p:sp>
        <p:nvSpPr>
          <p:cNvPr id="21" name="AutoShape 3">
            <a:extLst>
              <a:ext uri="{FF2B5EF4-FFF2-40B4-BE49-F238E27FC236}">
                <a16:creationId xmlns:a16="http://schemas.microsoft.com/office/drawing/2014/main" id="{242924D5-D71A-462C-81A1-3BEC92524BE3}"/>
              </a:ext>
            </a:extLst>
          </p:cNvPr>
          <p:cNvSpPr>
            <a:spLocks noChangeArrowheads="1"/>
          </p:cNvSpPr>
          <p:nvPr/>
        </p:nvSpPr>
        <p:spPr bwMode="auto">
          <a:xfrm>
            <a:off x="8346139" y="4459692"/>
            <a:ext cx="3165315" cy="582905"/>
          </a:xfrm>
          <a:prstGeom prst="roundRect">
            <a:avLst>
              <a:gd name="adj" fmla="val 7132"/>
            </a:avLst>
          </a:prstGeom>
          <a:noFill/>
          <a:ln w="6350">
            <a:solidFill>
              <a:srgbClr val="0071BC"/>
            </a:solidFill>
          </a:ln>
          <a:effectLst/>
        </p:spPr>
        <p:txBody>
          <a:bodyPr wrap="square" lIns="108000" tIns="72000" rIns="108000" bIns="54000" anchor="ctr" anchorCtr="0">
            <a:spAutoFit/>
          </a:bodyPr>
          <a:lstStyle/>
          <a:p>
            <a:pPr marL="0" marR="0" lvl="0" indent="0" algn="ctr" defTabSz="914400" eaLnBrk="1" fontAlgn="auto" latinLnBrk="0" hangingPunct="1">
              <a:lnSpc>
                <a:spcPct val="120000"/>
              </a:lnSpc>
              <a:spcBef>
                <a:spcPct val="0"/>
              </a:spcBef>
              <a:spcAft>
                <a:spcPts val="0"/>
              </a:spcAft>
              <a:buClrTx/>
              <a:buSzTx/>
              <a:buFontTx/>
              <a:buNone/>
              <a:tabLst/>
              <a:defRPr/>
            </a:pPr>
            <a:r>
              <a:rPr kumimoji="0" lang="ja-JP" altLang="en-US" sz="1200" kern="0" dirty="0">
                <a:solidFill>
                  <a:srgbClr val="0071BC"/>
                </a:solidFill>
                <a:latin typeface="メイリオ"/>
                <a:ea typeface="メイリオ"/>
                <a:cs typeface="メイリオ" pitchFamily="50" charset="-128"/>
              </a:rPr>
              <a:t>図書館司書・学芸員</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n=30</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a:t>
            </a:r>
            <a:endPar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endParaRPr>
          </a:p>
          <a:p>
            <a:pPr marL="0" marR="0" lvl="0" indent="0" algn="ctr" defTabSz="914400" eaLnBrk="1" fontAlgn="auto" latinLnBrk="0" hangingPunct="1">
              <a:lnSpc>
                <a:spcPct val="120000"/>
              </a:lnSpc>
              <a:spcBef>
                <a:spcPct val="0"/>
              </a:spcBef>
              <a:spcAft>
                <a:spcPts val="0"/>
              </a:spcAft>
              <a:buClrTx/>
              <a:buSzTx/>
              <a:buFontTx/>
              <a:buNone/>
              <a:tabLst/>
              <a:defRPr/>
            </a:pPr>
            <a:r>
              <a:rPr kumimoji="0" lang="en-US" altLang="ja-JP"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2021</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年・全国・</a:t>
            </a:r>
            <a:r>
              <a:rPr kumimoji="0" lang="en-US" altLang="ja-JP" sz="1200" b="0" i="0" u="none" strike="noStrike" kern="0" cap="none" spc="0" normalizeH="0" baseline="0" noProof="0" dirty="0" err="1">
                <a:ln>
                  <a:noFill/>
                </a:ln>
                <a:solidFill>
                  <a:srgbClr val="0071BC"/>
                </a:solidFill>
                <a:effectLst/>
                <a:uLnTx/>
                <a:uFillTx/>
                <a:latin typeface="メイリオ"/>
                <a:ea typeface="メイリオ"/>
                <a:cs typeface="メイリオ" pitchFamily="50" charset="-128"/>
              </a:rPr>
              <a:t>Mif</a:t>
            </a:r>
            <a:r>
              <a:rPr kumimoji="0" lang="ja-JP" altLang="en-US" sz="1200" b="0" i="0" u="none" strike="noStrike" kern="0" cap="none" spc="0" normalizeH="0" baseline="0" noProof="0" dirty="0">
                <a:ln>
                  <a:noFill/>
                </a:ln>
                <a:solidFill>
                  <a:srgbClr val="0071BC"/>
                </a:solidFill>
                <a:effectLst/>
                <a:uLnTx/>
                <a:uFillTx/>
                <a:latin typeface="メイリオ"/>
                <a:ea typeface="メイリオ"/>
                <a:cs typeface="メイリオ" pitchFamily="50" charset="-128"/>
              </a:rPr>
              <a:t>データ</a:t>
            </a:r>
          </a:p>
        </p:txBody>
      </p:sp>
      <p:graphicFrame>
        <p:nvGraphicFramePr>
          <p:cNvPr id="22" name="グラフ 21">
            <a:extLst>
              <a:ext uri="{FF2B5EF4-FFF2-40B4-BE49-F238E27FC236}">
                <a16:creationId xmlns:a16="http://schemas.microsoft.com/office/drawing/2014/main" id="{361C2AE9-5E54-4B53-BC1F-5ECD65B39EB0}"/>
              </a:ext>
            </a:extLst>
          </p:cNvPr>
          <p:cNvGraphicFramePr/>
          <p:nvPr>
            <p:extLst>
              <p:ext uri="{D42A27DB-BD31-4B8C-83A1-F6EECF244321}">
                <p14:modId xmlns:p14="http://schemas.microsoft.com/office/powerpoint/2010/main" val="958762374"/>
              </p:ext>
            </p:extLst>
          </p:nvPr>
        </p:nvGraphicFramePr>
        <p:xfrm>
          <a:off x="8415123" y="5042597"/>
          <a:ext cx="3064466" cy="1689040"/>
        </p:xfrm>
        <a:graphic>
          <a:graphicData uri="http://schemas.openxmlformats.org/drawingml/2006/chart">
            <c:chart xmlns:c="http://schemas.openxmlformats.org/drawingml/2006/chart" xmlns:r="http://schemas.openxmlformats.org/officeDocument/2006/relationships" r:id="rId7"/>
          </a:graphicData>
        </a:graphic>
      </p:graphicFrame>
      <p:sp>
        <p:nvSpPr>
          <p:cNvPr id="23" name="正方形/長方形 22">
            <a:extLst>
              <a:ext uri="{FF2B5EF4-FFF2-40B4-BE49-F238E27FC236}">
                <a16:creationId xmlns:a16="http://schemas.microsoft.com/office/drawing/2014/main" id="{250DBCF5-0651-4045-B216-18B3F7B96F06}"/>
              </a:ext>
            </a:extLst>
          </p:cNvPr>
          <p:cNvSpPr/>
          <p:nvPr/>
        </p:nvSpPr>
        <p:spPr>
          <a:xfrm>
            <a:off x="9595432" y="3960491"/>
            <a:ext cx="2521703" cy="415498"/>
          </a:xfrm>
          <a:prstGeom prst="rect">
            <a:avLst/>
          </a:prstGeom>
        </p:spPr>
        <p:txBody>
          <a:bodyPr wrap="square">
            <a:spAutoFit/>
          </a:bodyPr>
          <a:lstStyle/>
          <a:p>
            <a:pPr algn="r">
              <a:spcAft>
                <a:spcPts val="600"/>
              </a:spcAft>
            </a:pPr>
            <a:r>
              <a:rPr lang="ja-JP" altLang="en-US" sz="800" dirty="0">
                <a:latin typeface="+mn-ea"/>
                <a:cs typeface="メイリオ" pitchFamily="50" charset="-128"/>
              </a:rPr>
              <a:t>有識者調査</a:t>
            </a:r>
            <a:endParaRPr lang="en-US" altLang="ja-JP" sz="800" dirty="0">
              <a:latin typeface="+mn-ea"/>
              <a:cs typeface="メイリオ" pitchFamily="50" charset="-128"/>
            </a:endParaRPr>
          </a:p>
          <a:p>
            <a:pPr algn="r">
              <a:spcAft>
                <a:spcPts val="600"/>
              </a:spcAft>
            </a:pPr>
            <a:r>
              <a:rPr lang="ja-JP" altLang="en-US" sz="800" dirty="0">
                <a:latin typeface="+mn-ea"/>
                <a:cs typeface="メイリオ" pitchFamily="50" charset="-128"/>
              </a:rPr>
              <a:t>三菱総合研究所</a:t>
            </a:r>
          </a:p>
        </p:txBody>
      </p:sp>
      <p:sp>
        <p:nvSpPr>
          <p:cNvPr id="17" name="テキスト ボックス 16">
            <a:extLst>
              <a:ext uri="{FF2B5EF4-FFF2-40B4-BE49-F238E27FC236}">
                <a16:creationId xmlns:a16="http://schemas.microsoft.com/office/drawing/2014/main" id="{9DF9CF21-E9C6-443A-8D47-E52F4104B2D3}"/>
              </a:ext>
            </a:extLst>
          </p:cNvPr>
          <p:cNvSpPr txBox="1"/>
          <p:nvPr/>
        </p:nvSpPr>
        <p:spPr>
          <a:xfrm>
            <a:off x="272715" y="208548"/>
            <a:ext cx="9947609" cy="707886"/>
          </a:xfrm>
          <a:prstGeom prst="rect">
            <a:avLst/>
          </a:prstGeom>
          <a:noFill/>
        </p:spPr>
        <p:txBody>
          <a:bodyPr wrap="square" rtlCol="0">
            <a:spAutoFit/>
          </a:bodyPr>
          <a:lstStyle/>
          <a:p>
            <a:r>
              <a:rPr lang="ja-JP" altLang="en-US" b="1" dirty="0"/>
              <a:t>業界の有識者に支持される朝日新聞</a:t>
            </a:r>
            <a:endParaRPr lang="en-US" altLang="ja-JP" b="1" dirty="0"/>
          </a:p>
          <a:p>
            <a:r>
              <a:rPr lang="ja-JP" altLang="en-US" sz="1100" dirty="0"/>
              <a:t>朝日新聞は、作家や編集者など、出版関係者に多く購読されています。</a:t>
            </a:r>
            <a:endParaRPr lang="en-US" altLang="ja-JP" sz="1100" dirty="0"/>
          </a:p>
          <a:p>
            <a:r>
              <a:rPr lang="ja-JP" altLang="en-US" sz="1100" dirty="0"/>
              <a:t>また、消費者へのインフルエンサーに支持されている点も特徴です。</a:t>
            </a:r>
          </a:p>
        </p:txBody>
      </p:sp>
    </p:spTree>
    <p:extLst>
      <p:ext uri="{BB962C8B-B14F-4D97-AF65-F5344CB8AC3E}">
        <p14:creationId xmlns:p14="http://schemas.microsoft.com/office/powerpoint/2010/main" val="250010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938A7670-FF68-4183-B359-75E539489D1F}"/>
              </a:ext>
            </a:extLst>
          </p:cNvPr>
          <p:cNvGraphicFramePr/>
          <p:nvPr>
            <p:extLst>
              <p:ext uri="{D42A27DB-BD31-4B8C-83A1-F6EECF244321}">
                <p14:modId xmlns:p14="http://schemas.microsoft.com/office/powerpoint/2010/main" val="819977083"/>
              </p:ext>
            </p:extLst>
          </p:nvPr>
        </p:nvGraphicFramePr>
        <p:xfrm>
          <a:off x="2032000" y="1302620"/>
          <a:ext cx="8128000" cy="3415684"/>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a:extLst>
              <a:ext uri="{FF2B5EF4-FFF2-40B4-BE49-F238E27FC236}">
                <a16:creationId xmlns:a16="http://schemas.microsoft.com/office/drawing/2014/main" id="{4EAA24C3-98CE-4DFE-9308-78D4D56E45E6}"/>
              </a:ext>
            </a:extLst>
          </p:cNvPr>
          <p:cNvSpPr/>
          <p:nvPr/>
        </p:nvSpPr>
        <p:spPr>
          <a:xfrm>
            <a:off x="9595432" y="6570367"/>
            <a:ext cx="2521703" cy="215444"/>
          </a:xfrm>
          <a:prstGeom prst="rect">
            <a:avLst/>
          </a:prstGeom>
        </p:spPr>
        <p:txBody>
          <a:bodyPr wrap="square">
            <a:spAutoFit/>
          </a:bodyPr>
          <a:lstStyle/>
          <a:p>
            <a:pPr algn="r">
              <a:spcAft>
                <a:spcPts val="600"/>
              </a:spcAft>
            </a:pPr>
            <a:r>
              <a:rPr lang="ja-JP" altLang="en-US" sz="800" dirty="0">
                <a:latin typeface="+mn-ea"/>
                <a:cs typeface="メイリオ" pitchFamily="50" charset="-128"/>
              </a:rPr>
              <a:t>（株）ビデオリサーチ「</a:t>
            </a:r>
            <a:r>
              <a:rPr lang="en-US" altLang="ja-JP" sz="800" dirty="0">
                <a:latin typeface="+mn-ea"/>
                <a:cs typeface="メイリオ" pitchFamily="50" charset="-128"/>
              </a:rPr>
              <a:t>J-READ 2021</a:t>
            </a:r>
            <a:r>
              <a:rPr lang="ja-JP" altLang="en-US" sz="800" dirty="0">
                <a:latin typeface="+mn-ea"/>
                <a:cs typeface="メイリオ" pitchFamily="50" charset="-128"/>
              </a:rPr>
              <a:t>」より</a:t>
            </a:r>
          </a:p>
        </p:txBody>
      </p:sp>
      <p:sp>
        <p:nvSpPr>
          <p:cNvPr id="7" name="テキスト ボックス 6">
            <a:extLst>
              <a:ext uri="{FF2B5EF4-FFF2-40B4-BE49-F238E27FC236}">
                <a16:creationId xmlns:a16="http://schemas.microsoft.com/office/drawing/2014/main" id="{0A62B752-ED4C-417F-865C-19EB884CE9F7}"/>
              </a:ext>
            </a:extLst>
          </p:cNvPr>
          <p:cNvSpPr txBox="1"/>
          <p:nvPr/>
        </p:nvSpPr>
        <p:spPr>
          <a:xfrm>
            <a:off x="272715" y="208548"/>
            <a:ext cx="9947609" cy="707886"/>
          </a:xfrm>
          <a:prstGeom prst="rect">
            <a:avLst/>
          </a:prstGeom>
          <a:noFill/>
        </p:spPr>
        <p:txBody>
          <a:bodyPr wrap="square" rtlCol="0">
            <a:spAutoFit/>
          </a:bodyPr>
          <a:lstStyle/>
          <a:p>
            <a:r>
              <a:rPr lang="ja-JP" altLang="en-US" b="1" dirty="0"/>
              <a:t>読書好きが多い朝日新聞読者</a:t>
            </a:r>
            <a:endParaRPr lang="en-US" altLang="ja-JP" b="1" dirty="0"/>
          </a:p>
          <a:p>
            <a:r>
              <a:rPr lang="ja-JP" altLang="en-US" sz="1100" dirty="0"/>
              <a:t>朝日新聞読者は日常的に本に親しんでおり、「今後読書をしたい」という潜在的なターゲットも多くいることがわかります。</a:t>
            </a:r>
            <a:endParaRPr lang="en-US" altLang="ja-JP" sz="1100" dirty="0"/>
          </a:p>
          <a:p>
            <a:r>
              <a:rPr lang="ja-JP" altLang="en-US" sz="1100" dirty="0"/>
              <a:t>また、新聞記事のジャンルに関しても、他紙読者に比べて文学関連や小説の記事に関心が高いことがわかります。</a:t>
            </a:r>
          </a:p>
        </p:txBody>
      </p:sp>
    </p:spTree>
    <p:extLst>
      <p:ext uri="{BB962C8B-B14F-4D97-AF65-F5344CB8AC3E}">
        <p14:creationId xmlns:p14="http://schemas.microsoft.com/office/powerpoint/2010/main" val="124960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306AB0D2-4969-49F7-B164-8A12ADA65049}"/>
              </a:ext>
            </a:extLst>
          </p:cNvPr>
          <p:cNvGraphicFramePr/>
          <p:nvPr>
            <p:extLst>
              <p:ext uri="{D42A27DB-BD31-4B8C-83A1-F6EECF244321}">
                <p14:modId xmlns:p14="http://schemas.microsoft.com/office/powerpoint/2010/main" val="3662945687"/>
              </p:ext>
            </p:extLst>
          </p:nvPr>
        </p:nvGraphicFramePr>
        <p:xfrm>
          <a:off x="2032000" y="1348585"/>
          <a:ext cx="8128000" cy="4779499"/>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a:extLst>
              <a:ext uri="{FF2B5EF4-FFF2-40B4-BE49-F238E27FC236}">
                <a16:creationId xmlns:a16="http://schemas.microsoft.com/office/drawing/2014/main" id="{2F793AA4-BBF9-4067-9731-54D455C334C0}"/>
              </a:ext>
            </a:extLst>
          </p:cNvPr>
          <p:cNvSpPr/>
          <p:nvPr/>
        </p:nvSpPr>
        <p:spPr>
          <a:xfrm>
            <a:off x="9595432" y="6570367"/>
            <a:ext cx="2521703" cy="215444"/>
          </a:xfrm>
          <a:prstGeom prst="rect">
            <a:avLst/>
          </a:prstGeom>
        </p:spPr>
        <p:txBody>
          <a:bodyPr wrap="square">
            <a:spAutoFit/>
          </a:bodyPr>
          <a:lstStyle/>
          <a:p>
            <a:pPr algn="r">
              <a:spcAft>
                <a:spcPts val="600"/>
              </a:spcAft>
            </a:pPr>
            <a:r>
              <a:rPr lang="ja-JP" altLang="en-US" sz="800" dirty="0">
                <a:latin typeface="+mn-ea"/>
                <a:cs typeface="メイリオ" pitchFamily="50" charset="-128"/>
              </a:rPr>
              <a:t>（株）ビデオリサーチ「</a:t>
            </a:r>
            <a:r>
              <a:rPr lang="en-US" altLang="ja-JP" sz="800" dirty="0">
                <a:latin typeface="+mn-ea"/>
                <a:cs typeface="メイリオ" pitchFamily="50" charset="-128"/>
              </a:rPr>
              <a:t>J-READ 2021</a:t>
            </a:r>
            <a:r>
              <a:rPr lang="ja-JP" altLang="en-US" sz="800" dirty="0">
                <a:latin typeface="+mn-ea"/>
                <a:cs typeface="メイリオ" pitchFamily="50" charset="-128"/>
              </a:rPr>
              <a:t>」より</a:t>
            </a:r>
          </a:p>
        </p:txBody>
      </p:sp>
      <p:sp>
        <p:nvSpPr>
          <p:cNvPr id="12" name="テキスト ボックス 11">
            <a:extLst>
              <a:ext uri="{FF2B5EF4-FFF2-40B4-BE49-F238E27FC236}">
                <a16:creationId xmlns:a16="http://schemas.microsoft.com/office/drawing/2014/main" id="{A18473A5-8FFB-4935-BA71-1F7309337733}"/>
              </a:ext>
            </a:extLst>
          </p:cNvPr>
          <p:cNvSpPr txBox="1"/>
          <p:nvPr/>
        </p:nvSpPr>
        <p:spPr>
          <a:xfrm>
            <a:off x="272715" y="208548"/>
            <a:ext cx="9947609" cy="877163"/>
          </a:xfrm>
          <a:prstGeom prst="rect">
            <a:avLst/>
          </a:prstGeom>
          <a:noFill/>
        </p:spPr>
        <p:txBody>
          <a:bodyPr wrap="square" rtlCol="0">
            <a:spAutoFit/>
          </a:bodyPr>
          <a:lstStyle/>
          <a:p>
            <a:r>
              <a:rPr lang="ja-JP" altLang="en-US" b="1" dirty="0"/>
              <a:t>本を動かす！朝日新聞購読者</a:t>
            </a:r>
            <a:endParaRPr lang="en-US" altLang="ja-JP" b="1" dirty="0"/>
          </a:p>
          <a:p>
            <a:r>
              <a:rPr lang="ja-JP" altLang="en-US" sz="1100" dirty="0"/>
              <a:t>朝日新聞購読者は、書店や図書館の利用が多く、利用意向も高くなっています。</a:t>
            </a:r>
            <a:endParaRPr lang="en-US" altLang="ja-JP" sz="1100" dirty="0"/>
          </a:p>
          <a:p>
            <a:r>
              <a:rPr lang="ja-JP" altLang="en-US" sz="1100" dirty="0"/>
              <a:t>また、新聞広告を見て本を買いに行った人も多く、書店への来店にもつながっていることがわかります。</a:t>
            </a:r>
            <a:endParaRPr lang="en-US" altLang="ja-JP" sz="1100" dirty="0"/>
          </a:p>
          <a:p>
            <a:r>
              <a:rPr lang="ja-JP" altLang="en-US" sz="1100" dirty="0"/>
              <a:t>本に関心が高く、消費行動が活発な、まさに「本を動かす」読者であることがわかります。</a:t>
            </a:r>
          </a:p>
        </p:txBody>
      </p:sp>
    </p:spTree>
    <p:extLst>
      <p:ext uri="{BB962C8B-B14F-4D97-AF65-F5344CB8AC3E}">
        <p14:creationId xmlns:p14="http://schemas.microsoft.com/office/powerpoint/2010/main" val="35569129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sentation-design-2019-06">
  <a:themeElements>
    <a:clrScheme name="presentation-design-2019-06">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design-template-single-version.potx" id="{E2551274-756F-4074-8F8C-A1D1081D89BA}" vid="{600BD2D5-588A-45BE-B3C9-06BA014C9ABB}"/>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Presentation Design 2020">
    <a:dk1>
      <a:srgbClr val="373737"/>
    </a:dk1>
    <a:lt1>
      <a:srgbClr val="FFFFFF"/>
    </a:lt1>
    <a:dk2>
      <a:srgbClr val="0071BC"/>
    </a:dk2>
    <a:lt2>
      <a:srgbClr val="E2F1FA"/>
    </a:lt2>
    <a:accent1>
      <a:srgbClr val="072F59"/>
    </a:accent1>
    <a:accent2>
      <a:srgbClr val="0071BC"/>
    </a:accent2>
    <a:accent3>
      <a:srgbClr val="FF5050"/>
    </a:accent3>
    <a:accent4>
      <a:srgbClr val="FF9696"/>
    </a:accent4>
    <a:accent5>
      <a:srgbClr val="EAEAEA"/>
    </a:accent5>
    <a:accent6>
      <a:srgbClr val="B0B0B0"/>
    </a:accent6>
    <a:hlink>
      <a:srgbClr val="519EEF"/>
    </a:hlink>
    <a:folHlink>
      <a:srgbClr val="072F59"/>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562</TotalTime>
  <Words>703</Words>
  <Application>Microsoft Office PowerPoint</Application>
  <PresentationFormat>Widescreen</PresentationFormat>
  <Paragraphs>88</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テーマ</vt:lpstr>
      <vt:lpstr>presentation-design-2019-06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髙橋　礼実</dc:creator>
  <cp:lastModifiedBy>林田　旬平</cp:lastModifiedBy>
  <cp:revision>42</cp:revision>
  <dcterms:created xsi:type="dcterms:W3CDTF">2022-07-13T08:23:06Z</dcterms:created>
  <dcterms:modified xsi:type="dcterms:W3CDTF">2022-11-10T07:54:12Z</dcterms:modified>
</cp:coreProperties>
</file>