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359.jpg" ContentType="image/jpg"/>
  <Override PartName="/ppt/notesSlides/notesSlide36.xml" ContentType="application/vnd.openxmlformats-officedocument.presentationml.notesSl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Lst>
  <p:notesMasterIdLst>
    <p:notesMasterId r:id="rId46"/>
  </p:notesMasterIdLst>
  <p:handoutMasterIdLst>
    <p:handoutMasterId r:id="rId47"/>
  </p:handoutMasterIdLst>
  <p:sldIdLst>
    <p:sldId id="3647" r:id="rId5"/>
    <p:sldId id="3646" r:id="rId6"/>
    <p:sldId id="3649" r:id="rId7"/>
    <p:sldId id="3650" r:id="rId8"/>
    <p:sldId id="3651" r:id="rId9"/>
    <p:sldId id="3626" r:id="rId10"/>
    <p:sldId id="3603" r:id="rId11"/>
    <p:sldId id="1743" r:id="rId12"/>
    <p:sldId id="3629" r:id="rId13"/>
    <p:sldId id="3637" r:id="rId14"/>
    <p:sldId id="3638" r:id="rId15"/>
    <p:sldId id="3639" r:id="rId16"/>
    <p:sldId id="3640" r:id="rId17"/>
    <p:sldId id="3641" r:id="rId18"/>
    <p:sldId id="1818" r:id="rId19"/>
    <p:sldId id="3611" r:id="rId20"/>
    <p:sldId id="1747" r:id="rId21"/>
    <p:sldId id="3602" r:id="rId22"/>
    <p:sldId id="1825" r:id="rId23"/>
    <p:sldId id="3631" r:id="rId24"/>
    <p:sldId id="3599" r:id="rId25"/>
    <p:sldId id="3634" r:id="rId26"/>
    <p:sldId id="3624" r:id="rId27"/>
    <p:sldId id="3632" r:id="rId28"/>
    <p:sldId id="3615" r:id="rId29"/>
    <p:sldId id="1809" r:id="rId30"/>
    <p:sldId id="1780" r:id="rId31"/>
    <p:sldId id="1781" r:id="rId32"/>
    <p:sldId id="1763" r:id="rId33"/>
    <p:sldId id="3616" r:id="rId34"/>
    <p:sldId id="1750" r:id="rId35"/>
    <p:sldId id="3619" r:id="rId36"/>
    <p:sldId id="1788" r:id="rId37"/>
    <p:sldId id="1817" r:id="rId38"/>
    <p:sldId id="3601" r:id="rId39"/>
    <p:sldId id="3607" r:id="rId40"/>
    <p:sldId id="3621" r:id="rId41"/>
    <p:sldId id="1786" r:id="rId42"/>
    <p:sldId id="1793" r:id="rId43"/>
    <p:sldId id="1821" r:id="rId44"/>
    <p:sldId id="3642" r:id="rId45"/>
  </p:sldIdLst>
  <p:sldSz cx="10691813" cy="7559675"/>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70" userDrawn="1">
          <p15:clr>
            <a:srgbClr val="A4A3A4"/>
          </p15:clr>
        </p15:guide>
        <p15:guide id="2" pos="6588" userDrawn="1">
          <p15:clr>
            <a:srgbClr val="A4A3A4"/>
          </p15:clr>
        </p15:guide>
        <p15:guide id="4" orient="horz" pos="158" userDrawn="1">
          <p15:clr>
            <a:srgbClr val="A4A3A4"/>
          </p15:clr>
        </p15:guide>
        <p15:guide id="5" pos="238" userDrawn="1">
          <p15:clr>
            <a:srgbClr val="A4A3A4"/>
          </p15:clr>
        </p15:guide>
        <p15:guide id="6" orient="horz" pos="363" userDrawn="1">
          <p15:clr>
            <a:srgbClr val="A4A3A4"/>
          </p15:clr>
        </p15:guide>
        <p15:guide id="7" pos="34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林田　旬平" initials="林田　旬平" lastIdx="0" clrIdx="0">
    <p:extLst>
      <p:ext uri="{19B8F6BF-5375-455C-9EA6-DF929625EA0E}">
        <p15:presenceInfo xmlns:p15="http://schemas.microsoft.com/office/powerpoint/2012/main" userId="S::hayashida-s@asahi.com::44626e64-49c1-437c-aad4-7257aca38148" providerId="AD"/>
      </p:ext>
    </p:extLst>
  </p:cmAuthor>
  <p:cmAuthor id="2" name="黒川　雄太" initials="" lastIdx="0" clrIdx="1"/>
  <p:cmAuthor id="3" name="渡邉　朔" initials="渡邉" lastIdx="36" clrIdx="2">
    <p:extLst>
      <p:ext uri="{19B8F6BF-5375-455C-9EA6-DF929625EA0E}">
        <p15:presenceInfo xmlns:p15="http://schemas.microsoft.com/office/powerpoint/2012/main" userId="S::watanabe-h17@asahi.com::791849b7-630c-413a-9400-b7c271d511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AD9F9F"/>
    <a:srgbClr val="C7BA96"/>
    <a:srgbClr val="E5278B"/>
    <a:srgbClr val="A90254"/>
    <a:srgbClr val="FA8231"/>
    <a:srgbClr val="D0CECE"/>
    <a:srgbClr val="0B64C0"/>
    <a:srgbClr val="A90153"/>
    <a:srgbClr val="0F96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42" autoAdjust="0"/>
    <p:restoredTop sz="94660"/>
  </p:normalViewPr>
  <p:slideViewPr>
    <p:cSldViewPr snapToGrid="0">
      <p:cViewPr varScale="1">
        <p:scale>
          <a:sx n="78" d="100"/>
          <a:sy n="78" d="100"/>
        </p:scale>
        <p:origin x="197" y="58"/>
      </p:cViewPr>
      <p:guideLst>
        <p:guide pos="170"/>
        <p:guide pos="6588"/>
        <p:guide orient="horz" pos="158"/>
        <p:guide pos="238"/>
        <p:guide orient="horz" pos="363"/>
        <p:guide pos="3413"/>
      </p:guideLst>
    </p:cSldViewPr>
  </p:slideViewPr>
  <p:notesTextViewPr>
    <p:cViewPr>
      <p:scale>
        <a:sx n="1" d="1"/>
        <a:sy n="1" d="1"/>
      </p:scale>
      <p:origin x="0" y="0"/>
    </p:cViewPr>
  </p:notesTextViewPr>
  <p:notesViewPr>
    <p:cSldViewPr snapToGrid="0">
      <p:cViewPr>
        <p:scale>
          <a:sx n="1" d="2"/>
          <a:sy n="1" d="2"/>
        </p:scale>
        <p:origin x="2573" y="47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1170024\Desktop\&#12467;&#12500;&#12540;Book1.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1170024\Desktop\&#12467;&#12500;&#12540;Book1.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1050123\Downloads\&#12513;&#12487;&#12451;&#12450;&#12460;&#12452;&#12489;&#26356;&#26032;&#29992;&#12508;&#12540;&#12489;_&#22909;&#26360;&#22909;&#26085;%2020&#24180;&#24230;4Q_1&#26376;.csv"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1050123\Downloads\&#12513;&#12487;&#12451;&#12450;&#12460;&#12452;&#12489;&#26356;&#26032;&#29992;&#12508;&#12540;&#12489;_&#22909;&#26360;&#22909;&#26085;%2020&#24180;&#24230;4Q_1&#26376;.csv"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6.xml.rels><?xml version="1.0" encoding="UTF-8" standalone="yes"?>
<Relationships xmlns="http://schemas.openxmlformats.org/package/2006/relationships"><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24926772787362E-2"/>
          <c:y val="0"/>
          <c:w val="0.8444125914725148"/>
          <c:h val="0.86279202315590175"/>
        </c:manualLayout>
      </c:layout>
      <c:barChart>
        <c:barDir val="bar"/>
        <c:grouping val="clustered"/>
        <c:varyColors val="0"/>
        <c:ser>
          <c:idx val="0"/>
          <c:order val="0"/>
          <c:tx>
            <c:strRef>
              <c:f>Sheet1!$B$1</c:f>
              <c:strCache>
                <c:ptCount val="1"/>
                <c:pt idx="0">
                  <c:v>系列 1</c:v>
                </c:pt>
              </c:strCache>
            </c:strRef>
          </c:tx>
          <c:spPr>
            <a:solidFill>
              <a:schemeClr val="accent1">
                <a:lumMod val="40000"/>
                <a:lumOff val="60000"/>
              </a:schemeClr>
            </a:solidFill>
            <a:ln>
              <a:noFill/>
            </a:ln>
            <a:effectLst/>
          </c:spPr>
          <c:invertIfNegative val="0"/>
          <c:cat>
            <c:strRef>
              <c:f>Sheet1!$A$2:$A$4</c:f>
              <c:strCache>
                <c:ptCount val="3"/>
                <c:pt idx="0">
                  <c:v>新聞を読む</c:v>
                </c:pt>
                <c:pt idx="1">
                  <c:v>本を読む</c:v>
                </c:pt>
                <c:pt idx="2">
                  <c:v>PCで趣味や好きな事の情報を見る</c:v>
                </c:pt>
              </c:strCache>
            </c:strRef>
          </c:cat>
          <c:val>
            <c:numRef>
              <c:f>Sheet1!$B$2:$B$4</c:f>
              <c:numCache>
                <c:formatCode>General</c:formatCode>
                <c:ptCount val="3"/>
                <c:pt idx="0">
                  <c:v>30.9</c:v>
                </c:pt>
                <c:pt idx="1">
                  <c:v>41.5</c:v>
                </c:pt>
                <c:pt idx="2">
                  <c:v>34.5</c:v>
                </c:pt>
              </c:numCache>
            </c:numRef>
          </c:val>
          <c:extLst>
            <c:ext xmlns:c16="http://schemas.microsoft.com/office/drawing/2014/chart" uri="{C3380CC4-5D6E-409C-BE32-E72D297353CC}">
              <c16:uniqueId val="{00000000-70FC-40A0-BD49-83F787F3FB28}"/>
            </c:ext>
          </c:extLst>
        </c:ser>
        <c:dLbls>
          <c:showLegendKey val="0"/>
          <c:showVal val="0"/>
          <c:showCatName val="0"/>
          <c:showSerName val="0"/>
          <c:showPercent val="0"/>
          <c:showBubbleSize val="0"/>
        </c:dLbls>
        <c:gapWidth val="169"/>
        <c:axId val="1347991856"/>
        <c:axId val="1347927072"/>
      </c:barChart>
      <c:catAx>
        <c:axId val="1347991856"/>
        <c:scaling>
          <c:orientation val="minMax"/>
        </c:scaling>
        <c:delete val="1"/>
        <c:axPos val="l"/>
        <c:numFmt formatCode="General" sourceLinked="1"/>
        <c:majorTickMark val="out"/>
        <c:minorTickMark val="none"/>
        <c:tickLblPos val="nextTo"/>
        <c:crossAx val="1347927072"/>
        <c:crosses val="autoZero"/>
        <c:auto val="1"/>
        <c:lblAlgn val="ctr"/>
        <c:lblOffset val="100"/>
        <c:noMultiLvlLbl val="0"/>
      </c:catAx>
      <c:valAx>
        <c:axId val="1347927072"/>
        <c:scaling>
          <c:orientation val="minMax"/>
          <c:max val="50"/>
          <c:min val="0"/>
        </c:scaling>
        <c:delete val="1"/>
        <c:axPos val="b"/>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1347991856"/>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74030524082691"/>
          <c:y val="0"/>
          <c:w val="0.4873050696624936"/>
          <c:h val="0.57454780529449123"/>
        </c:manualLayout>
      </c:layout>
      <c:pieChart>
        <c:varyColors val="1"/>
        <c:ser>
          <c:idx val="0"/>
          <c:order val="0"/>
          <c:tx>
            <c:strRef>
              <c:f>Sheet1!$B$1</c:f>
              <c:strCache>
                <c:ptCount val="1"/>
                <c:pt idx="0">
                  <c:v>列2</c:v>
                </c:pt>
              </c:strCache>
            </c:strRef>
          </c:tx>
          <c:dPt>
            <c:idx val="0"/>
            <c:bubble3D val="0"/>
            <c:spPr>
              <a:solidFill>
                <a:srgbClr val="0F65E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B62-364F-8CF5-227701F970FF}"/>
              </c:ext>
            </c:extLst>
          </c:dPt>
          <c:dPt>
            <c:idx val="1"/>
            <c:bubble3D val="0"/>
            <c:spPr>
              <a:solidFill>
                <a:srgbClr val="F4319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B62-364F-8CF5-227701F970FF}"/>
              </c:ext>
            </c:extLst>
          </c:dPt>
          <c:dLbls>
            <c:dLbl>
              <c:idx val="0"/>
              <c:delete val="1"/>
              <c:extLst>
                <c:ext xmlns:c15="http://schemas.microsoft.com/office/drawing/2012/chart" uri="{CE6537A1-D6FC-4f65-9D91-7224C49458BB}"/>
                <c:ext xmlns:c16="http://schemas.microsoft.com/office/drawing/2014/chart" uri="{C3380CC4-5D6E-409C-BE32-E72D297353CC}">
                  <c16:uniqueId val="{00000001-1B62-364F-8CF5-227701F970FF}"/>
                </c:ext>
              </c:extLst>
            </c:dLbl>
            <c:spPr>
              <a:noFill/>
              <a:ln>
                <a:noFill/>
              </a:ln>
              <a:effectLst/>
            </c:spPr>
            <c:txPr>
              <a:bodyPr rot="0" spcFirstLastPara="1" vertOverflow="ellipsis" vert="horz" wrap="square" lIns="38100" tIns="19050" rIns="38100" bIns="19050" anchor="ctr" anchorCtr="1">
                <a:spAutoFit/>
              </a:bodyPr>
              <a:lstStyle/>
              <a:p>
                <a:pPr>
                  <a:defRPr lang="ja-JP" sz="1000" b="0" i="0" u="none" strike="noStrike" kern="1200" baseline="0">
                    <a:solidFill>
                      <a:schemeClr val="lt1"/>
                    </a:solidFill>
                    <a:latin typeface="Noto Sans JP Medium" panose="020B0600000000000000" pitchFamily="34" charset="-128"/>
                    <a:ea typeface="Noto Sans JP Medium" panose="020B0600000000000000" pitchFamily="34" charset="-128"/>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0.00%</c:formatCode>
                <c:ptCount val="2"/>
                <c:pt idx="0">
                  <c:v>0.03</c:v>
                </c:pt>
                <c:pt idx="1">
                  <c:v>0.97</c:v>
                </c:pt>
              </c:numCache>
            </c:numRef>
          </c:val>
          <c:extLst>
            <c:ext xmlns:c16="http://schemas.microsoft.com/office/drawing/2014/chart" uri="{C3380CC4-5D6E-409C-BE32-E72D297353CC}">
              <c16:uniqueId val="{00000004-1B62-364F-8CF5-227701F970FF}"/>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DC-4465-8D5D-89584567D3AF}"/>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2-74DC-4465-8D5D-89584567D3AF}"/>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74DC-4465-8D5D-89584567D3AF}"/>
              </c:ext>
            </c:extLst>
          </c:dPt>
          <c:cat>
            <c:strRef>
              <c:f>Sheet1!$A$2:$A$4</c:f>
              <c:strCache>
                <c:ptCount val="3"/>
                <c:pt idx="0">
                  <c:v>第 1 四半期</c:v>
                </c:pt>
                <c:pt idx="1">
                  <c:v>第 2 四半期</c:v>
                </c:pt>
                <c:pt idx="2">
                  <c:v>第 3 四半期</c:v>
                </c:pt>
              </c:strCache>
            </c:strRef>
          </c:cat>
          <c:val>
            <c:numRef>
              <c:f>Sheet1!$B$2:$B$4</c:f>
              <c:numCache>
                <c:formatCode>General</c:formatCode>
                <c:ptCount val="3"/>
                <c:pt idx="0">
                  <c:v>51</c:v>
                </c:pt>
                <c:pt idx="1">
                  <c:v>31</c:v>
                </c:pt>
                <c:pt idx="2">
                  <c:v>8</c:v>
                </c:pt>
              </c:numCache>
            </c:numRef>
          </c:val>
          <c:extLst>
            <c:ext xmlns:c16="http://schemas.microsoft.com/office/drawing/2014/chart" uri="{C3380CC4-5D6E-409C-BE32-E72D297353CC}">
              <c16:uniqueId val="{00000000-74DC-4465-8D5D-89584567D3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86905174981006"/>
          <c:y val="0.26290318195412399"/>
          <c:w val="0.51412289223231566"/>
          <c:h val="0.68167065933988469"/>
        </c:manualLayout>
      </c:layout>
      <c:barChart>
        <c:barDir val="bar"/>
        <c:grouping val="clustered"/>
        <c:varyColors val="0"/>
        <c:ser>
          <c:idx val="0"/>
          <c:order val="0"/>
          <c:tx>
            <c:strRef>
              <c:f>Sheet1!$B$1</c:f>
              <c:strCache>
                <c:ptCount val="1"/>
                <c:pt idx="0">
                  <c:v>人数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テクノロジー</c:v>
                </c:pt>
                <c:pt idx="1">
                  <c:v>SDGs</c:v>
                </c:pt>
                <c:pt idx="2">
                  <c:v>教育</c:v>
                </c:pt>
                <c:pt idx="3">
                  <c:v>ダイバーシティ</c:v>
                </c:pt>
                <c:pt idx="4">
                  <c:v>地方創生</c:v>
                </c:pt>
              </c:strCache>
            </c:strRef>
          </c:cat>
          <c:val>
            <c:numRef>
              <c:f>Sheet1!$B$2:$B$6</c:f>
              <c:numCache>
                <c:formatCode>General</c:formatCode>
                <c:ptCount val="5"/>
                <c:pt idx="0">
                  <c:v>32</c:v>
                </c:pt>
                <c:pt idx="1">
                  <c:v>29</c:v>
                </c:pt>
                <c:pt idx="2">
                  <c:v>26</c:v>
                </c:pt>
                <c:pt idx="3">
                  <c:v>19</c:v>
                </c:pt>
                <c:pt idx="4">
                  <c:v>17</c:v>
                </c:pt>
              </c:numCache>
            </c:numRef>
          </c:val>
          <c:extLst>
            <c:ext xmlns:c16="http://schemas.microsoft.com/office/drawing/2014/chart" uri="{C3380CC4-5D6E-409C-BE32-E72D297353CC}">
              <c16:uniqueId val="{00000000-F484-4335-8B37-85A5E5E15C86}"/>
            </c:ext>
          </c:extLst>
        </c:ser>
        <c:dLbls>
          <c:dLblPos val="outEnd"/>
          <c:showLegendKey val="0"/>
          <c:showVal val="1"/>
          <c:showCatName val="0"/>
          <c:showSerName val="0"/>
          <c:showPercent val="0"/>
          <c:showBubbleSize val="0"/>
        </c:dLbls>
        <c:gapWidth val="84"/>
        <c:axId val="543974248"/>
        <c:axId val="543970640"/>
      </c:barChart>
      <c:catAx>
        <c:axId val="5439742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700" b="1" i="0" u="none" strike="noStrike" kern="1200" baseline="0">
                <a:solidFill>
                  <a:schemeClr val="tx1"/>
                </a:solidFill>
                <a:latin typeface="+mn-lt"/>
                <a:ea typeface="+mn-ea"/>
                <a:cs typeface="+mn-cs"/>
              </a:defRPr>
            </a:pPr>
            <a:endParaRPr lang="en-US"/>
          </a:p>
        </c:txPr>
        <c:crossAx val="543970640"/>
        <c:crosses val="autoZero"/>
        <c:auto val="1"/>
        <c:lblAlgn val="ctr"/>
        <c:lblOffset val="100"/>
        <c:noMultiLvlLbl val="0"/>
      </c:catAx>
      <c:valAx>
        <c:axId val="543970640"/>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solidFill>
                <a:latin typeface="+mn-lt"/>
                <a:ea typeface="+mn-ea"/>
                <a:cs typeface="+mn-cs"/>
              </a:defRPr>
            </a:pPr>
            <a:endParaRPr lang="en-US"/>
          </a:p>
        </c:txPr>
        <c:crossAx val="54397424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97462817147855"/>
          <c:y val="0.16466707046234602"/>
          <c:w val="0.6145201415040511"/>
          <c:h val="0.81535554209569971"/>
        </c:manualLayout>
      </c:layout>
      <c:barChart>
        <c:barDir val="bar"/>
        <c:grouping val="clustered"/>
        <c:varyColors val="0"/>
        <c:ser>
          <c:idx val="0"/>
          <c:order val="0"/>
          <c:tx>
            <c:strRef>
              <c:f>Sheet1!$B$9</c:f>
              <c:strCache>
                <c:ptCount val="1"/>
                <c:pt idx="0">
                  <c:v>男性</c:v>
                </c:pt>
              </c:strCache>
            </c:strRef>
          </c:tx>
          <c:spPr>
            <a:solidFill>
              <a:schemeClr val="accent2">
                <a:lumMod val="75000"/>
                <a:lumOff val="25000"/>
              </a:schemeClr>
            </a:solidFill>
            <a:ln>
              <a:noFill/>
            </a:ln>
            <a:effectLst/>
          </c:spPr>
          <c:invertIfNegative val="0"/>
          <c:dLbls>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D2-4156-9C9A-B5990091CAB8}"/>
                </c:ext>
              </c:extLst>
            </c:dLbl>
            <c:spPr>
              <a:noFill/>
              <a:ln>
                <a:noFill/>
              </a:ln>
              <a:effectLst/>
            </c:spPr>
            <c:txPr>
              <a:bodyPr rot="0" spcFirstLastPara="1" vertOverflow="ellipsis" vert="horz" wrap="square" lIns="38100" tIns="19050" rIns="38100" bIns="19050" anchor="ctr" anchorCtr="1">
                <a:spAutoFit/>
              </a:bodyPr>
              <a:lstStyle/>
              <a:p>
                <a:pPr>
                  <a:defRPr lang="ja-JP" sz="7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Sheet1!$A$10:$A$14</c:f>
              <c:strCache>
                <c:ptCount val="5"/>
                <c:pt idx="0">
                  <c:v>60-69</c:v>
                </c:pt>
                <c:pt idx="1">
                  <c:v>50-59</c:v>
                </c:pt>
                <c:pt idx="2">
                  <c:v>40-49</c:v>
                </c:pt>
                <c:pt idx="3">
                  <c:v>30-39</c:v>
                </c:pt>
                <c:pt idx="4">
                  <c:v>20-29</c:v>
                </c:pt>
              </c:strCache>
            </c:strRef>
          </c:cat>
          <c:val>
            <c:numRef>
              <c:f>Sheet1!$B$10:$B$14</c:f>
              <c:numCache>
                <c:formatCode>#,##0.0;[Red]\-#,##0.0</c:formatCode>
                <c:ptCount val="5"/>
                <c:pt idx="0">
                  <c:v>0.45899999999999996</c:v>
                </c:pt>
                <c:pt idx="1">
                  <c:v>5.7833999999999994</c:v>
                </c:pt>
                <c:pt idx="2">
                  <c:v>15.4224</c:v>
                </c:pt>
                <c:pt idx="3">
                  <c:v>12.668399999999998</c:v>
                </c:pt>
                <c:pt idx="4">
                  <c:v>11.383199999999999</c:v>
                </c:pt>
              </c:numCache>
            </c:numRef>
          </c:val>
          <c:extLst>
            <c:ext xmlns:c16="http://schemas.microsoft.com/office/drawing/2014/chart" uri="{C3380CC4-5D6E-409C-BE32-E72D297353CC}">
              <c16:uniqueId val="{00000001-00D2-4156-9C9A-B5990091CAB8}"/>
            </c:ext>
          </c:extLst>
        </c:ser>
        <c:ser>
          <c:idx val="1"/>
          <c:order val="1"/>
          <c:tx>
            <c:strRef>
              <c:f>Sheet1!$C$9</c:f>
              <c:strCache>
                <c:ptCount val="1"/>
                <c:pt idx="0">
                  <c:v>女性</c:v>
                </c:pt>
              </c:strCache>
            </c:strRef>
          </c:tx>
          <c:spPr>
            <a:solidFill>
              <a:schemeClr val="accent1"/>
            </a:solidFill>
            <a:ln>
              <a:noFill/>
            </a:ln>
            <a:effectLst/>
          </c:spPr>
          <c:invertIfNegative val="0"/>
          <c:dLbls>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D2-4156-9C9A-B5990091CAB8}"/>
                </c:ext>
              </c:extLst>
            </c:dLbl>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Sheet1!$A$10:$A$14</c:f>
              <c:strCache>
                <c:ptCount val="5"/>
                <c:pt idx="0">
                  <c:v>60-69</c:v>
                </c:pt>
                <c:pt idx="1">
                  <c:v>50-59</c:v>
                </c:pt>
                <c:pt idx="2">
                  <c:v>40-49</c:v>
                </c:pt>
                <c:pt idx="3">
                  <c:v>30-39</c:v>
                </c:pt>
                <c:pt idx="4">
                  <c:v>20-29</c:v>
                </c:pt>
              </c:strCache>
            </c:strRef>
          </c:cat>
          <c:val>
            <c:numRef>
              <c:f>Sheet1!$C$10:$C$14</c:f>
              <c:numCache>
                <c:formatCode>#,##0.0;[Red]\-#,##0.0</c:formatCode>
                <c:ptCount val="5"/>
                <c:pt idx="0">
                  <c:v>1.5689</c:v>
                </c:pt>
                <c:pt idx="1">
                  <c:v>1.7853000000000001</c:v>
                </c:pt>
                <c:pt idx="2">
                  <c:v>6.9248000000000003</c:v>
                </c:pt>
                <c:pt idx="3">
                  <c:v>26.292600000000004</c:v>
                </c:pt>
                <c:pt idx="4">
                  <c:v>9.3593000000000011</c:v>
                </c:pt>
              </c:numCache>
            </c:numRef>
          </c:val>
          <c:extLst>
            <c:ext xmlns:c16="http://schemas.microsoft.com/office/drawing/2014/chart" uri="{C3380CC4-5D6E-409C-BE32-E72D297353CC}">
              <c16:uniqueId val="{00000003-00D2-4156-9C9A-B5990091CAB8}"/>
            </c:ext>
          </c:extLst>
        </c:ser>
        <c:dLbls>
          <c:showLegendKey val="0"/>
          <c:showVal val="0"/>
          <c:showCatName val="0"/>
          <c:showSerName val="0"/>
          <c:showPercent val="0"/>
          <c:showBubbleSize val="0"/>
        </c:dLbls>
        <c:gapWidth val="182"/>
        <c:axId val="390659920"/>
        <c:axId val="390661232"/>
      </c:barChart>
      <c:catAx>
        <c:axId val="390659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n-lt"/>
                <a:ea typeface="+mn-ea"/>
                <a:cs typeface="+mn-cs"/>
              </a:defRPr>
            </a:pPr>
            <a:endParaRPr lang="en-US"/>
          </a:p>
        </c:txPr>
        <c:crossAx val="390661232"/>
        <c:crosses val="autoZero"/>
        <c:auto val="1"/>
        <c:lblAlgn val="ctr"/>
        <c:lblOffset val="100"/>
        <c:noMultiLvlLbl val="0"/>
      </c:catAx>
      <c:valAx>
        <c:axId val="390661232"/>
        <c:scaling>
          <c:orientation val="minMax"/>
        </c:scaling>
        <c:delete val="0"/>
        <c:axPos val="t"/>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n-lt"/>
                <a:ea typeface="+mn-ea"/>
                <a:cs typeface="+mn-cs"/>
              </a:defRPr>
            </a:pPr>
            <a:endParaRPr lang="en-US"/>
          </a:p>
        </c:txPr>
        <c:crossAx val="390659920"/>
        <c:crosses val="autoZero"/>
        <c:crossBetween val="between"/>
      </c:valAx>
      <c:spPr>
        <a:noFill/>
        <a:ln>
          <a:noFill/>
        </a:ln>
        <a:effectLst/>
      </c:spPr>
    </c:plotArea>
    <c:legend>
      <c:legendPos val="b"/>
      <c:layout>
        <c:manualLayout>
          <c:xMode val="edge"/>
          <c:yMode val="edge"/>
          <c:x val="0.6673488121677098"/>
          <c:y val="0.15125641329127279"/>
          <c:w val="0.20551854095161182"/>
          <c:h val="0.33291742378356554"/>
        </c:manualLayout>
      </c:layout>
      <c:overlay val="0"/>
      <c:spPr>
        <a:noFill/>
        <a:ln>
          <a:noFill/>
        </a:ln>
        <a:effectLst/>
      </c:spPr>
      <c:txPr>
        <a:bodyPr rot="0" spcFirstLastPara="1" vertOverflow="ellipsis" vert="horz" wrap="square" anchor="ctr" anchorCtr="1"/>
        <a:lstStyle/>
        <a:p>
          <a:pPr>
            <a:defRPr lang="ja-JP"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7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79077091467054E-2"/>
          <c:y val="0.10456854180797551"/>
          <c:w val="0.79720603039877247"/>
          <c:h val="0.79086363642909496"/>
        </c:manualLayout>
      </c:layout>
      <c:doughnutChart>
        <c:varyColors val="1"/>
        <c:ser>
          <c:idx val="0"/>
          <c:order val="0"/>
          <c:tx>
            <c:strRef>
              <c:f>Sheet1!$B$1</c:f>
              <c:strCache>
                <c:ptCount val="1"/>
                <c:pt idx="0">
                  <c:v>性別</c:v>
                </c:pt>
              </c:strCache>
            </c:strRef>
          </c:tx>
          <c:dPt>
            <c:idx val="0"/>
            <c:bubble3D val="0"/>
            <c:spPr>
              <a:noFill/>
              <a:ln w="19050">
                <a:noFill/>
              </a:ln>
              <a:effectLst/>
            </c:spPr>
            <c:extLst>
              <c:ext xmlns:c16="http://schemas.microsoft.com/office/drawing/2014/chart" uri="{C3380CC4-5D6E-409C-BE32-E72D297353CC}">
                <c16:uniqueId val="{00000001-0427-43D9-866D-72DD3D325E0B}"/>
              </c:ext>
            </c:extLst>
          </c:dPt>
          <c:dPt>
            <c:idx val="1"/>
            <c:bubble3D val="0"/>
            <c:spPr>
              <a:solidFill>
                <a:srgbClr val="D679AE"/>
              </a:solidFill>
              <a:ln w="19050">
                <a:noFill/>
              </a:ln>
              <a:effectLst/>
            </c:spPr>
            <c:extLst>
              <c:ext xmlns:c16="http://schemas.microsoft.com/office/drawing/2014/chart" uri="{C3380CC4-5D6E-409C-BE32-E72D297353CC}">
                <c16:uniqueId val="{00000003-0427-43D9-866D-72DD3D325E0B}"/>
              </c:ext>
            </c:extLst>
          </c:dPt>
          <c:cat>
            <c:strRef>
              <c:f>Sheet1!$A$2:$A$3</c:f>
              <c:strCache>
                <c:ptCount val="2"/>
                <c:pt idx="0">
                  <c:v>男性</c:v>
                </c:pt>
                <c:pt idx="1">
                  <c:v>女性</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0427-43D9-866D-72DD3D325E0B}"/>
            </c:ext>
          </c:extLst>
        </c:ser>
        <c:dLbls>
          <c:showLegendKey val="0"/>
          <c:showVal val="0"/>
          <c:showCatName val="0"/>
          <c:showSerName val="0"/>
          <c:showPercent val="0"/>
          <c:showBubbleSize val="0"/>
          <c:showLeaderLines val="1"/>
        </c:dLbls>
        <c:firstSliceAng val="0"/>
        <c:holeSize val="79"/>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年齢</c:v>
                </c:pt>
              </c:strCache>
            </c:strRef>
          </c:tx>
          <c:spPr>
            <a:solidFill>
              <a:srgbClr val="E60012"/>
            </a:solidFill>
            <a:ln>
              <a:noFill/>
            </a:ln>
          </c:spPr>
          <c:dPt>
            <c:idx val="0"/>
            <c:bubble3D val="0"/>
            <c:spPr>
              <a:solidFill>
                <a:srgbClr val="AE80B7"/>
              </a:solidFill>
              <a:ln w="19050">
                <a:noFill/>
              </a:ln>
              <a:effectLst/>
            </c:spPr>
            <c:extLst>
              <c:ext xmlns:c16="http://schemas.microsoft.com/office/drawing/2014/chart" uri="{C3380CC4-5D6E-409C-BE32-E72D297353CC}">
                <c16:uniqueId val="{00000001-9C6F-407F-B926-8AEFBD5DF576}"/>
              </c:ext>
            </c:extLst>
          </c:dPt>
          <c:dPt>
            <c:idx val="1"/>
            <c:bubble3D val="0"/>
            <c:spPr>
              <a:solidFill>
                <a:srgbClr val="CD86B0"/>
              </a:solidFill>
              <a:ln w="19050">
                <a:noFill/>
              </a:ln>
              <a:effectLst/>
            </c:spPr>
            <c:extLst>
              <c:ext xmlns:c16="http://schemas.microsoft.com/office/drawing/2014/chart" uri="{C3380CC4-5D6E-409C-BE32-E72D297353CC}">
                <c16:uniqueId val="{00000003-9C6F-407F-B926-8AEFBD5DF576}"/>
              </c:ext>
            </c:extLst>
          </c:dPt>
          <c:dPt>
            <c:idx val="2"/>
            <c:bubble3D val="0"/>
            <c:spPr>
              <a:solidFill>
                <a:srgbClr val="FBB9FD"/>
              </a:solidFill>
              <a:ln w="19050">
                <a:noFill/>
              </a:ln>
              <a:effectLst/>
            </c:spPr>
            <c:extLst>
              <c:ext xmlns:c16="http://schemas.microsoft.com/office/drawing/2014/chart" uri="{C3380CC4-5D6E-409C-BE32-E72D297353CC}">
                <c16:uniqueId val="{00000005-9C6F-407F-B926-8AEFBD5DF576}"/>
              </c:ext>
            </c:extLst>
          </c:dPt>
          <c:dPt>
            <c:idx val="3"/>
            <c:bubble3D val="0"/>
            <c:spPr>
              <a:solidFill>
                <a:srgbClr val="7F7F7F"/>
              </a:solidFill>
              <a:ln w="19050">
                <a:noFill/>
              </a:ln>
              <a:effectLst/>
            </c:spPr>
            <c:extLst>
              <c:ext xmlns:c16="http://schemas.microsoft.com/office/drawing/2014/chart" uri="{C3380CC4-5D6E-409C-BE32-E72D297353CC}">
                <c16:uniqueId val="{00000008-9C6F-407F-B926-8AEFBD5DF576}"/>
              </c:ext>
            </c:extLst>
          </c:dPt>
          <c:cat>
            <c:strRef>
              <c:f>Sheet1!$A$2:$A$5</c:f>
              <c:strCache>
                <c:ptCount val="4"/>
                <c:pt idx="0">
                  <c:v>会社員など</c:v>
                </c:pt>
                <c:pt idx="1">
                  <c:v>パート・アルバイト</c:v>
                </c:pt>
                <c:pt idx="2">
                  <c:v>学生</c:v>
                </c:pt>
                <c:pt idx="3">
                  <c:v>その他(その他＋主婦)</c:v>
                </c:pt>
              </c:strCache>
            </c:strRef>
          </c:cat>
          <c:val>
            <c:numRef>
              <c:f>Sheet1!$B$2:$B$5</c:f>
              <c:numCache>
                <c:formatCode>#,##0.0;[Red]\-#,##0.0</c:formatCode>
                <c:ptCount val="4"/>
                <c:pt idx="0">
                  <c:v>41</c:v>
                </c:pt>
                <c:pt idx="1">
                  <c:v>14</c:v>
                </c:pt>
                <c:pt idx="2">
                  <c:v>3</c:v>
                </c:pt>
                <c:pt idx="3">
                  <c:v>49</c:v>
                </c:pt>
              </c:numCache>
            </c:numRef>
          </c:val>
          <c:extLst>
            <c:ext xmlns:c16="http://schemas.microsoft.com/office/drawing/2014/chart" uri="{C3380CC4-5D6E-409C-BE32-E72D297353CC}">
              <c16:uniqueId val="{00000006-9C6F-407F-B926-8AEFBD5DF576}"/>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年齢</c:v>
                </c:pt>
              </c:strCache>
            </c:strRef>
          </c:tx>
          <c:spPr>
            <a:solidFill>
              <a:srgbClr val="E60012"/>
            </a:solidFill>
            <a:ln>
              <a:noFill/>
            </a:ln>
          </c:spPr>
          <c:dPt>
            <c:idx val="0"/>
            <c:bubble3D val="0"/>
            <c:spPr>
              <a:solidFill>
                <a:srgbClr val="AE80B7"/>
              </a:solidFill>
              <a:ln w="19050">
                <a:noFill/>
              </a:ln>
              <a:effectLst/>
            </c:spPr>
            <c:extLst>
              <c:ext xmlns:c16="http://schemas.microsoft.com/office/drawing/2014/chart" uri="{C3380CC4-5D6E-409C-BE32-E72D297353CC}">
                <c16:uniqueId val="{00000001-0C5D-4BDE-8822-076D71090D48}"/>
              </c:ext>
            </c:extLst>
          </c:dPt>
          <c:dPt>
            <c:idx val="1"/>
            <c:bubble3D val="0"/>
            <c:spPr>
              <a:solidFill>
                <a:srgbClr val="CD86B0"/>
              </a:solidFill>
              <a:ln w="19050">
                <a:noFill/>
              </a:ln>
              <a:effectLst/>
            </c:spPr>
            <c:extLst>
              <c:ext xmlns:c16="http://schemas.microsoft.com/office/drawing/2014/chart" uri="{C3380CC4-5D6E-409C-BE32-E72D297353CC}">
                <c16:uniqueId val="{00000003-0C5D-4BDE-8822-076D71090D48}"/>
              </c:ext>
            </c:extLst>
          </c:dPt>
          <c:dPt>
            <c:idx val="2"/>
            <c:bubble3D val="0"/>
            <c:spPr>
              <a:solidFill>
                <a:srgbClr val="FBB9FD"/>
              </a:solidFill>
              <a:ln w="19050">
                <a:solidFill>
                  <a:srgbClr val="FEDEFF"/>
                </a:solidFill>
              </a:ln>
              <a:effectLst/>
            </c:spPr>
            <c:extLst>
              <c:ext xmlns:c16="http://schemas.microsoft.com/office/drawing/2014/chart" uri="{C3380CC4-5D6E-409C-BE32-E72D297353CC}">
                <c16:uniqueId val="{00000005-0C5D-4BDE-8822-076D71090D48}"/>
              </c:ext>
            </c:extLst>
          </c:dPt>
          <c:dPt>
            <c:idx val="3"/>
            <c:bubble3D val="0"/>
            <c:spPr>
              <a:solidFill>
                <a:schemeClr val="bg1">
                  <a:lumMod val="50000"/>
                </a:schemeClr>
              </a:solidFill>
              <a:ln w="19050">
                <a:noFill/>
              </a:ln>
              <a:effectLst/>
            </c:spPr>
            <c:extLst>
              <c:ext xmlns:c16="http://schemas.microsoft.com/office/drawing/2014/chart" uri="{C3380CC4-5D6E-409C-BE32-E72D297353CC}">
                <c16:uniqueId val="{00000007-0C5D-4BDE-8822-076D71090D48}"/>
              </c:ext>
            </c:extLst>
          </c:dPt>
          <c:cat>
            <c:strRef>
              <c:f>Sheet1!$A$2:$A$5</c:f>
              <c:strCache>
                <c:ptCount val="4"/>
                <c:pt idx="0">
                  <c:v>18-24歳</c:v>
                </c:pt>
                <c:pt idx="1">
                  <c:v>25-34歳</c:v>
                </c:pt>
                <c:pt idx="2">
                  <c:v>35-44歳</c:v>
                </c:pt>
                <c:pt idx="3">
                  <c:v>その他</c:v>
                </c:pt>
              </c:strCache>
            </c:strRef>
          </c:cat>
          <c:val>
            <c:numRef>
              <c:f>Sheet1!$B$2:$B$5</c:f>
              <c:numCache>
                <c:formatCode>#,##0.0;[Red]\-#,##0.0</c:formatCode>
                <c:ptCount val="4"/>
                <c:pt idx="0">
                  <c:v>13</c:v>
                </c:pt>
                <c:pt idx="1">
                  <c:v>29</c:v>
                </c:pt>
                <c:pt idx="2">
                  <c:v>31</c:v>
                </c:pt>
                <c:pt idx="3">
                  <c:v>27</c:v>
                </c:pt>
              </c:numCache>
            </c:numRef>
          </c:val>
          <c:extLst>
            <c:ext xmlns:c16="http://schemas.microsoft.com/office/drawing/2014/chart" uri="{C3380CC4-5D6E-409C-BE32-E72D297353CC}">
              <c16:uniqueId val="{0000000C-0C5D-4BDE-8822-076D71090D48}"/>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年齢</c:v>
                </c:pt>
              </c:strCache>
            </c:strRef>
          </c:tx>
          <c:spPr>
            <a:solidFill>
              <a:srgbClr val="E60012"/>
            </a:solidFill>
            <a:ln>
              <a:noFill/>
            </a:ln>
          </c:spPr>
          <c:dPt>
            <c:idx val="0"/>
            <c:bubble3D val="0"/>
            <c:spPr>
              <a:solidFill>
                <a:srgbClr val="AE80B7"/>
              </a:solidFill>
              <a:ln w="19050">
                <a:noFill/>
              </a:ln>
              <a:effectLst/>
            </c:spPr>
            <c:extLst>
              <c:ext xmlns:c16="http://schemas.microsoft.com/office/drawing/2014/chart" uri="{C3380CC4-5D6E-409C-BE32-E72D297353CC}">
                <c16:uniqueId val="{00000001-0C5D-4BDE-8822-076D71090D48}"/>
              </c:ext>
            </c:extLst>
          </c:dPt>
          <c:dPt>
            <c:idx val="1"/>
            <c:bubble3D val="0"/>
            <c:spPr>
              <a:solidFill>
                <a:srgbClr val="CD86B0"/>
              </a:solidFill>
              <a:ln w="19050">
                <a:noFill/>
              </a:ln>
              <a:effectLst/>
            </c:spPr>
            <c:extLst>
              <c:ext xmlns:c16="http://schemas.microsoft.com/office/drawing/2014/chart" uri="{C3380CC4-5D6E-409C-BE32-E72D297353CC}">
                <c16:uniqueId val="{00000003-0C5D-4BDE-8822-076D71090D48}"/>
              </c:ext>
            </c:extLst>
          </c:dPt>
          <c:dPt>
            <c:idx val="2"/>
            <c:bubble3D val="0"/>
            <c:spPr>
              <a:solidFill>
                <a:srgbClr val="FBB9FD"/>
              </a:solidFill>
              <a:ln w="19050">
                <a:solidFill>
                  <a:srgbClr val="FEDEFF"/>
                </a:solidFill>
              </a:ln>
              <a:effectLst/>
            </c:spPr>
            <c:extLst>
              <c:ext xmlns:c16="http://schemas.microsoft.com/office/drawing/2014/chart" uri="{C3380CC4-5D6E-409C-BE32-E72D297353CC}">
                <c16:uniqueId val="{00000005-0C5D-4BDE-8822-076D71090D48}"/>
              </c:ext>
            </c:extLst>
          </c:dPt>
          <c:dPt>
            <c:idx val="3"/>
            <c:bubble3D val="0"/>
            <c:spPr>
              <a:solidFill>
                <a:schemeClr val="bg1">
                  <a:lumMod val="50000"/>
                </a:schemeClr>
              </a:solidFill>
              <a:ln w="19050">
                <a:noFill/>
              </a:ln>
              <a:effectLst/>
            </c:spPr>
            <c:extLst>
              <c:ext xmlns:c16="http://schemas.microsoft.com/office/drawing/2014/chart" uri="{C3380CC4-5D6E-409C-BE32-E72D297353CC}">
                <c16:uniqueId val="{00000007-0C5D-4BDE-8822-076D71090D48}"/>
              </c:ext>
            </c:extLst>
          </c:dPt>
          <c:cat>
            <c:strRef>
              <c:f>Sheet1!$A$2:$A$5</c:f>
              <c:strCache>
                <c:ptCount val="4"/>
                <c:pt idx="0">
                  <c:v>18-21歳</c:v>
                </c:pt>
                <c:pt idx="1">
                  <c:v>22-25歳</c:v>
                </c:pt>
                <c:pt idx="2">
                  <c:v>26-29歳</c:v>
                </c:pt>
                <c:pt idx="3">
                  <c:v>その他</c:v>
                </c:pt>
              </c:strCache>
            </c:strRef>
          </c:cat>
          <c:val>
            <c:numRef>
              <c:f>Sheet1!$B$2:$B$5</c:f>
              <c:numCache>
                <c:formatCode>#,##0.0;[Red]\-#,##0.0</c:formatCode>
                <c:ptCount val="4"/>
                <c:pt idx="0">
                  <c:v>24</c:v>
                </c:pt>
                <c:pt idx="1">
                  <c:v>35</c:v>
                </c:pt>
                <c:pt idx="2">
                  <c:v>39</c:v>
                </c:pt>
                <c:pt idx="3">
                  <c:v>2</c:v>
                </c:pt>
              </c:numCache>
            </c:numRef>
          </c:val>
          <c:extLst>
            <c:ext xmlns:c16="http://schemas.microsoft.com/office/drawing/2014/chart" uri="{C3380CC4-5D6E-409C-BE32-E72D297353CC}">
              <c16:uniqueId val="{0000000C-0C5D-4BDE-8822-076D71090D48}"/>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年齢</c:v>
                </c:pt>
              </c:strCache>
            </c:strRef>
          </c:tx>
          <c:spPr>
            <a:solidFill>
              <a:srgbClr val="E60012"/>
            </a:solidFill>
            <a:ln>
              <a:noFill/>
            </a:ln>
          </c:spPr>
          <c:dPt>
            <c:idx val="0"/>
            <c:bubble3D val="0"/>
            <c:spPr>
              <a:solidFill>
                <a:srgbClr val="AE80B7"/>
              </a:solidFill>
              <a:ln w="19050">
                <a:noFill/>
              </a:ln>
              <a:effectLst/>
            </c:spPr>
            <c:extLst>
              <c:ext xmlns:c16="http://schemas.microsoft.com/office/drawing/2014/chart" uri="{C3380CC4-5D6E-409C-BE32-E72D297353CC}">
                <c16:uniqueId val="{00000001-9C6F-407F-B926-8AEFBD5DF576}"/>
              </c:ext>
            </c:extLst>
          </c:dPt>
          <c:dPt>
            <c:idx val="1"/>
            <c:bubble3D val="0"/>
            <c:spPr>
              <a:solidFill>
                <a:srgbClr val="CD86B0"/>
              </a:solidFill>
              <a:ln w="19050">
                <a:noFill/>
              </a:ln>
              <a:effectLst/>
            </c:spPr>
            <c:extLst>
              <c:ext xmlns:c16="http://schemas.microsoft.com/office/drawing/2014/chart" uri="{C3380CC4-5D6E-409C-BE32-E72D297353CC}">
                <c16:uniqueId val="{00000003-9C6F-407F-B926-8AEFBD5DF576}"/>
              </c:ext>
            </c:extLst>
          </c:dPt>
          <c:dPt>
            <c:idx val="2"/>
            <c:bubble3D val="0"/>
            <c:spPr>
              <a:solidFill>
                <a:srgbClr val="FBB9FD"/>
              </a:solidFill>
              <a:ln w="19050">
                <a:noFill/>
              </a:ln>
              <a:effectLst/>
            </c:spPr>
            <c:extLst>
              <c:ext xmlns:c16="http://schemas.microsoft.com/office/drawing/2014/chart" uri="{C3380CC4-5D6E-409C-BE32-E72D297353CC}">
                <c16:uniqueId val="{00000005-9C6F-407F-B926-8AEFBD5DF576}"/>
              </c:ext>
            </c:extLst>
          </c:dPt>
          <c:dPt>
            <c:idx val="3"/>
            <c:bubble3D val="0"/>
            <c:spPr>
              <a:solidFill>
                <a:srgbClr val="7F7F7F"/>
              </a:solidFill>
              <a:ln w="19050">
                <a:noFill/>
              </a:ln>
              <a:effectLst/>
            </c:spPr>
            <c:extLst>
              <c:ext xmlns:c16="http://schemas.microsoft.com/office/drawing/2014/chart" uri="{C3380CC4-5D6E-409C-BE32-E72D297353CC}">
                <c16:uniqueId val="{00000007-36F2-4839-B817-166AAEC5E628}"/>
              </c:ext>
            </c:extLst>
          </c:dPt>
          <c:cat>
            <c:strRef>
              <c:f>Sheet1!$A$2:$A$5</c:f>
              <c:strCache>
                <c:ptCount val="4"/>
                <c:pt idx="0">
                  <c:v>会社員など</c:v>
                </c:pt>
                <c:pt idx="1">
                  <c:v>その他有職者</c:v>
                </c:pt>
                <c:pt idx="2">
                  <c:v>学生</c:v>
                </c:pt>
                <c:pt idx="3">
                  <c:v>その他</c:v>
                </c:pt>
              </c:strCache>
            </c:strRef>
          </c:cat>
          <c:val>
            <c:numRef>
              <c:f>Sheet1!$B$2:$B$5</c:f>
              <c:numCache>
                <c:formatCode>#,##0.0;[Red]\-#,##0.0</c:formatCode>
                <c:ptCount val="4"/>
                <c:pt idx="0">
                  <c:v>51</c:v>
                </c:pt>
                <c:pt idx="1">
                  <c:v>4</c:v>
                </c:pt>
                <c:pt idx="2">
                  <c:v>30</c:v>
                </c:pt>
                <c:pt idx="3">
                  <c:v>15</c:v>
                </c:pt>
              </c:numCache>
            </c:numRef>
          </c:val>
          <c:extLst>
            <c:ext xmlns:c16="http://schemas.microsoft.com/office/drawing/2014/chart" uri="{C3380CC4-5D6E-409C-BE32-E72D297353CC}">
              <c16:uniqueId val="{00000006-9C6F-407F-B926-8AEFBD5DF576}"/>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2">
                <a:lumMod val="25000"/>
                <a:lumOff val="75000"/>
              </a:schemeClr>
            </a:solidFill>
          </c:spPr>
          <c:dPt>
            <c:idx val="0"/>
            <c:bubble3D val="0"/>
            <c:spPr>
              <a:solidFill>
                <a:schemeClr val="accent2">
                  <a:lumMod val="25000"/>
                  <a:lumOff val="75000"/>
                </a:schemeClr>
              </a:solidFill>
              <a:ln w="6350">
                <a:solidFill>
                  <a:schemeClr val="lt1"/>
                </a:solidFill>
              </a:ln>
              <a:effectLst/>
            </c:spPr>
            <c:extLst>
              <c:ext xmlns:c16="http://schemas.microsoft.com/office/drawing/2014/chart" uri="{C3380CC4-5D6E-409C-BE32-E72D297353CC}">
                <c16:uniqueId val="{00000001-A0A9-4A27-9478-00BE14C0AC08}"/>
              </c:ext>
            </c:extLst>
          </c:dPt>
          <c:dPt>
            <c:idx val="1"/>
            <c:bubble3D val="0"/>
            <c:spPr>
              <a:solidFill>
                <a:schemeClr val="accent1">
                  <a:lumMod val="40000"/>
                  <a:lumOff val="60000"/>
                </a:schemeClr>
              </a:solidFill>
              <a:ln w="6350">
                <a:solidFill>
                  <a:schemeClr val="lt1"/>
                </a:solidFill>
              </a:ln>
              <a:effectLst/>
            </c:spPr>
            <c:extLst>
              <c:ext xmlns:c16="http://schemas.microsoft.com/office/drawing/2014/chart" uri="{C3380CC4-5D6E-409C-BE32-E72D297353CC}">
                <c16:uniqueId val="{00000003-A0A9-4A27-9478-00BE14C0AC08}"/>
              </c:ext>
            </c:extLst>
          </c:dPt>
          <c:dLbls>
            <c:delete val="1"/>
          </c:dLbls>
          <c:cat>
            <c:strRef>
              <c:f>Sheet1!$A$2:$A$3</c:f>
              <c:strCache>
                <c:ptCount val="2"/>
                <c:pt idx="0">
                  <c:v>男性</c:v>
                </c:pt>
                <c:pt idx="1">
                  <c:v>女性</c:v>
                </c:pt>
              </c:strCache>
            </c:strRef>
          </c:cat>
          <c:val>
            <c:numRef>
              <c:f>Sheet1!$B$2:$B$3</c:f>
              <c:numCache>
                <c:formatCode>General</c:formatCode>
                <c:ptCount val="2"/>
                <c:pt idx="0">
                  <c:v>127</c:v>
                </c:pt>
                <c:pt idx="1">
                  <c:v>602</c:v>
                </c:pt>
              </c:numCache>
            </c:numRef>
          </c:val>
          <c:extLst>
            <c:ext xmlns:c16="http://schemas.microsoft.com/office/drawing/2014/chart" uri="{C3380CC4-5D6E-409C-BE32-E72D297353CC}">
              <c16:uniqueId val="{00000004-A0A9-4A27-9478-00BE14C0AC08}"/>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lnSpc>
          <a:spcPts val="800"/>
        </a:lnSpc>
        <a:defRPr sz="7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chemeClr val="accent1">
                <a:lumMod val="20000"/>
                <a:lumOff val="80000"/>
              </a:schemeClr>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9738-4AE4-B6D7-D6FF749923B3}"/>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9738-4AE4-B6D7-D6FF749923B3}"/>
              </c:ext>
            </c:extLst>
          </c:dPt>
          <c:cat>
            <c:strRef>
              <c:f>Sheet1!$A$2:$A$3</c:f>
              <c:strCache>
                <c:ptCount val="2"/>
                <c:pt idx="0">
                  <c:v>男性</c:v>
                </c:pt>
                <c:pt idx="1">
                  <c:v>女性</c:v>
                </c:pt>
              </c:strCache>
            </c:strRef>
          </c:cat>
          <c:val>
            <c:numRef>
              <c:f>Sheet1!$B$2:$B$3</c:f>
              <c:numCache>
                <c:formatCode>General</c:formatCode>
                <c:ptCount val="2"/>
                <c:pt idx="0">
                  <c:v>61.5</c:v>
                </c:pt>
                <c:pt idx="1">
                  <c:v>38.5</c:v>
                </c:pt>
              </c:numCache>
            </c:numRef>
          </c:val>
          <c:extLst>
            <c:ext xmlns:c16="http://schemas.microsoft.com/office/drawing/2014/chart" uri="{C3380CC4-5D6E-409C-BE32-E72D297353CC}">
              <c16:uniqueId val="{00000004-9738-4AE4-B6D7-D6FF749923B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95011508361883"/>
          <c:y val="0.15792189705233184"/>
          <c:w val="0.47531191057898936"/>
          <c:h val="0.75183701891776422"/>
        </c:manualLayout>
      </c:layout>
      <c:pieChart>
        <c:varyColors val="1"/>
        <c:ser>
          <c:idx val="0"/>
          <c:order val="0"/>
          <c:spPr>
            <a:ln w="6350"/>
          </c:spPr>
          <c:dPt>
            <c:idx val="0"/>
            <c:bubble3D val="0"/>
            <c:spPr>
              <a:solidFill>
                <a:schemeClr val="accent1"/>
              </a:solidFill>
              <a:ln w="6350">
                <a:solidFill>
                  <a:schemeClr val="lt1"/>
                </a:solidFill>
              </a:ln>
              <a:effectLst/>
            </c:spPr>
            <c:extLst>
              <c:ext xmlns:c16="http://schemas.microsoft.com/office/drawing/2014/chart" uri="{C3380CC4-5D6E-409C-BE32-E72D297353CC}">
                <c16:uniqueId val="{00000001-0EFC-44BC-87AD-3FD609633B15}"/>
              </c:ext>
            </c:extLst>
          </c:dPt>
          <c:dPt>
            <c:idx val="1"/>
            <c:bubble3D val="0"/>
            <c:spPr>
              <a:solidFill>
                <a:srgbClr val="FFCCFF"/>
              </a:solidFill>
              <a:ln w="6350">
                <a:solidFill>
                  <a:schemeClr val="lt1"/>
                </a:solidFill>
              </a:ln>
              <a:effectLst/>
            </c:spPr>
            <c:extLst>
              <c:ext xmlns:c16="http://schemas.microsoft.com/office/drawing/2014/chart" uri="{C3380CC4-5D6E-409C-BE32-E72D297353CC}">
                <c16:uniqueId val="{00000003-0EFC-44BC-87AD-3FD609633B15}"/>
              </c:ext>
            </c:extLst>
          </c:dPt>
          <c:dPt>
            <c:idx val="2"/>
            <c:bubble3D val="0"/>
            <c:spPr>
              <a:solidFill>
                <a:srgbClr val="92D050"/>
              </a:solidFill>
              <a:ln w="6350">
                <a:solidFill>
                  <a:schemeClr val="lt1"/>
                </a:solidFill>
              </a:ln>
              <a:effectLst/>
            </c:spPr>
            <c:extLst>
              <c:ext xmlns:c16="http://schemas.microsoft.com/office/drawing/2014/chart" uri="{C3380CC4-5D6E-409C-BE32-E72D297353CC}">
                <c16:uniqueId val="{00000005-0EFC-44BC-87AD-3FD609633B15}"/>
              </c:ext>
            </c:extLst>
          </c:dPt>
          <c:dPt>
            <c:idx val="3"/>
            <c:bubble3D val="0"/>
            <c:spPr>
              <a:solidFill>
                <a:schemeClr val="accent1">
                  <a:lumMod val="40000"/>
                  <a:lumOff val="60000"/>
                </a:schemeClr>
              </a:solidFill>
              <a:ln w="6350">
                <a:solidFill>
                  <a:schemeClr val="lt1"/>
                </a:solidFill>
              </a:ln>
              <a:effectLst/>
            </c:spPr>
            <c:extLst>
              <c:ext xmlns:c16="http://schemas.microsoft.com/office/drawing/2014/chart" uri="{C3380CC4-5D6E-409C-BE32-E72D297353CC}">
                <c16:uniqueId val="{00000007-0EFC-44BC-87AD-3FD609633B15}"/>
              </c:ext>
            </c:extLst>
          </c:dPt>
          <c:dPt>
            <c:idx val="4"/>
            <c:bubble3D val="0"/>
            <c:spPr>
              <a:solidFill>
                <a:schemeClr val="accent2">
                  <a:lumMod val="25000"/>
                  <a:lumOff val="75000"/>
                </a:schemeClr>
              </a:solidFill>
              <a:ln w="6350">
                <a:solidFill>
                  <a:schemeClr val="lt1"/>
                </a:solidFill>
              </a:ln>
              <a:effectLst/>
            </c:spPr>
            <c:extLst>
              <c:ext xmlns:c16="http://schemas.microsoft.com/office/drawing/2014/chart" uri="{C3380CC4-5D6E-409C-BE32-E72D297353CC}">
                <c16:uniqueId val="{00000009-0EFC-44BC-87AD-3FD609633B15}"/>
              </c:ext>
            </c:extLst>
          </c:dPt>
          <c:dPt>
            <c:idx val="5"/>
            <c:bubble3D val="0"/>
            <c:spPr>
              <a:solidFill>
                <a:schemeClr val="accent3">
                  <a:lumMod val="60000"/>
                  <a:lumOff val="40000"/>
                </a:schemeClr>
              </a:solidFill>
              <a:ln w="6350">
                <a:solidFill>
                  <a:schemeClr val="lt1"/>
                </a:solidFill>
              </a:ln>
              <a:effectLst/>
            </c:spPr>
            <c:extLst>
              <c:ext xmlns:c16="http://schemas.microsoft.com/office/drawing/2014/chart" uri="{C3380CC4-5D6E-409C-BE32-E72D297353CC}">
                <c16:uniqueId val="{0000000B-0EFC-44BC-87AD-3FD609633B15}"/>
              </c:ext>
            </c:extLst>
          </c:dPt>
          <c:cat>
            <c:strRef>
              <c:f>Sheet1!$A$35:$A$40</c:f>
              <c:strCache>
                <c:ptCount val="6"/>
                <c:pt idx="0">
                  <c:v>19歳以下</c:v>
                </c:pt>
                <c:pt idx="1">
                  <c:v>20代</c:v>
                </c:pt>
                <c:pt idx="2">
                  <c:v>30代</c:v>
                </c:pt>
                <c:pt idx="3">
                  <c:v>40代</c:v>
                </c:pt>
                <c:pt idx="4">
                  <c:v>50代</c:v>
                </c:pt>
                <c:pt idx="5">
                  <c:v>60歳以上</c:v>
                </c:pt>
              </c:strCache>
            </c:strRef>
          </c:cat>
          <c:val>
            <c:numRef>
              <c:f>Sheet1!$B$35:$B$40</c:f>
              <c:numCache>
                <c:formatCode>General</c:formatCode>
                <c:ptCount val="6"/>
                <c:pt idx="0">
                  <c:v>2</c:v>
                </c:pt>
                <c:pt idx="1">
                  <c:v>19</c:v>
                </c:pt>
                <c:pt idx="2">
                  <c:v>88</c:v>
                </c:pt>
                <c:pt idx="3">
                  <c:v>213</c:v>
                </c:pt>
                <c:pt idx="4">
                  <c:v>250</c:v>
                </c:pt>
                <c:pt idx="5">
                  <c:v>157</c:v>
                </c:pt>
              </c:numCache>
            </c:numRef>
          </c:val>
          <c:extLst>
            <c:ext xmlns:c16="http://schemas.microsoft.com/office/drawing/2014/chart" uri="{C3380CC4-5D6E-409C-BE32-E72D297353CC}">
              <c16:uniqueId val="{0000000C-0EFC-44BC-87AD-3FD609633B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0">
              <a:noFill/>
            </a:ln>
          </c:spPr>
          <c:explosion val="3"/>
          <c:dPt>
            <c:idx val="0"/>
            <c:bubble3D val="0"/>
            <c:spPr>
              <a:solidFill>
                <a:srgbClr val="92D050"/>
              </a:solidFill>
              <a:ln w="0">
                <a:noFill/>
              </a:ln>
              <a:effectLst/>
            </c:spPr>
            <c:extLst>
              <c:ext xmlns:c16="http://schemas.microsoft.com/office/drawing/2014/chart" uri="{C3380CC4-5D6E-409C-BE32-E72D297353CC}">
                <c16:uniqueId val="{00000001-2453-4FCE-ACC1-3D4D948440E1}"/>
              </c:ext>
            </c:extLst>
          </c:dPt>
          <c:dPt>
            <c:idx val="1"/>
            <c:bubble3D val="0"/>
            <c:spPr>
              <a:solidFill>
                <a:schemeClr val="accent1">
                  <a:lumMod val="40000"/>
                  <a:lumOff val="60000"/>
                </a:schemeClr>
              </a:solidFill>
              <a:ln w="0">
                <a:noFill/>
              </a:ln>
              <a:effectLst/>
            </c:spPr>
            <c:extLst>
              <c:ext xmlns:c16="http://schemas.microsoft.com/office/drawing/2014/chart" uri="{C3380CC4-5D6E-409C-BE32-E72D297353CC}">
                <c16:uniqueId val="{00000003-2453-4FCE-ACC1-3D4D948440E1}"/>
              </c:ext>
            </c:extLst>
          </c:dPt>
          <c:dPt>
            <c:idx val="2"/>
            <c:bubble3D val="0"/>
            <c:spPr>
              <a:solidFill>
                <a:schemeClr val="accent2">
                  <a:lumMod val="25000"/>
                  <a:lumOff val="75000"/>
                </a:schemeClr>
              </a:solidFill>
              <a:ln w="0">
                <a:noFill/>
              </a:ln>
              <a:effectLst/>
            </c:spPr>
            <c:extLst>
              <c:ext xmlns:c16="http://schemas.microsoft.com/office/drawing/2014/chart" uri="{C3380CC4-5D6E-409C-BE32-E72D297353CC}">
                <c16:uniqueId val="{00000005-2453-4FCE-ACC1-3D4D948440E1}"/>
              </c:ext>
            </c:extLst>
          </c:dPt>
          <c:dPt>
            <c:idx val="3"/>
            <c:bubble3D val="0"/>
            <c:spPr>
              <a:solidFill>
                <a:schemeClr val="accent3">
                  <a:lumMod val="60000"/>
                  <a:lumOff val="40000"/>
                </a:schemeClr>
              </a:solidFill>
              <a:ln w="0">
                <a:noFill/>
              </a:ln>
              <a:effectLst/>
            </c:spPr>
            <c:extLst>
              <c:ext xmlns:c16="http://schemas.microsoft.com/office/drawing/2014/chart" uri="{C3380CC4-5D6E-409C-BE32-E72D297353CC}">
                <c16:uniqueId val="{00000007-2453-4FCE-ACC1-3D4D948440E1}"/>
              </c:ext>
            </c:extLst>
          </c:dPt>
          <c:cat>
            <c:strRef>
              <c:f>実数!$O$23:$O$26</c:f>
              <c:strCache>
                <c:ptCount val="4"/>
                <c:pt idx="0">
                  <c:v>400万円未満</c:v>
                </c:pt>
                <c:pt idx="1">
                  <c:v>700万円未満</c:v>
                </c:pt>
                <c:pt idx="2">
                  <c:v>1000万円未満</c:v>
                </c:pt>
                <c:pt idx="3">
                  <c:v>1000万円以上</c:v>
                </c:pt>
              </c:strCache>
            </c:strRef>
          </c:cat>
          <c:val>
            <c:numRef>
              <c:f>実数!$P$23:$P$26</c:f>
              <c:numCache>
                <c:formatCode>#,###;\-#,###;"*"</c:formatCode>
                <c:ptCount val="4"/>
                <c:pt idx="0">
                  <c:v>2940</c:v>
                </c:pt>
                <c:pt idx="1">
                  <c:v>3773</c:v>
                </c:pt>
                <c:pt idx="2">
                  <c:v>3209</c:v>
                </c:pt>
                <c:pt idx="3">
                  <c:v>2678</c:v>
                </c:pt>
              </c:numCache>
            </c:numRef>
          </c:val>
          <c:extLst>
            <c:ext xmlns:c16="http://schemas.microsoft.com/office/drawing/2014/chart" uri="{C3380CC4-5D6E-409C-BE32-E72D297353CC}">
              <c16:uniqueId val="{00000008-2453-4FCE-ACC1-3D4D948440E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c:spPr>
          <c:dPt>
            <c:idx val="0"/>
            <c:bubble3D val="0"/>
            <c:spPr>
              <a:solidFill>
                <a:schemeClr val="accent1">
                  <a:lumMod val="40000"/>
                  <a:lumOff val="60000"/>
                </a:schemeClr>
              </a:solidFill>
              <a:ln w="6350">
                <a:solidFill>
                  <a:schemeClr val="lt1"/>
                </a:solidFill>
              </a:ln>
              <a:effectLst/>
            </c:spPr>
            <c:extLst>
              <c:ext xmlns:c16="http://schemas.microsoft.com/office/drawing/2014/chart" uri="{C3380CC4-5D6E-409C-BE32-E72D297353CC}">
                <c16:uniqueId val="{00000001-A954-41C1-893B-429AF35D6023}"/>
              </c:ext>
            </c:extLst>
          </c:dPt>
          <c:dPt>
            <c:idx val="1"/>
            <c:bubble3D val="0"/>
            <c:spPr>
              <a:solidFill>
                <a:schemeClr val="accent2">
                  <a:lumMod val="25000"/>
                  <a:lumOff val="75000"/>
                </a:schemeClr>
              </a:solidFill>
              <a:ln w="6350">
                <a:solidFill>
                  <a:schemeClr val="lt1"/>
                </a:solidFill>
              </a:ln>
              <a:effectLst/>
            </c:spPr>
            <c:extLst>
              <c:ext xmlns:c16="http://schemas.microsoft.com/office/drawing/2014/chart" uri="{C3380CC4-5D6E-409C-BE32-E72D297353CC}">
                <c16:uniqueId val="{00000003-A954-41C1-893B-429AF35D6023}"/>
              </c:ext>
            </c:extLst>
          </c:dPt>
          <c:dPt>
            <c:idx val="2"/>
            <c:bubble3D val="0"/>
            <c:spPr>
              <a:solidFill>
                <a:schemeClr val="accent3">
                  <a:lumMod val="60000"/>
                  <a:lumOff val="40000"/>
                </a:schemeClr>
              </a:solidFill>
              <a:ln w="6350">
                <a:solidFill>
                  <a:schemeClr val="lt1"/>
                </a:solidFill>
              </a:ln>
              <a:effectLst/>
            </c:spPr>
            <c:extLst>
              <c:ext xmlns:c16="http://schemas.microsoft.com/office/drawing/2014/chart" uri="{C3380CC4-5D6E-409C-BE32-E72D297353CC}">
                <c16:uniqueId val="{00000005-A954-41C1-893B-429AF35D6023}"/>
              </c:ext>
            </c:extLst>
          </c:dPt>
          <c:dPt>
            <c:idx val="3"/>
            <c:bubble3D val="0"/>
            <c:spPr>
              <a:solidFill>
                <a:srgbClr val="92D050"/>
              </a:solidFill>
              <a:ln w="6350">
                <a:solidFill>
                  <a:schemeClr val="lt1"/>
                </a:solidFill>
              </a:ln>
              <a:effectLst/>
            </c:spPr>
            <c:extLst>
              <c:ext xmlns:c16="http://schemas.microsoft.com/office/drawing/2014/chart" uri="{C3380CC4-5D6E-409C-BE32-E72D297353CC}">
                <c16:uniqueId val="{00000007-A954-41C1-893B-429AF35D6023}"/>
              </c:ext>
            </c:extLst>
          </c:dPt>
          <c:dPt>
            <c:idx val="4"/>
            <c:bubble3D val="0"/>
            <c:spPr>
              <a:solidFill>
                <a:schemeClr val="accent5"/>
              </a:solidFill>
              <a:ln w="6350">
                <a:solidFill>
                  <a:schemeClr val="lt1"/>
                </a:solidFill>
              </a:ln>
              <a:effectLst/>
            </c:spPr>
            <c:extLst>
              <c:ext xmlns:c16="http://schemas.microsoft.com/office/drawing/2014/chart" uri="{C3380CC4-5D6E-409C-BE32-E72D297353CC}">
                <c16:uniqueId val="{00000009-A954-41C1-893B-429AF35D6023}"/>
              </c:ext>
            </c:extLst>
          </c:dPt>
          <c:cat>
            <c:strRef>
              <c:f>Sheet1!$A$49:$A$53</c:f>
              <c:strCache>
                <c:ptCount val="5"/>
                <c:pt idx="0">
                  <c:v>主婦（パート含む）</c:v>
                </c:pt>
                <c:pt idx="1">
                  <c:v>お勤め（会社員・公務員など）</c:v>
                </c:pt>
                <c:pt idx="2">
                  <c:v>無職</c:v>
                </c:pt>
                <c:pt idx="3">
                  <c:v>自営業・自由業</c:v>
                </c:pt>
                <c:pt idx="4">
                  <c:v>学生</c:v>
                </c:pt>
              </c:strCache>
            </c:strRef>
          </c:cat>
          <c:val>
            <c:numRef>
              <c:f>Sheet1!$B$49:$B$53</c:f>
              <c:numCache>
                <c:formatCode>General</c:formatCode>
                <c:ptCount val="5"/>
                <c:pt idx="0">
                  <c:v>377</c:v>
                </c:pt>
                <c:pt idx="1">
                  <c:v>235</c:v>
                </c:pt>
                <c:pt idx="2">
                  <c:v>75</c:v>
                </c:pt>
                <c:pt idx="3">
                  <c:v>36</c:v>
                </c:pt>
                <c:pt idx="4">
                  <c:v>6</c:v>
                </c:pt>
              </c:numCache>
            </c:numRef>
          </c:val>
          <c:extLst>
            <c:ext xmlns:c16="http://schemas.microsoft.com/office/drawing/2014/chart" uri="{C3380CC4-5D6E-409C-BE32-E72D297353CC}">
              <c16:uniqueId val="{0000000A-A954-41C1-893B-429AF35D602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
          <c:y val="5.5555555555555552E-2"/>
          <c:w val="0.53888888888888886"/>
          <c:h val="0.89814814814814814"/>
        </c:manualLayout>
      </c:layout>
      <c:doughnutChart>
        <c:varyColors val="1"/>
        <c:ser>
          <c:idx val="0"/>
          <c:order val="0"/>
          <c:spPr>
            <a:solidFill>
              <a:srgbClr val="9A9A48"/>
            </a:solidFill>
            <a:ln>
              <a:noFill/>
            </a:ln>
          </c:spPr>
          <c:dPt>
            <c:idx val="0"/>
            <c:bubble3D val="0"/>
            <c:spPr>
              <a:solidFill>
                <a:srgbClr val="007C7D"/>
              </a:solidFill>
              <a:ln w="19050">
                <a:noFill/>
              </a:ln>
              <a:effectLst/>
            </c:spPr>
            <c:extLst>
              <c:ext xmlns:c16="http://schemas.microsoft.com/office/drawing/2014/chart" uri="{C3380CC4-5D6E-409C-BE32-E72D297353CC}">
                <c16:uniqueId val="{00000001-430A-4F9A-A2D6-405C364F386C}"/>
              </c:ext>
            </c:extLst>
          </c:dPt>
          <c:dPt>
            <c:idx val="1"/>
            <c:bubble3D val="0"/>
            <c:spPr>
              <a:solidFill>
                <a:srgbClr val="9A9A48"/>
              </a:solidFill>
              <a:ln w="19050">
                <a:noFill/>
              </a:ln>
              <a:effectLst/>
            </c:spPr>
            <c:extLst>
              <c:ext xmlns:c16="http://schemas.microsoft.com/office/drawing/2014/chart" uri="{C3380CC4-5D6E-409C-BE32-E72D297353CC}">
                <c16:uniqueId val="{00000003-430A-4F9A-A2D6-405C364F386C}"/>
              </c:ext>
            </c:extLst>
          </c:dPt>
          <c:cat>
            <c:strRef>
              <c:f>'メディアガイド更新用ボード_好書好日 20年度4Q_1月'!$A$2:$A$3</c:f>
              <c:strCache>
                <c:ptCount val="2"/>
                <c:pt idx="0">
                  <c:v>female</c:v>
                </c:pt>
                <c:pt idx="1">
                  <c:v>male</c:v>
                </c:pt>
              </c:strCache>
            </c:strRef>
          </c:cat>
          <c:val>
            <c:numRef>
              <c:f>'メディアガイド更新用ボード_好書好日 20年度4Q_1月'!$B$2:$B$3</c:f>
              <c:numCache>
                <c:formatCode>0.0%</c:formatCode>
                <c:ptCount val="2"/>
                <c:pt idx="0">
                  <c:v>0.5402130892129634</c:v>
                </c:pt>
                <c:pt idx="1">
                  <c:v>0.4597869107870366</c:v>
                </c:pt>
              </c:numCache>
            </c:numRef>
          </c:val>
          <c:extLst>
            <c:ext xmlns:c16="http://schemas.microsoft.com/office/drawing/2014/chart" uri="{C3380CC4-5D6E-409C-BE32-E72D297353CC}">
              <c16:uniqueId val="{00000004-430A-4F9A-A2D6-405C364F386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alpha val="0"/>
      </a:srgbClr>
    </a:solidFill>
    <a:ln w="9525" cap="flat" cmpd="sng" algn="ctr">
      <a:no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69737287695638"/>
          <c:y val="8.194596943049702E-2"/>
          <c:w val="0.5433375770425759"/>
          <c:h val="0.84976572271075546"/>
        </c:manualLayout>
      </c:layout>
      <c:doughnutChart>
        <c:varyColors val="1"/>
        <c:ser>
          <c:idx val="0"/>
          <c:order val="0"/>
          <c:spPr>
            <a:ln>
              <a:noFill/>
            </a:ln>
          </c:spPr>
          <c:dPt>
            <c:idx val="0"/>
            <c:bubble3D val="0"/>
            <c:spPr>
              <a:solidFill>
                <a:srgbClr val="DFDE6A"/>
              </a:solidFill>
              <a:ln w="19050">
                <a:noFill/>
              </a:ln>
              <a:effectLst/>
            </c:spPr>
            <c:extLst>
              <c:ext xmlns:c16="http://schemas.microsoft.com/office/drawing/2014/chart" uri="{C3380CC4-5D6E-409C-BE32-E72D297353CC}">
                <c16:uniqueId val="{00000001-541B-48AF-A3B8-F698950C2AE4}"/>
              </c:ext>
            </c:extLst>
          </c:dPt>
          <c:dPt>
            <c:idx val="1"/>
            <c:bubble3D val="0"/>
            <c:spPr>
              <a:solidFill>
                <a:srgbClr val="9A9A48"/>
              </a:solidFill>
              <a:ln w="19050">
                <a:noFill/>
              </a:ln>
              <a:effectLst/>
            </c:spPr>
            <c:extLst>
              <c:ext xmlns:c16="http://schemas.microsoft.com/office/drawing/2014/chart" uri="{C3380CC4-5D6E-409C-BE32-E72D297353CC}">
                <c16:uniqueId val="{00000003-541B-48AF-A3B8-F698950C2AE4}"/>
              </c:ext>
            </c:extLst>
          </c:dPt>
          <c:dPt>
            <c:idx val="2"/>
            <c:bubble3D val="0"/>
            <c:spPr>
              <a:solidFill>
                <a:srgbClr val="007C7D"/>
              </a:solidFill>
              <a:ln w="19050">
                <a:noFill/>
              </a:ln>
              <a:effectLst/>
            </c:spPr>
            <c:extLst>
              <c:ext xmlns:c16="http://schemas.microsoft.com/office/drawing/2014/chart" uri="{C3380CC4-5D6E-409C-BE32-E72D297353CC}">
                <c16:uniqueId val="{00000005-541B-48AF-A3B8-F698950C2AE4}"/>
              </c:ext>
            </c:extLst>
          </c:dPt>
          <c:dPt>
            <c:idx val="3"/>
            <c:bubble3D val="0"/>
            <c:spPr>
              <a:solidFill>
                <a:srgbClr val="A4B0BE"/>
              </a:solidFill>
              <a:ln w="19050">
                <a:noFill/>
              </a:ln>
              <a:effectLst/>
            </c:spPr>
            <c:extLst>
              <c:ext xmlns:c16="http://schemas.microsoft.com/office/drawing/2014/chart" uri="{C3380CC4-5D6E-409C-BE32-E72D297353CC}">
                <c16:uniqueId val="{00000007-541B-48AF-A3B8-F698950C2AE4}"/>
              </c:ext>
            </c:extLst>
          </c:dPt>
          <c:dPt>
            <c:idx val="4"/>
            <c:bubble3D val="0"/>
            <c:spPr>
              <a:solidFill>
                <a:srgbClr val="747D8C"/>
              </a:solidFill>
              <a:ln w="19050">
                <a:noFill/>
              </a:ln>
              <a:effectLst/>
            </c:spPr>
            <c:extLst>
              <c:ext xmlns:c16="http://schemas.microsoft.com/office/drawing/2014/chart" uri="{C3380CC4-5D6E-409C-BE32-E72D297353CC}">
                <c16:uniqueId val="{00000009-541B-48AF-A3B8-F698950C2AE4}"/>
              </c:ext>
            </c:extLst>
          </c:dPt>
          <c:dPt>
            <c:idx val="5"/>
            <c:bubble3D val="0"/>
            <c:spPr>
              <a:solidFill>
                <a:srgbClr val="2F3542"/>
              </a:solidFill>
              <a:ln w="19050">
                <a:noFill/>
              </a:ln>
              <a:effectLst/>
            </c:spPr>
            <c:extLst>
              <c:ext xmlns:c16="http://schemas.microsoft.com/office/drawing/2014/chart" uri="{C3380CC4-5D6E-409C-BE32-E72D297353CC}">
                <c16:uniqueId val="{0000000B-541B-48AF-A3B8-F698950C2AE4}"/>
              </c:ext>
            </c:extLst>
          </c:dPt>
          <c:cat>
            <c:strRef>
              <c:f>'メディアガイド更新用ボード_好書好日 20年度4Q_1月_円グ'!$A$2:$A$7</c:f>
              <c:strCache>
                <c:ptCount val="6"/>
                <c:pt idx="0">
                  <c:v>18-24</c:v>
                </c:pt>
                <c:pt idx="1">
                  <c:v>25-34</c:v>
                </c:pt>
                <c:pt idx="2">
                  <c:v>35-44</c:v>
                </c:pt>
                <c:pt idx="3">
                  <c:v>45-54</c:v>
                </c:pt>
                <c:pt idx="4">
                  <c:v>55-64</c:v>
                </c:pt>
                <c:pt idx="5">
                  <c:v>65+</c:v>
                </c:pt>
              </c:strCache>
            </c:strRef>
          </c:cat>
          <c:val>
            <c:numRef>
              <c:f>'メディアガイド更新用ボード_好書好日 20年度4Q_1月_円グ'!$B$2:$B$7</c:f>
              <c:numCache>
                <c:formatCode>0.0%</c:formatCode>
                <c:ptCount val="6"/>
                <c:pt idx="0">
                  <c:v>0.15167998682565087</c:v>
                </c:pt>
                <c:pt idx="1">
                  <c:v>0.24635003628092242</c:v>
                </c:pt>
                <c:pt idx="2">
                  <c:v>0.24655588548608717</c:v>
                </c:pt>
                <c:pt idx="3">
                  <c:v>0.16321783477513546</c:v>
                </c:pt>
                <c:pt idx="4">
                  <c:v>0.1054874251866795</c:v>
                </c:pt>
                <c:pt idx="5">
                  <c:v>8.6708831445524576E-2</c:v>
                </c:pt>
              </c:numCache>
            </c:numRef>
          </c:val>
          <c:extLst>
            <c:ext xmlns:c16="http://schemas.microsoft.com/office/drawing/2014/chart" uri="{C3380CC4-5D6E-409C-BE32-E72D297353CC}">
              <c16:uniqueId val="{0000000C-541B-48AF-A3B8-F698950C2AE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C5D8EB"/>
            </a:solidFill>
          </c:spPr>
          <c:dPt>
            <c:idx val="0"/>
            <c:bubble3D val="0"/>
            <c:spPr>
              <a:solidFill>
                <a:srgbClr val="E2A9A6"/>
              </a:solidFill>
              <a:ln w="8958">
                <a:solidFill>
                  <a:schemeClr val="lt1"/>
                </a:solidFill>
              </a:ln>
              <a:effectLst/>
            </c:spPr>
            <c:extLst>
              <c:ext xmlns:c16="http://schemas.microsoft.com/office/drawing/2014/chart" uri="{C3380CC4-5D6E-409C-BE32-E72D297353CC}">
                <c16:uniqueId val="{00000001-8827-41DD-A291-2299C6C79D08}"/>
              </c:ext>
            </c:extLst>
          </c:dPt>
          <c:dPt>
            <c:idx val="1"/>
            <c:bubble3D val="0"/>
            <c:spPr>
              <a:solidFill>
                <a:srgbClr val="C5D8EB"/>
              </a:solidFill>
              <a:ln w="8958">
                <a:solidFill>
                  <a:schemeClr val="lt1"/>
                </a:solidFill>
              </a:ln>
              <a:effectLst/>
            </c:spPr>
            <c:extLst>
              <c:ext xmlns:c16="http://schemas.microsoft.com/office/drawing/2014/chart" uri="{C3380CC4-5D6E-409C-BE32-E72D297353CC}">
                <c16:uniqueId val="{00000003-8827-41DD-A291-2299C6C79D08}"/>
              </c:ext>
            </c:extLst>
          </c:dPt>
          <c:dPt>
            <c:idx val="2"/>
            <c:bubble3D val="0"/>
            <c:spPr>
              <a:solidFill>
                <a:srgbClr val="C5D8EB"/>
              </a:solidFill>
              <a:ln w="8958">
                <a:solidFill>
                  <a:schemeClr val="lt1"/>
                </a:solidFill>
              </a:ln>
              <a:effectLst/>
            </c:spPr>
            <c:extLst>
              <c:ext xmlns:c16="http://schemas.microsoft.com/office/drawing/2014/chart" uri="{C3380CC4-5D6E-409C-BE32-E72D297353CC}">
                <c16:uniqueId val="{00000005-8827-41DD-A291-2299C6C79D08}"/>
              </c:ext>
            </c:extLst>
          </c:dPt>
          <c:dPt>
            <c:idx val="3"/>
            <c:bubble3D val="0"/>
            <c:spPr>
              <a:solidFill>
                <a:srgbClr val="C5D8EB"/>
              </a:solidFill>
              <a:ln w="8958">
                <a:solidFill>
                  <a:schemeClr val="lt1"/>
                </a:solidFill>
              </a:ln>
              <a:effectLst/>
            </c:spPr>
            <c:extLst>
              <c:ext xmlns:c16="http://schemas.microsoft.com/office/drawing/2014/chart" uri="{C3380CC4-5D6E-409C-BE32-E72D297353CC}">
                <c16:uniqueId val="{00000007-8827-41DD-A291-2299C6C79D08}"/>
              </c:ext>
            </c:extLst>
          </c:dPt>
          <c:cat>
            <c:strRef>
              <c:f>Sheet1!$A$2:$A$5</c:f>
              <c:strCache>
                <c:ptCount val="2"/>
                <c:pt idx="0">
                  <c:v>女性</c:v>
                </c:pt>
                <c:pt idx="1">
                  <c:v>男性</c:v>
                </c:pt>
              </c:strCache>
            </c:strRef>
          </c:cat>
          <c:val>
            <c:numRef>
              <c:f>Sheet1!$B$2:$B$5</c:f>
              <c:numCache>
                <c:formatCode>General</c:formatCode>
                <c:ptCount val="4"/>
                <c:pt idx="0">
                  <c:v>52</c:v>
                </c:pt>
                <c:pt idx="1">
                  <c:v>48</c:v>
                </c:pt>
              </c:numCache>
            </c:numRef>
          </c:val>
          <c:extLst>
            <c:ext xmlns:c16="http://schemas.microsoft.com/office/drawing/2014/chart" uri="{C3380CC4-5D6E-409C-BE32-E72D297353CC}">
              <c16:uniqueId val="{00000008-8827-41DD-A291-2299C6C79D08}"/>
            </c:ext>
          </c:extLst>
        </c:ser>
        <c:dLbls>
          <c:showLegendKey val="0"/>
          <c:showVal val="0"/>
          <c:showCatName val="0"/>
          <c:showSerName val="0"/>
          <c:showPercent val="0"/>
          <c:showBubbleSize val="0"/>
          <c:showLeaderLines val="1"/>
        </c:dLbls>
        <c:firstSliceAng val="0"/>
      </c:pieChart>
      <c:spPr>
        <a:noFill/>
        <a:ln w="25142">
          <a:noFill/>
        </a:ln>
      </c:spPr>
    </c:plotArea>
    <c:plotVisOnly val="1"/>
    <c:dispBlanksAs val="gap"/>
    <c:showDLblsOverMax val="0"/>
  </c:chart>
  <c:spPr>
    <a:noFill/>
    <a:ln>
      <a:noFill/>
    </a:ln>
  </c:spPr>
  <c:txPr>
    <a:bodyPr/>
    <a:lstStyle/>
    <a:p>
      <a:pPr>
        <a:defRPr sz="99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83891150785044"/>
          <c:y val="0.12014997113792499"/>
          <c:w val="0.73658396637446566"/>
          <c:h val="0.86023442480731638"/>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65859B"/>
              </a:solidFill>
              <a:ln>
                <a:noFill/>
              </a:ln>
              <a:effectLst/>
            </c:spPr>
            <c:extLst>
              <c:ext xmlns:c16="http://schemas.microsoft.com/office/drawing/2014/chart" uri="{C3380CC4-5D6E-409C-BE32-E72D297353CC}">
                <c16:uniqueId val="{00000001-781E-4104-A9D7-01607589F9B9}"/>
              </c:ext>
            </c:extLst>
          </c:dPt>
          <c:dPt>
            <c:idx val="1"/>
            <c:invertIfNegative val="0"/>
            <c:bubble3D val="0"/>
            <c:spPr>
              <a:solidFill>
                <a:srgbClr val="65859B"/>
              </a:solidFill>
              <a:ln>
                <a:noFill/>
              </a:ln>
              <a:effectLst/>
            </c:spPr>
            <c:extLst>
              <c:ext xmlns:c16="http://schemas.microsoft.com/office/drawing/2014/chart" uri="{C3380CC4-5D6E-409C-BE32-E72D297353CC}">
                <c16:uniqueId val="{00000003-781E-4104-A9D7-01607589F9B9}"/>
              </c:ext>
            </c:extLst>
          </c:dPt>
          <c:dPt>
            <c:idx val="2"/>
            <c:invertIfNegative val="0"/>
            <c:bubble3D val="0"/>
            <c:spPr>
              <a:solidFill>
                <a:srgbClr val="65859B"/>
              </a:solidFill>
              <a:ln>
                <a:noFill/>
              </a:ln>
              <a:effectLst/>
            </c:spPr>
            <c:extLst>
              <c:ext xmlns:c16="http://schemas.microsoft.com/office/drawing/2014/chart" uri="{C3380CC4-5D6E-409C-BE32-E72D297353CC}">
                <c16:uniqueId val="{00000005-781E-4104-A9D7-01607589F9B9}"/>
              </c:ext>
            </c:extLst>
          </c:dPt>
          <c:dPt>
            <c:idx val="3"/>
            <c:invertIfNegative val="0"/>
            <c:bubble3D val="0"/>
            <c:spPr>
              <a:solidFill>
                <a:srgbClr val="65859B"/>
              </a:solidFill>
              <a:ln>
                <a:noFill/>
              </a:ln>
              <a:effectLst/>
            </c:spPr>
            <c:extLst>
              <c:ext xmlns:c16="http://schemas.microsoft.com/office/drawing/2014/chart" uri="{C3380CC4-5D6E-409C-BE32-E72D297353CC}">
                <c16:uniqueId val="{00000007-781E-4104-A9D7-01607589F9B9}"/>
              </c:ext>
            </c:extLst>
          </c:dPt>
          <c:dPt>
            <c:idx val="4"/>
            <c:invertIfNegative val="0"/>
            <c:bubble3D val="0"/>
            <c:spPr>
              <a:solidFill>
                <a:srgbClr val="65859B"/>
              </a:solidFill>
              <a:ln>
                <a:noFill/>
              </a:ln>
              <a:effectLst/>
            </c:spPr>
            <c:extLst>
              <c:ext xmlns:c16="http://schemas.microsoft.com/office/drawing/2014/chart" uri="{C3380CC4-5D6E-409C-BE32-E72D297353CC}">
                <c16:uniqueId val="{00000009-781E-4104-A9D7-01607589F9B9}"/>
              </c:ext>
            </c:extLst>
          </c:dPt>
          <c:dPt>
            <c:idx val="5"/>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B-781E-4104-A9D7-01607589F9B9}"/>
              </c:ext>
            </c:extLst>
          </c:dPt>
          <c:dPt>
            <c:idx val="6"/>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D-781E-4104-A9D7-01607589F9B9}"/>
              </c:ext>
            </c:extLst>
          </c:dPt>
          <c:dPt>
            <c:idx val="7"/>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F-781E-4104-A9D7-01607589F9B9}"/>
              </c:ext>
            </c:extLst>
          </c:dPt>
          <c:dPt>
            <c:idx val="8"/>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11-781E-4104-A9D7-01607589F9B9}"/>
              </c:ext>
            </c:extLst>
          </c:dPt>
          <c:dPt>
            <c:idx val="9"/>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13-781E-4104-A9D7-01607589F9B9}"/>
              </c:ext>
            </c:extLst>
          </c:dPt>
          <c:cat>
            <c:strRef>
              <c:f>(読者会議メンバー!$B$21:$B$25,読者会議メンバー!$B$27:$B$31)</c:f>
              <c:strCache>
                <c:ptCount val="10"/>
                <c:pt idx="0">
                  <c:v>40代以下</c:v>
                </c:pt>
                <c:pt idx="1">
                  <c:v>50代</c:v>
                </c:pt>
                <c:pt idx="2">
                  <c:v>60代</c:v>
                </c:pt>
                <c:pt idx="3">
                  <c:v>70代</c:v>
                </c:pt>
                <c:pt idx="4">
                  <c:v>80代以上</c:v>
                </c:pt>
                <c:pt idx="5">
                  <c:v>40代以下</c:v>
                </c:pt>
                <c:pt idx="6">
                  <c:v>50代</c:v>
                </c:pt>
                <c:pt idx="7">
                  <c:v>60代</c:v>
                </c:pt>
                <c:pt idx="8">
                  <c:v>70代</c:v>
                </c:pt>
                <c:pt idx="9">
                  <c:v>80代以上</c:v>
                </c:pt>
              </c:strCache>
            </c:strRef>
          </c:cat>
          <c:val>
            <c:numRef>
              <c:f>(読者会議メンバー!$C$21:$C$25,読者会議メンバー!$C$27:$C$31)</c:f>
              <c:numCache>
                <c:formatCode>General</c:formatCode>
                <c:ptCount val="10"/>
                <c:pt idx="0">
                  <c:v>150</c:v>
                </c:pt>
                <c:pt idx="1">
                  <c:v>639</c:v>
                </c:pt>
                <c:pt idx="2">
                  <c:v>1070</c:v>
                </c:pt>
                <c:pt idx="3">
                  <c:v>751</c:v>
                </c:pt>
                <c:pt idx="4">
                  <c:v>159</c:v>
                </c:pt>
                <c:pt idx="5">
                  <c:v>501</c:v>
                </c:pt>
                <c:pt idx="6">
                  <c:v>2665</c:v>
                </c:pt>
                <c:pt idx="7">
                  <c:v>1607</c:v>
                </c:pt>
                <c:pt idx="8">
                  <c:v>493</c:v>
                </c:pt>
                <c:pt idx="9">
                  <c:v>51</c:v>
                </c:pt>
              </c:numCache>
            </c:numRef>
          </c:val>
          <c:extLst>
            <c:ext xmlns:c16="http://schemas.microsoft.com/office/drawing/2014/chart" uri="{C3380CC4-5D6E-409C-BE32-E72D297353CC}">
              <c16:uniqueId val="{00000014-781E-4104-A9D7-01607589F9B9}"/>
            </c:ext>
          </c:extLst>
        </c:ser>
        <c:dLbls>
          <c:showLegendKey val="0"/>
          <c:showVal val="0"/>
          <c:showCatName val="0"/>
          <c:showSerName val="0"/>
          <c:showPercent val="0"/>
          <c:showBubbleSize val="0"/>
        </c:dLbls>
        <c:gapWidth val="100"/>
        <c:axId val="487218560"/>
        <c:axId val="487211504"/>
        <c:extLst>
          <c:ext xmlns:c15="http://schemas.microsoft.com/office/drawing/2012/chart" uri="{02D57815-91ED-43cb-92C2-25804820EDAC}">
            <c15:filteredBarSeries>
              <c15:ser>
                <c:idx val="1"/>
                <c:order val="1"/>
                <c:spPr>
                  <a:solidFill>
                    <a:schemeClr val="accent2"/>
                  </a:solidFill>
                  <a:ln>
                    <a:noFill/>
                  </a:ln>
                  <a:effectLst/>
                </c:spPr>
                <c:invertIfNegative val="0"/>
                <c:cat>
                  <c:strRef>
                    <c:extLst>
                      <c:ext uri="{02D57815-91ED-43cb-92C2-25804820EDAC}">
                        <c15:formulaRef>
                          <c15:sqref>(読者会議メンバー!$B$21:$B$25,読者会議メンバー!$B$27:$B$31)</c15:sqref>
                        </c15:formulaRef>
                      </c:ext>
                    </c:extLst>
                    <c:strCache>
                      <c:ptCount val="10"/>
                      <c:pt idx="0">
                        <c:v>40代以下</c:v>
                      </c:pt>
                      <c:pt idx="1">
                        <c:v>50代</c:v>
                      </c:pt>
                      <c:pt idx="2">
                        <c:v>60代</c:v>
                      </c:pt>
                      <c:pt idx="3">
                        <c:v>70代</c:v>
                      </c:pt>
                      <c:pt idx="4">
                        <c:v>80代以上</c:v>
                      </c:pt>
                      <c:pt idx="5">
                        <c:v>40代以下</c:v>
                      </c:pt>
                      <c:pt idx="6">
                        <c:v>50代</c:v>
                      </c:pt>
                      <c:pt idx="7">
                        <c:v>60代</c:v>
                      </c:pt>
                      <c:pt idx="8">
                        <c:v>70代</c:v>
                      </c:pt>
                      <c:pt idx="9">
                        <c:v>80代以上</c:v>
                      </c:pt>
                    </c:strCache>
                  </c:strRef>
                </c:cat>
                <c:val>
                  <c:numRef>
                    <c:extLst>
                      <c:ext uri="{02D57815-91ED-43cb-92C2-25804820EDAC}">
                        <c15:formulaRef>
                          <c15:sqref>(読者会議メンバー!$D$21:$D$25,読者会議メンバー!$D$27:$D$31)</c15:sqref>
                        </c15:formulaRef>
                      </c:ext>
                    </c:extLst>
                    <c:numCache>
                      <c:formatCode>0%</c:formatCode>
                      <c:ptCount val="10"/>
                      <c:pt idx="0">
                        <c:v>5.4171180931744313E-2</c:v>
                      </c:pt>
                      <c:pt idx="1">
                        <c:v>0.23076923076923078</c:v>
                      </c:pt>
                      <c:pt idx="2">
                        <c:v>0.38642109064644276</c:v>
                      </c:pt>
                      <c:pt idx="3">
                        <c:v>0.27121704586493317</c:v>
                      </c:pt>
                      <c:pt idx="4">
                        <c:v>5.7421451787648972E-2</c:v>
                      </c:pt>
                      <c:pt idx="5">
                        <c:v>9.4226067331201799E-2</c:v>
                      </c:pt>
                      <c:pt idx="6">
                        <c:v>0.5012224938875306</c:v>
                      </c:pt>
                      <c:pt idx="7">
                        <c:v>0.30223810419409441</c:v>
                      </c:pt>
                      <c:pt idx="8">
                        <c:v>9.2721459469625733E-2</c:v>
                      </c:pt>
                      <c:pt idx="9">
                        <c:v>9.5918751175474888E-3</c:v>
                      </c:pt>
                    </c:numCache>
                  </c:numRef>
                </c:val>
                <c:extLst>
                  <c:ext xmlns:c16="http://schemas.microsoft.com/office/drawing/2014/chart" uri="{C3380CC4-5D6E-409C-BE32-E72D297353CC}">
                    <c16:uniqueId val="{00000015-781E-4104-A9D7-01607589F9B9}"/>
                  </c:ext>
                </c:extLst>
              </c15:ser>
            </c15:filteredBarSeries>
          </c:ext>
        </c:extLst>
      </c:barChart>
      <c:catAx>
        <c:axId val="4872185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en-US"/>
          </a:p>
        </c:txPr>
        <c:crossAx val="487211504"/>
        <c:crosses val="autoZero"/>
        <c:auto val="1"/>
        <c:lblAlgn val="ctr"/>
        <c:lblOffset val="100"/>
        <c:noMultiLvlLbl val="0"/>
      </c:catAx>
      <c:valAx>
        <c:axId val="4872115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en-US"/>
          </a:p>
        </c:txPr>
        <c:crossAx val="487218560"/>
        <c:crosses val="autoZero"/>
        <c:crossBetween val="between"/>
      </c:valAx>
      <c:spPr>
        <a:noFill/>
        <a:ln>
          <a:solidFill>
            <a:schemeClr val="bg2"/>
          </a:solidFill>
        </a:ln>
        <a:effectLst/>
      </c:spPr>
    </c:plotArea>
    <c:plotVisOnly val="1"/>
    <c:dispBlanksAs val="gap"/>
    <c:showDLblsOverMax val="0"/>
  </c:chart>
  <c:spPr>
    <a:noFill/>
    <a:ln>
      <a:noFill/>
    </a:ln>
    <a:effectLst/>
  </c:spPr>
  <c:txPr>
    <a:bodyPr/>
    <a:lstStyle/>
    <a:p>
      <a:pPr>
        <a:defRPr sz="700">
          <a:latin typeface="メイリオ" panose="020B0604030504040204" pitchFamily="50" charset="-128"/>
          <a:ea typeface="メイリオ" panose="020B0604030504040204" pitchFamily="50" charset="-128"/>
        </a:defRPr>
      </a:pPr>
      <a:endParaRPr lang="en-US"/>
    </a:p>
  </c:txPr>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chemeClr val="accent1">
                <a:lumMod val="20000"/>
                <a:lumOff val="80000"/>
              </a:schemeClr>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9738-4AE4-B6D7-D6FF749923B3}"/>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9738-4AE4-B6D7-D6FF749923B3}"/>
              </c:ext>
            </c:extLst>
          </c:dPt>
          <c:cat>
            <c:strRef>
              <c:f>Sheet1!$A$2:$A$3</c:f>
              <c:strCache>
                <c:ptCount val="2"/>
                <c:pt idx="0">
                  <c:v>男性</c:v>
                </c:pt>
                <c:pt idx="1">
                  <c:v>女性</c:v>
                </c:pt>
              </c:strCache>
            </c:strRef>
          </c:cat>
          <c:val>
            <c:numRef>
              <c:f>Sheet1!$B$2:$B$3</c:f>
              <c:numCache>
                <c:formatCode>General</c:formatCode>
                <c:ptCount val="2"/>
                <c:pt idx="0">
                  <c:v>60.4</c:v>
                </c:pt>
                <c:pt idx="1">
                  <c:v>39.6</c:v>
                </c:pt>
              </c:numCache>
            </c:numRef>
          </c:val>
          <c:extLst>
            <c:ext xmlns:c16="http://schemas.microsoft.com/office/drawing/2014/chart" uri="{C3380CC4-5D6E-409C-BE32-E72D297353CC}">
              <c16:uniqueId val="{00000004-9738-4AE4-B6D7-D6FF749923B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11921194563922"/>
          <c:y val="0.11795170987763248"/>
          <c:w val="0.57171492320734796"/>
          <c:h val="0.64346668265248663"/>
        </c:manualLayout>
      </c:layout>
      <c:barChart>
        <c:barDir val="bar"/>
        <c:grouping val="clustered"/>
        <c:varyColors val="0"/>
        <c:ser>
          <c:idx val="0"/>
          <c:order val="0"/>
          <c:tx>
            <c:strRef>
              <c:f>Sheet1!$B$1</c:f>
              <c:strCache>
                <c:ptCount val="1"/>
                <c:pt idx="0">
                  <c:v>年齢</c:v>
                </c:pt>
              </c:strCache>
            </c:strRef>
          </c:tx>
          <c:spPr>
            <a:solidFill>
              <a:schemeClr val="accent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0159-49F4-8806-F4E2D3FCD486}"/>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0159-49F4-8806-F4E2D3FCD486}"/>
              </c:ext>
            </c:extLst>
          </c:dPt>
          <c:dPt>
            <c:idx val="2"/>
            <c:invertIfNegative val="0"/>
            <c:bubble3D val="0"/>
            <c:spPr>
              <a:solidFill>
                <a:srgbClr val="BFBFBF"/>
              </a:solidFill>
              <a:ln>
                <a:noFill/>
              </a:ln>
              <a:effectLst/>
            </c:spPr>
            <c:extLst>
              <c:ext xmlns:c16="http://schemas.microsoft.com/office/drawing/2014/chart" uri="{C3380CC4-5D6E-409C-BE32-E72D297353CC}">
                <c16:uniqueId val="{00000005-0159-49F4-8806-F4E2D3FCD486}"/>
              </c:ext>
            </c:extLst>
          </c:dPt>
          <c:dPt>
            <c:idx val="3"/>
            <c:invertIfNegative val="0"/>
            <c:bubble3D val="0"/>
            <c:spPr>
              <a:solidFill>
                <a:srgbClr val="5978B4"/>
              </a:solidFill>
              <a:ln>
                <a:noFill/>
              </a:ln>
              <a:effectLst/>
            </c:spPr>
            <c:extLst>
              <c:ext xmlns:c16="http://schemas.microsoft.com/office/drawing/2014/chart" uri="{C3380CC4-5D6E-409C-BE32-E72D297353CC}">
                <c16:uniqueId val="{00000007-0159-49F4-8806-F4E2D3FCD486}"/>
              </c:ext>
            </c:extLst>
          </c:dPt>
          <c:dPt>
            <c:idx val="4"/>
            <c:invertIfNegative val="0"/>
            <c:bubble3D val="0"/>
            <c:spPr>
              <a:solidFill>
                <a:srgbClr val="5978B4"/>
              </a:solidFill>
              <a:ln>
                <a:noFill/>
              </a:ln>
              <a:effectLst/>
            </c:spPr>
            <c:extLst>
              <c:ext xmlns:c16="http://schemas.microsoft.com/office/drawing/2014/chart" uri="{C3380CC4-5D6E-409C-BE32-E72D297353CC}">
                <c16:uniqueId val="{00000009-0159-49F4-8806-F4E2D3FCD486}"/>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0159-49F4-8806-F4E2D3FCD486}"/>
              </c:ext>
            </c:extLst>
          </c:dPt>
          <c:dLbls>
            <c:dLbl>
              <c:idx val="3"/>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rgbClr val="C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0159-49F4-8806-F4E2D3FCD486}"/>
                </c:ext>
              </c:extLst>
            </c:dLbl>
            <c:dLbl>
              <c:idx val="4"/>
              <c:layout>
                <c:manualLayout>
                  <c:x val="-2.3020289622867804E-7"/>
                  <c:y val="0"/>
                </c:manualLayout>
              </c:layout>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rgbClr val="C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9366316257318983"/>
                      <c:h val="0.19370929842795784"/>
                    </c:manualLayout>
                  </c15:layout>
                </c:ext>
                <c:ext xmlns:c16="http://schemas.microsoft.com/office/drawing/2014/chart" uri="{C3380CC4-5D6E-409C-BE32-E72D297353CC}">
                  <c16:uniqueId val="{00000009-0159-49F4-8806-F4E2D3FCD486}"/>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60代</c:v>
                </c:pt>
                <c:pt idx="1">
                  <c:v>50代</c:v>
                </c:pt>
                <c:pt idx="2">
                  <c:v>40代</c:v>
                </c:pt>
                <c:pt idx="3">
                  <c:v>30代</c:v>
                </c:pt>
                <c:pt idx="4">
                  <c:v>20代</c:v>
                </c:pt>
              </c:strCache>
            </c:strRef>
          </c:cat>
          <c:val>
            <c:numRef>
              <c:f>Sheet1!$B$2:$B$6</c:f>
              <c:numCache>
                <c:formatCode>0.0%</c:formatCode>
                <c:ptCount val="5"/>
                <c:pt idx="0">
                  <c:v>0.115</c:v>
                </c:pt>
                <c:pt idx="1">
                  <c:v>5.0999999999999997E-2</c:v>
                </c:pt>
                <c:pt idx="2">
                  <c:v>0.223</c:v>
                </c:pt>
                <c:pt idx="3">
                  <c:v>0.27300000000000002</c:v>
                </c:pt>
                <c:pt idx="4">
                  <c:v>0.33800000000000002</c:v>
                </c:pt>
              </c:numCache>
            </c:numRef>
          </c:val>
          <c:extLst>
            <c:ext xmlns:c16="http://schemas.microsoft.com/office/drawing/2014/chart" uri="{C3380CC4-5D6E-409C-BE32-E72D297353CC}">
              <c16:uniqueId val="{0000000C-0159-49F4-8806-F4E2D3FCD486}"/>
            </c:ext>
          </c:extLst>
        </c:ser>
        <c:dLbls>
          <c:dLblPos val="outEnd"/>
          <c:showLegendKey val="0"/>
          <c:showVal val="1"/>
          <c:showCatName val="0"/>
          <c:showSerName val="0"/>
          <c:showPercent val="0"/>
          <c:showBubbleSize val="0"/>
        </c:dLbls>
        <c:gapWidth val="100"/>
        <c:axId val="1347979456"/>
        <c:axId val="1394865616"/>
      </c:barChart>
      <c:catAx>
        <c:axId val="134797945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700" b="0" i="0" u="none" strike="noStrike" kern="1200" baseline="0">
                <a:solidFill>
                  <a:schemeClr val="tx1"/>
                </a:solidFill>
                <a:latin typeface="+mn-lt"/>
                <a:ea typeface="+mn-ea"/>
                <a:cs typeface="+mn-cs"/>
              </a:defRPr>
            </a:pPr>
            <a:endParaRPr lang="en-US"/>
          </a:p>
        </c:txPr>
        <c:crossAx val="1394865616"/>
        <c:crosses val="autoZero"/>
        <c:auto val="1"/>
        <c:lblAlgn val="ctr"/>
        <c:lblOffset val="100"/>
        <c:noMultiLvlLbl val="0"/>
      </c:catAx>
      <c:valAx>
        <c:axId val="13948656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ja-JP" sz="600" b="0" i="0" u="none" strike="noStrike" kern="1200" baseline="0">
                <a:solidFill>
                  <a:schemeClr val="tx1"/>
                </a:solidFill>
                <a:latin typeface="+mn-lt"/>
                <a:ea typeface="+mn-ea"/>
                <a:cs typeface="+mn-cs"/>
              </a:defRPr>
            </a:pPr>
            <a:endParaRPr lang="en-US"/>
          </a:p>
        </c:txPr>
        <c:crossAx val="134797945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2846121576774"/>
          <c:y val="7.6193742835195491E-2"/>
          <c:w val="0.67804295012536875"/>
          <c:h val="0.87978841343176828"/>
        </c:manualLayout>
      </c:layout>
      <c:barChart>
        <c:barDir val="bar"/>
        <c:grouping val="clustered"/>
        <c:varyColors val="0"/>
        <c:ser>
          <c:idx val="0"/>
          <c:order val="0"/>
          <c:tx>
            <c:strRef>
              <c:f>Sheet1!$B$1</c:f>
              <c:strCache>
                <c:ptCount val="1"/>
                <c:pt idx="0">
                  <c:v>女性</c:v>
                </c:pt>
              </c:strCache>
            </c:strRef>
          </c:tx>
          <c:spPr>
            <a:solidFill>
              <a:srgbClr val="B3A169"/>
            </a:solidFill>
            <a:ln>
              <a:noFill/>
            </a:ln>
            <a:effectLst/>
          </c:spPr>
          <c:invertIfNegative val="0"/>
          <c:cat>
            <c:strRef>
              <c:f>Sheet1!$A$2:$A$10</c:f>
              <c:strCache>
                <c:ptCount val="9"/>
                <c:pt idx="0">
                  <c:v>-14</c:v>
                </c:pt>
                <c:pt idx="1">
                  <c:v>15-19</c:v>
                </c:pt>
                <c:pt idx="2">
                  <c:v>20-24</c:v>
                </c:pt>
                <c:pt idx="3">
                  <c:v>25-29</c:v>
                </c:pt>
                <c:pt idx="4">
                  <c:v>30-34</c:v>
                </c:pt>
                <c:pt idx="5">
                  <c:v>35-39</c:v>
                </c:pt>
                <c:pt idx="6">
                  <c:v>40-44</c:v>
                </c:pt>
                <c:pt idx="7">
                  <c:v>45-49</c:v>
                </c:pt>
                <c:pt idx="8">
                  <c:v>50-</c:v>
                </c:pt>
              </c:strCache>
            </c:strRef>
          </c:cat>
          <c:val>
            <c:numRef>
              <c:f>Sheet1!$B$2:$B$10</c:f>
              <c:numCache>
                <c:formatCode>0.00%</c:formatCode>
                <c:ptCount val="9"/>
                <c:pt idx="0">
                  <c:v>2.0921598275371648E-3</c:v>
                </c:pt>
                <c:pt idx="1">
                  <c:v>2.7423574412024494E-2</c:v>
                </c:pt>
                <c:pt idx="2">
                  <c:v>9.1730354656646251E-2</c:v>
                </c:pt>
                <c:pt idx="3">
                  <c:v>6.3577892719732923E-2</c:v>
                </c:pt>
                <c:pt idx="4">
                  <c:v>6.0050413940745839E-2</c:v>
                </c:pt>
                <c:pt idx="5">
                  <c:v>7.4751672979325418E-2</c:v>
                </c:pt>
                <c:pt idx="6">
                  <c:v>0.1061817896013294</c:v>
                </c:pt>
                <c:pt idx="7">
                  <c:v>0.11718621345269997</c:v>
                </c:pt>
                <c:pt idx="8">
                  <c:v>0.16975781097953502</c:v>
                </c:pt>
              </c:numCache>
            </c:numRef>
          </c:val>
          <c:extLst>
            <c:ext xmlns:c16="http://schemas.microsoft.com/office/drawing/2014/chart" uri="{C3380CC4-5D6E-409C-BE32-E72D297353CC}">
              <c16:uniqueId val="{00000000-7D6F-431F-9F4E-8432812C27BA}"/>
            </c:ext>
          </c:extLst>
        </c:ser>
        <c:ser>
          <c:idx val="1"/>
          <c:order val="1"/>
          <c:tx>
            <c:strRef>
              <c:f>Sheet1!$C$1</c:f>
              <c:strCache>
                <c:ptCount val="1"/>
                <c:pt idx="0">
                  <c:v>男性</c:v>
                </c:pt>
              </c:strCache>
            </c:strRef>
          </c:tx>
          <c:spPr>
            <a:solidFill>
              <a:srgbClr val="D9D9D9"/>
            </a:solidFill>
            <a:ln>
              <a:noFill/>
            </a:ln>
            <a:effectLst/>
          </c:spPr>
          <c:invertIfNegative val="0"/>
          <c:cat>
            <c:strRef>
              <c:f>Sheet1!$A$2:$A$10</c:f>
              <c:strCache>
                <c:ptCount val="9"/>
                <c:pt idx="0">
                  <c:v>-14</c:v>
                </c:pt>
                <c:pt idx="1">
                  <c:v>15-19</c:v>
                </c:pt>
                <c:pt idx="2">
                  <c:v>20-24</c:v>
                </c:pt>
                <c:pt idx="3">
                  <c:v>25-29</c:v>
                </c:pt>
                <c:pt idx="4">
                  <c:v>30-34</c:v>
                </c:pt>
                <c:pt idx="5">
                  <c:v>35-39</c:v>
                </c:pt>
                <c:pt idx="6">
                  <c:v>40-44</c:v>
                </c:pt>
                <c:pt idx="7">
                  <c:v>45-49</c:v>
                </c:pt>
                <c:pt idx="8">
                  <c:v>50-</c:v>
                </c:pt>
              </c:strCache>
            </c:strRef>
          </c:cat>
          <c:val>
            <c:numRef>
              <c:f>Sheet1!$C$2:$C$10</c:f>
              <c:numCache>
                <c:formatCode>0.00%</c:formatCode>
                <c:ptCount val="9"/>
                <c:pt idx="0">
                  <c:v>1.6963710945102324E-3</c:v>
                </c:pt>
                <c:pt idx="1">
                  <c:v>1.9666863781307543E-2</c:v>
                </c:pt>
                <c:pt idx="2">
                  <c:v>3.9794077578334357E-2</c:v>
                </c:pt>
                <c:pt idx="3">
                  <c:v>2.970473973382038E-2</c:v>
                </c:pt>
                <c:pt idx="4">
                  <c:v>2.5261239277213049E-2</c:v>
                </c:pt>
                <c:pt idx="5">
                  <c:v>2.9498892165815829E-2</c:v>
                </c:pt>
                <c:pt idx="6">
                  <c:v>4.1280858421785409E-2</c:v>
                </c:pt>
                <c:pt idx="7">
                  <c:v>4.447617407967424E-2</c:v>
                </c:pt>
                <c:pt idx="8">
                  <c:v>5.5868901297962487E-2</c:v>
                </c:pt>
              </c:numCache>
            </c:numRef>
          </c:val>
          <c:extLst>
            <c:ext xmlns:c16="http://schemas.microsoft.com/office/drawing/2014/chart" uri="{C3380CC4-5D6E-409C-BE32-E72D297353CC}">
              <c16:uniqueId val="{00000001-7D6F-431F-9F4E-8432812C27BA}"/>
            </c:ext>
          </c:extLst>
        </c:ser>
        <c:dLbls>
          <c:showLegendKey val="0"/>
          <c:showVal val="0"/>
          <c:showCatName val="0"/>
          <c:showSerName val="0"/>
          <c:showPercent val="0"/>
          <c:showBubbleSize val="0"/>
        </c:dLbls>
        <c:gapWidth val="164"/>
        <c:axId val="462061008"/>
        <c:axId val="462066584"/>
      </c:barChart>
      <c:catAx>
        <c:axId val="462061008"/>
        <c:scaling>
          <c:orientation val="minMax"/>
        </c:scaling>
        <c:delete val="0"/>
        <c:axPos val="l"/>
        <c:numFmt formatCode="General" sourceLinked="1"/>
        <c:majorTickMark val="none"/>
        <c:minorTickMark val="none"/>
        <c:tickLblPos val="nextTo"/>
        <c:spPr>
          <a:noFill/>
          <a:ln w="6350" cap="flat" cmpd="sng" algn="ctr">
            <a:solidFill>
              <a:schemeClr val="bg1">
                <a:lumMod val="50000"/>
              </a:schemeClr>
            </a:solidFill>
            <a:round/>
          </a:ln>
          <a:effectLst/>
        </c:spPr>
        <c:txPr>
          <a:bodyPr rot="-60000000" spcFirstLastPara="1" vertOverflow="ellipsis" vert="horz" wrap="square" anchor="ctr" anchorCtr="1"/>
          <a:lstStyle/>
          <a:p>
            <a:pPr>
              <a:defRPr lang="ja-JP" sz="800" b="0" i="0" u="none" strike="noStrike" kern="1200" baseline="0">
                <a:solidFill>
                  <a:schemeClr val="tx1"/>
                </a:solidFill>
                <a:latin typeface="+mn-lt"/>
                <a:ea typeface="+mn-ea"/>
                <a:cs typeface="+mn-cs"/>
              </a:defRPr>
            </a:pPr>
            <a:endParaRPr lang="en-US"/>
          </a:p>
        </c:txPr>
        <c:crossAx val="462066584"/>
        <c:crosses val="autoZero"/>
        <c:auto val="1"/>
        <c:lblAlgn val="ctr"/>
        <c:lblOffset val="100"/>
        <c:noMultiLvlLbl val="0"/>
      </c:catAx>
      <c:valAx>
        <c:axId val="46206658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lang="ja-JP" sz="600" b="0" i="0" u="none" strike="noStrike" kern="1200" baseline="0">
                <a:solidFill>
                  <a:schemeClr val="tx1"/>
                </a:solidFill>
                <a:latin typeface="+mn-lt"/>
                <a:ea typeface="+mn-ea"/>
                <a:cs typeface="+mn-cs"/>
              </a:defRPr>
            </a:pPr>
            <a:endParaRPr lang="en-US"/>
          </a:p>
        </c:txPr>
        <c:crossAx val="462061008"/>
        <c:crosses val="autoZero"/>
        <c:crossBetween val="between"/>
        <c:minorUnit val="5.000000000000001E-2"/>
      </c:valAx>
      <c:spPr>
        <a:noFill/>
        <a:ln>
          <a:noFill/>
        </a:ln>
        <a:effectLst/>
      </c:spPr>
    </c:plotArea>
    <c:legend>
      <c:legendPos val="b"/>
      <c:legendEntry>
        <c:idx val="0"/>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Entry>
      <c:layout>
        <c:manualLayout>
          <c:xMode val="edge"/>
          <c:yMode val="edge"/>
          <c:x val="0.33112532547022144"/>
          <c:y val="6.0823064403630689E-4"/>
          <c:w val="0.34829766449316329"/>
          <c:h val="5.8853599937998914E-2"/>
        </c:manualLayout>
      </c:layout>
      <c:overlay val="0"/>
      <c:spPr>
        <a:noFill/>
        <a:ln>
          <a:noFill/>
        </a:ln>
        <a:effectLst/>
      </c:spPr>
      <c:txPr>
        <a:bodyPr rot="0" spcFirstLastPara="1" vertOverflow="ellipsis" vert="horz" wrap="square" anchor="ctr" anchorCtr="1"/>
        <a:lstStyle/>
        <a:p>
          <a:pPr>
            <a:defRPr lang="ja-JP"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chemeClr val="accent1">
                <a:lumMod val="20000"/>
                <a:lumOff val="80000"/>
              </a:schemeClr>
            </a:solidFill>
          </c:spPr>
          <c:dPt>
            <c:idx val="0"/>
            <c:bubble3D val="0"/>
            <c:spPr>
              <a:solidFill>
                <a:srgbClr val="5978B4"/>
              </a:solidFill>
              <a:ln w="19050">
                <a:solidFill>
                  <a:schemeClr val="lt1"/>
                </a:solidFill>
              </a:ln>
              <a:effectLst/>
            </c:spPr>
            <c:extLst>
              <c:ext xmlns:c16="http://schemas.microsoft.com/office/drawing/2014/chart" uri="{C3380CC4-5D6E-409C-BE32-E72D297353CC}">
                <c16:uniqueId val="{00000001-6F09-4F71-B2A9-30BBCBEF2327}"/>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6F09-4F71-B2A9-30BBCBEF2327}"/>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6F09-4F71-B2A9-30BBCBEF2327}"/>
              </c:ext>
            </c:extLst>
          </c:dPt>
          <c:cat>
            <c:numRef>
              <c:f>Sheet1!$A$2:$A$4</c:f>
              <c:numCache>
                <c:formatCode>General</c:formatCode>
                <c:ptCount val="3"/>
                <c:pt idx="0">
                  <c:v>1</c:v>
                </c:pt>
                <c:pt idx="1">
                  <c:v>2</c:v>
                </c:pt>
                <c:pt idx="2">
                  <c:v>3</c:v>
                </c:pt>
              </c:numCache>
            </c:numRef>
          </c:cat>
          <c:val>
            <c:numRef>
              <c:f>Sheet1!$B$2:$B$4</c:f>
              <c:numCache>
                <c:formatCode>General</c:formatCode>
                <c:ptCount val="3"/>
                <c:pt idx="0">
                  <c:v>36</c:v>
                </c:pt>
                <c:pt idx="1">
                  <c:v>31</c:v>
                </c:pt>
                <c:pt idx="2">
                  <c:v>31</c:v>
                </c:pt>
              </c:numCache>
            </c:numRef>
          </c:val>
          <c:extLst>
            <c:ext xmlns:c16="http://schemas.microsoft.com/office/drawing/2014/chart" uri="{C3380CC4-5D6E-409C-BE32-E72D297353CC}">
              <c16:uniqueId val="{00000006-6F09-4F71-B2A9-30BBCBEF232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11921194563922"/>
          <c:y val="0.11795170987763248"/>
          <c:w val="0.57171492320734796"/>
          <c:h val="0.64346668265248663"/>
        </c:manualLayout>
      </c:layout>
      <c:barChart>
        <c:barDir val="bar"/>
        <c:grouping val="clustered"/>
        <c:varyColors val="0"/>
        <c:ser>
          <c:idx val="0"/>
          <c:order val="0"/>
          <c:tx>
            <c:strRef>
              <c:f>Sheet1!$B$1</c:f>
              <c:strCache>
                <c:ptCount val="1"/>
                <c:pt idx="0">
                  <c:v>年齢</c:v>
                </c:pt>
              </c:strCache>
            </c:strRef>
          </c:tx>
          <c:spPr>
            <a:solidFill>
              <a:schemeClr val="accent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0159-49F4-8806-F4E2D3FCD486}"/>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0159-49F4-8806-F4E2D3FCD486}"/>
              </c:ext>
            </c:extLst>
          </c:dPt>
          <c:dPt>
            <c:idx val="2"/>
            <c:invertIfNegative val="0"/>
            <c:bubble3D val="0"/>
            <c:spPr>
              <a:solidFill>
                <a:srgbClr val="5978B4"/>
              </a:solidFill>
              <a:ln>
                <a:noFill/>
              </a:ln>
              <a:effectLst/>
            </c:spPr>
            <c:extLst>
              <c:ext xmlns:c16="http://schemas.microsoft.com/office/drawing/2014/chart" uri="{C3380CC4-5D6E-409C-BE32-E72D297353CC}">
                <c16:uniqueId val="{00000005-0159-49F4-8806-F4E2D3FCD486}"/>
              </c:ext>
            </c:extLst>
          </c:dPt>
          <c:dPt>
            <c:idx val="3"/>
            <c:invertIfNegative val="0"/>
            <c:bubble3D val="0"/>
            <c:spPr>
              <a:solidFill>
                <a:srgbClr val="5978B4"/>
              </a:solidFill>
              <a:ln>
                <a:noFill/>
              </a:ln>
              <a:effectLst/>
            </c:spPr>
            <c:extLst>
              <c:ext xmlns:c16="http://schemas.microsoft.com/office/drawing/2014/chart" uri="{C3380CC4-5D6E-409C-BE32-E72D297353CC}">
                <c16:uniqueId val="{00000007-0159-49F4-8806-F4E2D3FCD486}"/>
              </c:ext>
            </c:extLst>
          </c:dPt>
          <c:dPt>
            <c:idx val="4"/>
            <c:invertIfNegative val="0"/>
            <c:bubble3D val="0"/>
            <c:spPr>
              <a:solidFill>
                <a:srgbClr val="5978B4"/>
              </a:solidFill>
              <a:ln>
                <a:noFill/>
              </a:ln>
              <a:effectLst/>
            </c:spPr>
            <c:extLst>
              <c:ext xmlns:c16="http://schemas.microsoft.com/office/drawing/2014/chart" uri="{C3380CC4-5D6E-409C-BE32-E72D297353CC}">
                <c16:uniqueId val="{00000009-0159-49F4-8806-F4E2D3FCD486}"/>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0159-49F4-8806-F4E2D3FCD486}"/>
              </c:ext>
            </c:extLst>
          </c:dPt>
          <c:dLbls>
            <c:dLbl>
              <c:idx val="2"/>
              <c:spPr>
                <a:noFill/>
                <a:ln>
                  <a:noFill/>
                </a:ln>
                <a:effectLst/>
              </c:spPr>
              <c:txPr>
                <a:bodyPr rot="0" spcFirstLastPara="1" vertOverflow="ellipsis" vert="horz" wrap="square" lIns="38100" tIns="19050" rIns="38100" bIns="19050" anchor="ctr" anchorCtr="1">
                  <a:spAutoFit/>
                </a:bodyPr>
                <a:lstStyle/>
                <a:p>
                  <a:pPr>
                    <a:defRPr lang="ja-JP" sz="600" b="1" i="0" u="none" strike="noStrike" kern="1200" baseline="0">
                      <a:solidFill>
                        <a:srgbClr val="C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0159-49F4-8806-F4E2D3FCD486}"/>
                </c:ext>
              </c:extLst>
            </c:dLbl>
            <c:dLbl>
              <c:idx val="3"/>
              <c:spPr>
                <a:noFill/>
                <a:ln>
                  <a:noFill/>
                </a:ln>
                <a:effectLst/>
              </c:spPr>
              <c:txPr>
                <a:bodyPr rot="0" spcFirstLastPara="1" vertOverflow="ellipsis" vert="horz" wrap="square" lIns="38100" tIns="19050" rIns="38100" bIns="19050" anchor="ctr" anchorCtr="1">
                  <a:spAutoFit/>
                </a:bodyPr>
                <a:lstStyle/>
                <a:p>
                  <a:pPr>
                    <a:defRPr lang="ja-JP" sz="600" b="1" i="0" u="none" strike="noStrike" kern="1200" baseline="0">
                      <a:solidFill>
                        <a:srgbClr val="C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0159-49F4-8806-F4E2D3FCD486}"/>
                </c:ext>
              </c:extLst>
            </c:dLbl>
            <c:dLbl>
              <c:idx val="4"/>
              <c:spPr>
                <a:noFill/>
                <a:ln>
                  <a:noFill/>
                </a:ln>
                <a:effectLst/>
              </c:spPr>
              <c:txPr>
                <a:bodyPr rot="0" spcFirstLastPara="1" vertOverflow="ellipsis" vert="horz" wrap="square" lIns="38100" tIns="19050" rIns="38100" bIns="19050" anchor="ctr" anchorCtr="1">
                  <a:spAutoFit/>
                </a:bodyPr>
                <a:lstStyle/>
                <a:p>
                  <a:pPr>
                    <a:defRPr lang="ja-JP" sz="600" b="1" i="0" u="none" strike="noStrike" kern="1200" baseline="0">
                      <a:solidFill>
                        <a:srgbClr val="C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0159-49F4-8806-F4E2D3FCD486}"/>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55-64</c:v>
                </c:pt>
                <c:pt idx="2">
                  <c:v>45-54</c:v>
                </c:pt>
                <c:pt idx="3">
                  <c:v>35-44</c:v>
                </c:pt>
                <c:pt idx="4">
                  <c:v>25-34</c:v>
                </c:pt>
                <c:pt idx="5">
                  <c:v>18-24</c:v>
                </c:pt>
              </c:strCache>
            </c:strRef>
          </c:cat>
          <c:val>
            <c:numRef>
              <c:f>Sheet1!$B$2:$B$7</c:f>
              <c:numCache>
                <c:formatCode>0.0%</c:formatCode>
                <c:ptCount val="6"/>
                <c:pt idx="0">
                  <c:v>0.08</c:v>
                </c:pt>
                <c:pt idx="1">
                  <c:v>0.108</c:v>
                </c:pt>
                <c:pt idx="2">
                  <c:v>0.183</c:v>
                </c:pt>
                <c:pt idx="3">
                  <c:v>0.30099999999999999</c:v>
                </c:pt>
                <c:pt idx="4">
                  <c:v>0.23699999999999999</c:v>
                </c:pt>
                <c:pt idx="5">
                  <c:v>8.8999999999999996E-2</c:v>
                </c:pt>
              </c:numCache>
            </c:numRef>
          </c:val>
          <c:extLst>
            <c:ext xmlns:c16="http://schemas.microsoft.com/office/drawing/2014/chart" uri="{C3380CC4-5D6E-409C-BE32-E72D297353CC}">
              <c16:uniqueId val="{0000000C-0159-49F4-8806-F4E2D3FCD486}"/>
            </c:ext>
          </c:extLst>
        </c:ser>
        <c:dLbls>
          <c:dLblPos val="outEnd"/>
          <c:showLegendKey val="0"/>
          <c:showVal val="1"/>
          <c:showCatName val="0"/>
          <c:showSerName val="0"/>
          <c:showPercent val="0"/>
          <c:showBubbleSize val="0"/>
        </c:dLbls>
        <c:gapWidth val="100"/>
        <c:axId val="1347979456"/>
        <c:axId val="1394865616"/>
      </c:barChart>
      <c:catAx>
        <c:axId val="134797945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700" b="0" i="0" u="none" strike="noStrike" kern="1200" baseline="0">
                <a:solidFill>
                  <a:schemeClr val="tx1"/>
                </a:solidFill>
                <a:latin typeface="+mn-lt"/>
                <a:ea typeface="+mn-ea"/>
                <a:cs typeface="+mn-cs"/>
              </a:defRPr>
            </a:pPr>
            <a:endParaRPr lang="en-US"/>
          </a:p>
        </c:txPr>
        <c:crossAx val="1394865616"/>
        <c:crosses val="autoZero"/>
        <c:auto val="1"/>
        <c:lblAlgn val="ctr"/>
        <c:lblOffset val="100"/>
        <c:noMultiLvlLbl val="0"/>
      </c:catAx>
      <c:valAx>
        <c:axId val="13948656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ja-JP" sz="600" b="0" i="0" u="none" strike="noStrike" kern="1200" baseline="0">
                <a:solidFill>
                  <a:schemeClr val="tx1"/>
                </a:solidFill>
                <a:latin typeface="+mn-lt"/>
                <a:ea typeface="+mn-ea"/>
                <a:cs typeface="+mn-cs"/>
              </a:defRPr>
            </a:pPr>
            <a:endParaRPr lang="en-US"/>
          </a:p>
        </c:txPr>
        <c:crossAx val="134797945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934105667705712"/>
          <c:y val="3.8774637104642962E-2"/>
          <c:w val="0.57578811797911833"/>
          <c:h val="0.83828632364920452"/>
        </c:manualLayout>
      </c:layout>
      <c:barChart>
        <c:barDir val="bar"/>
        <c:grouping val="clustered"/>
        <c:varyColors val="0"/>
        <c:ser>
          <c:idx val="0"/>
          <c:order val="0"/>
          <c:tx>
            <c:strRef>
              <c:f>Sheet1!$B$1</c:f>
              <c:strCache>
                <c:ptCount val="1"/>
                <c:pt idx="0">
                  <c:v>系列 1</c:v>
                </c:pt>
              </c:strCache>
            </c:strRef>
          </c:tx>
          <c:spPr>
            <a:solidFill>
              <a:srgbClr val="5978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その他</c:v>
                </c:pt>
                <c:pt idx="1">
                  <c:v>調査・マーケティング</c:v>
                </c:pt>
                <c:pt idx="2">
                  <c:v>総務・人材</c:v>
                </c:pt>
                <c:pt idx="3">
                  <c:v>生産・製造</c:v>
                </c:pt>
                <c:pt idx="4">
                  <c:v>専門職（法律関連）</c:v>
                </c:pt>
                <c:pt idx="5">
                  <c:v>専門職（医療関連）</c:v>
                </c:pt>
                <c:pt idx="6">
                  <c:v>情報システム</c:v>
                </c:pt>
                <c:pt idx="7">
                  <c:v>営業・販売</c:v>
                </c:pt>
                <c:pt idx="8">
                  <c:v>一般事務</c:v>
                </c:pt>
                <c:pt idx="9">
                  <c:v>研究・技術開発</c:v>
                </c:pt>
                <c:pt idx="10">
                  <c:v>編集・編成・制作</c:v>
                </c:pt>
                <c:pt idx="11">
                  <c:v>役員・経営者</c:v>
                </c:pt>
                <c:pt idx="12">
                  <c:v>専門職（教育関連）</c:v>
                </c:pt>
              </c:strCache>
            </c:strRef>
          </c:cat>
          <c:val>
            <c:numRef>
              <c:f>Sheet1!$B$2:$B$14</c:f>
              <c:numCache>
                <c:formatCode>0.0%</c:formatCode>
                <c:ptCount val="13"/>
                <c:pt idx="0">
                  <c:v>0.12</c:v>
                </c:pt>
                <c:pt idx="1">
                  <c:v>2.3E-2</c:v>
                </c:pt>
                <c:pt idx="2">
                  <c:v>2.5000000000000001E-2</c:v>
                </c:pt>
                <c:pt idx="3">
                  <c:v>2.5000000000000001E-2</c:v>
                </c:pt>
                <c:pt idx="4">
                  <c:v>2.8000000000000001E-2</c:v>
                </c:pt>
                <c:pt idx="5">
                  <c:v>4.3999999999999997E-2</c:v>
                </c:pt>
                <c:pt idx="6">
                  <c:v>5.7000000000000002E-2</c:v>
                </c:pt>
                <c:pt idx="7">
                  <c:v>8.4000000000000005E-2</c:v>
                </c:pt>
                <c:pt idx="8">
                  <c:v>8.8999999999999996E-2</c:v>
                </c:pt>
                <c:pt idx="9">
                  <c:v>9.9000000000000005E-2</c:v>
                </c:pt>
                <c:pt idx="10">
                  <c:v>0.13100000000000001</c:v>
                </c:pt>
                <c:pt idx="11">
                  <c:v>0.13500000000000001</c:v>
                </c:pt>
                <c:pt idx="12">
                  <c:v>0.14099999999999999</c:v>
                </c:pt>
              </c:numCache>
            </c:numRef>
          </c:val>
          <c:extLst>
            <c:ext xmlns:c16="http://schemas.microsoft.com/office/drawing/2014/chart" uri="{C3380CC4-5D6E-409C-BE32-E72D297353CC}">
              <c16:uniqueId val="{00000000-C2B2-49D5-ABFD-A1C53A51DA7B}"/>
            </c:ext>
          </c:extLst>
        </c:ser>
        <c:dLbls>
          <c:dLblPos val="outEnd"/>
          <c:showLegendKey val="0"/>
          <c:showVal val="1"/>
          <c:showCatName val="0"/>
          <c:showSerName val="0"/>
          <c:showPercent val="0"/>
          <c:showBubbleSize val="0"/>
        </c:dLbls>
        <c:gapWidth val="90"/>
        <c:axId val="1347991856"/>
        <c:axId val="1347927072"/>
      </c:barChart>
      <c:catAx>
        <c:axId val="134799185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lang="ja-JP" sz="500" b="0" i="0" u="none" strike="noStrike" kern="1200" baseline="0">
                <a:solidFill>
                  <a:schemeClr val="tx1"/>
                </a:solidFill>
                <a:latin typeface="+mn-lt"/>
                <a:ea typeface="+mn-ea"/>
                <a:cs typeface="+mn-cs"/>
              </a:defRPr>
            </a:pPr>
            <a:endParaRPr lang="en-US"/>
          </a:p>
        </c:txPr>
        <c:crossAx val="1347927072"/>
        <c:crosses val="autoZero"/>
        <c:auto val="1"/>
        <c:lblAlgn val="ctr"/>
        <c:lblOffset val="100"/>
        <c:noMultiLvlLbl val="0"/>
      </c:catAx>
      <c:valAx>
        <c:axId val="1347927072"/>
        <c:scaling>
          <c:orientation val="minMax"/>
          <c:max val="0.2"/>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ja-JP" sz="600" b="0" i="0" u="none" strike="noStrike" kern="1200" baseline="0">
                <a:solidFill>
                  <a:schemeClr val="tx1"/>
                </a:solidFill>
                <a:latin typeface="+mn-lt"/>
                <a:ea typeface="+mn-ea"/>
                <a:cs typeface="+mn-cs"/>
              </a:defRPr>
            </a:pPr>
            <a:endParaRPr lang="en-US"/>
          </a:p>
        </c:txPr>
        <c:crossAx val="1347991856"/>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rgbClr val="5097FF"/>
            </a:solidFill>
          </c:spPr>
          <c:dPt>
            <c:idx val="0"/>
            <c:bubble3D val="0"/>
            <c:spPr>
              <a:solidFill>
                <a:srgbClr val="5097FF"/>
              </a:solidFill>
              <a:ln w="19050" cap="sq">
                <a:solidFill>
                  <a:schemeClr val="lt1"/>
                </a:solidFill>
              </a:ln>
              <a:effectLst/>
            </c:spPr>
            <c:extLst>
              <c:ext xmlns:c16="http://schemas.microsoft.com/office/drawing/2014/chart" uri="{C3380CC4-5D6E-409C-BE32-E72D297353CC}">
                <c16:uniqueId val="{00000001-A186-C344-8AB5-747C26240665}"/>
              </c:ext>
            </c:extLst>
          </c:dPt>
          <c:dPt>
            <c:idx val="1"/>
            <c:bubble3D val="0"/>
            <c:spPr>
              <a:solidFill>
                <a:srgbClr val="F53092"/>
              </a:solidFill>
              <a:ln w="19050">
                <a:solidFill>
                  <a:schemeClr val="lt1"/>
                </a:solidFill>
              </a:ln>
              <a:effectLst/>
            </c:spPr>
            <c:extLst>
              <c:ext xmlns:c16="http://schemas.microsoft.com/office/drawing/2014/chart" uri="{C3380CC4-5D6E-409C-BE32-E72D297353CC}">
                <c16:uniqueId val="{00000003-A186-C344-8AB5-747C26240665}"/>
              </c:ext>
            </c:extLst>
          </c:dPt>
          <c:dLbls>
            <c:dLbl>
              <c:idx val="0"/>
              <c:layout>
                <c:manualLayout>
                  <c:x val="0"/>
                  <c:y val="4.7614197510623762E-2"/>
                </c:manualLayout>
              </c:layout>
              <c:spPr>
                <a:noFill/>
                <a:ln>
                  <a:noFill/>
                </a:ln>
                <a:effectLst/>
              </c:spPr>
              <c:txPr>
                <a:bodyPr rot="0" spcFirstLastPara="1" vertOverflow="ellipsis" vert="horz" wrap="square" lIns="38100" tIns="19050" rIns="38100" bIns="19050" anchor="ctr" anchorCtr="1">
                  <a:noAutofit/>
                </a:bodyPr>
                <a:lstStyle/>
                <a:p>
                  <a:pPr>
                    <a:defRPr lang="ja-JP"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6656760921157909"/>
                      <c:h val="0.23608415088400397"/>
                    </c:manualLayout>
                  </c15:layout>
                </c:ext>
                <c:ext xmlns:c16="http://schemas.microsoft.com/office/drawing/2014/chart" uri="{C3380CC4-5D6E-409C-BE32-E72D297353CC}">
                  <c16:uniqueId val="{00000001-A186-C344-8AB5-747C26240665}"/>
                </c:ext>
              </c:extLst>
            </c:dLbl>
            <c:dLbl>
              <c:idx val="1"/>
              <c:layout>
                <c:manualLayout>
                  <c:x val="0"/>
                  <c:y val="-6.246393158805938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186-C344-8AB5-747C26240665}"/>
                </c:ext>
              </c:extLst>
            </c:dLbl>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General</c:formatCode>
                <c:ptCount val="2"/>
                <c:pt idx="0">
                  <c:v>36.9</c:v>
                </c:pt>
                <c:pt idx="1">
                  <c:v>63.1</c:v>
                </c:pt>
              </c:numCache>
            </c:numRef>
          </c:val>
          <c:extLst>
            <c:ext xmlns:c16="http://schemas.microsoft.com/office/drawing/2014/chart" uri="{C3380CC4-5D6E-409C-BE32-E72D297353CC}">
              <c16:uniqueId val="{00000004-A186-C344-8AB5-747C262406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4.8224486372896856E-2"/>
          <c:y val="0.86226490983710369"/>
          <c:w val="0.85091219489786218"/>
          <c:h val="6.5827718469790492E-2"/>
        </c:manualLayout>
      </c:layout>
      <c:overlay val="1"/>
      <c:spPr>
        <a:noFill/>
        <a:ln>
          <a:noFill/>
        </a:ln>
        <a:effectLst/>
      </c:spPr>
      <c:txPr>
        <a:bodyPr rot="0" spcFirstLastPara="1" vertOverflow="ellipsis" vert="horz" wrap="square" anchor="ctr" anchorCtr="1"/>
        <a:lstStyle/>
        <a:p>
          <a:pPr>
            <a:defRPr lang="ja-JP"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rgbClr val="5097FF"/>
            </a:solidFill>
          </c:spPr>
          <c:dPt>
            <c:idx val="0"/>
            <c:bubble3D val="0"/>
            <c:spPr>
              <a:solidFill>
                <a:srgbClr val="5097FF"/>
              </a:solidFill>
              <a:ln w="19050" cap="sq">
                <a:solidFill>
                  <a:schemeClr val="lt1"/>
                </a:solidFill>
              </a:ln>
              <a:effectLst/>
            </c:spPr>
            <c:extLst>
              <c:ext xmlns:c16="http://schemas.microsoft.com/office/drawing/2014/chart" uri="{C3380CC4-5D6E-409C-BE32-E72D297353CC}">
                <c16:uniqueId val="{00000001-54A8-FF47-84B0-71D99C3EC3FB}"/>
              </c:ext>
            </c:extLst>
          </c:dPt>
          <c:dPt>
            <c:idx val="1"/>
            <c:bubble3D val="0"/>
            <c:spPr>
              <a:solidFill>
                <a:srgbClr val="F53092"/>
              </a:solidFill>
              <a:ln w="19050">
                <a:solidFill>
                  <a:schemeClr val="lt1"/>
                </a:solidFill>
              </a:ln>
              <a:effectLst/>
            </c:spPr>
            <c:extLst>
              <c:ext xmlns:c16="http://schemas.microsoft.com/office/drawing/2014/chart" uri="{C3380CC4-5D6E-409C-BE32-E72D297353CC}">
                <c16:uniqueId val="{00000003-54A8-FF47-84B0-71D99C3EC3FB}"/>
              </c:ext>
            </c:extLst>
          </c:dPt>
          <c:dPt>
            <c:idx val="2"/>
            <c:bubble3D val="0"/>
            <c:spPr>
              <a:solidFill>
                <a:srgbClr val="0DCCB0"/>
              </a:solidFill>
              <a:ln w="19050">
                <a:solidFill>
                  <a:schemeClr val="lt1"/>
                </a:solidFill>
              </a:ln>
              <a:effectLst/>
            </c:spPr>
            <c:extLst>
              <c:ext xmlns:c16="http://schemas.microsoft.com/office/drawing/2014/chart" uri="{C3380CC4-5D6E-409C-BE32-E72D297353CC}">
                <c16:uniqueId val="{00000005-54A8-FF47-84B0-71D99C3EC3FB}"/>
              </c:ext>
            </c:extLst>
          </c:dPt>
          <c:dPt>
            <c:idx val="3"/>
            <c:bubble3D val="0"/>
            <c:spPr>
              <a:solidFill>
                <a:srgbClr val="F47F16"/>
              </a:solidFill>
              <a:ln w="19050">
                <a:solidFill>
                  <a:schemeClr val="lt1"/>
                </a:solidFill>
              </a:ln>
              <a:effectLst/>
            </c:spPr>
            <c:extLst>
              <c:ext xmlns:c16="http://schemas.microsoft.com/office/drawing/2014/chart" uri="{C3380CC4-5D6E-409C-BE32-E72D297353CC}">
                <c16:uniqueId val="{00000007-54A8-FF47-84B0-71D99C3EC3FB}"/>
              </c:ext>
            </c:extLst>
          </c:dPt>
          <c:dPt>
            <c:idx val="4"/>
            <c:bubble3D val="0"/>
            <c:spPr>
              <a:solidFill>
                <a:srgbClr val="F7AD19"/>
              </a:solidFill>
              <a:ln w="19050">
                <a:solidFill>
                  <a:schemeClr val="lt1"/>
                </a:solidFill>
              </a:ln>
              <a:effectLst/>
            </c:spPr>
            <c:extLst>
              <c:ext xmlns:c16="http://schemas.microsoft.com/office/drawing/2014/chart" uri="{C3380CC4-5D6E-409C-BE32-E72D297353CC}">
                <c16:uniqueId val="{00000009-54A8-FF47-84B0-71D99C3EC3FB}"/>
              </c:ext>
            </c:extLst>
          </c:dPt>
          <c:dPt>
            <c:idx val="5"/>
            <c:bubble3D val="0"/>
            <c:spPr>
              <a:solidFill>
                <a:srgbClr val="6645DD"/>
              </a:solidFill>
              <a:ln w="19050">
                <a:solidFill>
                  <a:schemeClr val="lt1"/>
                </a:solidFill>
              </a:ln>
              <a:effectLst/>
            </c:spPr>
            <c:extLst>
              <c:ext xmlns:c16="http://schemas.microsoft.com/office/drawing/2014/chart" uri="{C3380CC4-5D6E-409C-BE32-E72D297353CC}">
                <c16:uniqueId val="{0000000B-54A8-FF47-84B0-71D99C3EC3FB}"/>
              </c:ext>
            </c:extLst>
          </c:dPt>
          <c:dLbls>
            <c:spPr>
              <a:noFill/>
              <a:ln>
                <a:noFill/>
              </a:ln>
              <a:effectLst/>
            </c:spPr>
            <c:txPr>
              <a:bodyPr rot="0" spcFirstLastPara="1" vertOverflow="ellipsis" vert="horz" wrap="square" lIns="38100" tIns="19050" rIns="38100" bIns="19050" anchor="ctr" anchorCtr="1">
                <a:spAutoFit/>
              </a:bodyPr>
              <a:lstStyle/>
              <a:p>
                <a:pPr>
                  <a:defRPr lang="ja-JP" sz="1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18-24</c:v>
                </c:pt>
                <c:pt idx="1">
                  <c:v>25-34</c:v>
                </c:pt>
                <c:pt idx="2">
                  <c:v>35-44</c:v>
                </c:pt>
                <c:pt idx="3">
                  <c:v>45-54</c:v>
                </c:pt>
                <c:pt idx="4">
                  <c:v>55-64</c:v>
                </c:pt>
                <c:pt idx="5">
                  <c:v>65+</c:v>
                </c:pt>
              </c:strCache>
            </c:strRef>
          </c:cat>
          <c:val>
            <c:numRef>
              <c:f>Sheet1!$B$2:$B$7</c:f>
              <c:numCache>
                <c:formatCode>General</c:formatCode>
                <c:ptCount val="6"/>
                <c:pt idx="0">
                  <c:v>10</c:v>
                </c:pt>
                <c:pt idx="1">
                  <c:v>33.6</c:v>
                </c:pt>
                <c:pt idx="2">
                  <c:v>30.5</c:v>
                </c:pt>
                <c:pt idx="3">
                  <c:v>14.8</c:v>
                </c:pt>
                <c:pt idx="4">
                  <c:v>6.1</c:v>
                </c:pt>
                <c:pt idx="5">
                  <c:v>5</c:v>
                </c:pt>
              </c:numCache>
            </c:numRef>
          </c:val>
          <c:extLst>
            <c:ext xmlns:c16="http://schemas.microsoft.com/office/drawing/2014/chart" uri="{C3380CC4-5D6E-409C-BE32-E72D297353CC}">
              <c16:uniqueId val="{0000000C-54A8-FF47-84B0-71D99C3EC3FB}"/>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0.10650390392347379"/>
          <c:y val="0.87220516335220566"/>
          <c:w val="0.81577798151012326"/>
          <c:h val="0.12779503711842757"/>
        </c:manualLayout>
      </c:layout>
      <c:overlay val="1"/>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rgbClr val="5097FF"/>
            </a:solidFill>
          </c:spPr>
          <c:dPt>
            <c:idx val="0"/>
            <c:bubble3D val="0"/>
            <c:spPr>
              <a:solidFill>
                <a:srgbClr val="5097FF"/>
              </a:solidFill>
              <a:ln w="19050" cap="sq">
                <a:solidFill>
                  <a:schemeClr val="lt1"/>
                </a:solidFill>
              </a:ln>
              <a:effectLst/>
            </c:spPr>
            <c:extLst>
              <c:ext xmlns:c16="http://schemas.microsoft.com/office/drawing/2014/chart" uri="{C3380CC4-5D6E-409C-BE32-E72D297353CC}">
                <c16:uniqueId val="{00000001-F089-D441-9A9D-80ECC66577FE}"/>
              </c:ext>
            </c:extLst>
          </c:dPt>
          <c:dPt>
            <c:idx val="1"/>
            <c:bubble3D val="0"/>
            <c:spPr>
              <a:solidFill>
                <a:srgbClr val="F53092"/>
              </a:solidFill>
              <a:ln w="19050">
                <a:solidFill>
                  <a:schemeClr val="lt1"/>
                </a:solidFill>
              </a:ln>
              <a:effectLst/>
            </c:spPr>
            <c:extLst>
              <c:ext xmlns:c16="http://schemas.microsoft.com/office/drawing/2014/chart" uri="{C3380CC4-5D6E-409C-BE32-E72D297353CC}">
                <c16:uniqueId val="{00000003-F089-D441-9A9D-80ECC66577FE}"/>
              </c:ext>
            </c:extLst>
          </c:dPt>
          <c:dPt>
            <c:idx val="2"/>
            <c:bubble3D val="0"/>
            <c:spPr>
              <a:solidFill>
                <a:srgbClr val="0DCCB0"/>
              </a:solidFill>
              <a:ln w="19050">
                <a:solidFill>
                  <a:schemeClr val="lt1"/>
                </a:solidFill>
              </a:ln>
              <a:effectLst/>
            </c:spPr>
            <c:extLst>
              <c:ext xmlns:c16="http://schemas.microsoft.com/office/drawing/2014/chart" uri="{C3380CC4-5D6E-409C-BE32-E72D297353CC}">
                <c16:uniqueId val="{00000005-F089-D441-9A9D-80ECC66577FE}"/>
              </c:ext>
            </c:extLst>
          </c:dPt>
          <c:dLbls>
            <c:dLbl>
              <c:idx val="2"/>
              <c:spPr>
                <a:noFill/>
                <a:ln>
                  <a:noFill/>
                </a:ln>
                <a:effectLst/>
              </c:spPr>
              <c:txPr>
                <a:bodyPr rot="0" spcFirstLastPara="1" vertOverflow="ellipsis" vert="horz" wrap="square" lIns="38100" tIns="19050" rIns="38100" bIns="19050" anchor="ctr" anchorCtr="1">
                  <a:spAutoFit/>
                </a:bodyPr>
                <a:lstStyle/>
                <a:p>
                  <a:pPr>
                    <a:defRPr lang="ja-JP" sz="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F089-D441-9A9D-80ECC66577FE}"/>
                </c:ext>
              </c:extLst>
            </c:dLbl>
            <c:spPr>
              <a:noFill/>
              <a:ln>
                <a:noFill/>
              </a:ln>
              <a:effectLst/>
            </c:spPr>
            <c:txPr>
              <a:bodyPr rot="0" spcFirstLastPara="1" vertOverflow="ellipsis" vert="horz" wrap="square" lIns="38100" tIns="19050" rIns="38100" bIns="19050" anchor="ctr" anchorCtr="1">
                <a:spAutoFit/>
              </a:bodyPr>
              <a:lstStyle/>
              <a:p>
                <a:pPr>
                  <a:defRPr lang="ja-JP" sz="1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desktop</c:v>
                </c:pt>
                <c:pt idx="1">
                  <c:v>mobile</c:v>
                </c:pt>
                <c:pt idx="2">
                  <c:v>tablet</c:v>
                </c:pt>
              </c:strCache>
            </c:strRef>
          </c:cat>
          <c:val>
            <c:numRef>
              <c:f>Sheet1!$B$2:$B$4</c:f>
              <c:numCache>
                <c:formatCode>General</c:formatCode>
                <c:ptCount val="3"/>
                <c:pt idx="0">
                  <c:v>11.6</c:v>
                </c:pt>
                <c:pt idx="1">
                  <c:v>84.3</c:v>
                </c:pt>
                <c:pt idx="2">
                  <c:v>4</c:v>
                </c:pt>
              </c:numCache>
            </c:numRef>
          </c:val>
          <c:extLst>
            <c:ext xmlns:c16="http://schemas.microsoft.com/office/drawing/2014/chart" uri="{C3380CC4-5D6E-409C-BE32-E72D297353CC}">
              <c16:uniqueId val="{00000006-F089-D441-9A9D-80ECC66577FE}"/>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4.5448914891979088E-2"/>
          <c:y val="0.87220507145502424"/>
          <c:w val="0.81577798151012326"/>
          <c:h val="0.12779515026771252"/>
        </c:manualLayout>
      </c:layout>
      <c:overlay val="1"/>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列2</c:v>
                </c:pt>
              </c:strCache>
            </c:strRef>
          </c:tx>
          <c:spPr>
            <a:ln>
              <a:noFill/>
            </a:ln>
          </c:spPr>
          <c:dPt>
            <c:idx val="0"/>
            <c:bubble3D val="0"/>
            <c:spPr>
              <a:solidFill>
                <a:srgbClr val="0F65E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490-4941-BAD0-FB63CE66169C}"/>
              </c:ext>
            </c:extLst>
          </c:dPt>
          <c:dPt>
            <c:idx val="1"/>
            <c:bubble3D val="0"/>
            <c:spPr>
              <a:solidFill>
                <a:srgbClr val="F4319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490-4941-BAD0-FB63CE66169C}"/>
              </c:ext>
            </c:extLst>
          </c:dPt>
          <c:dLbls>
            <c:dLbl>
              <c:idx val="0"/>
              <c:layout>
                <c:manualLayout>
                  <c:x val="-0.20455737869869273"/>
                  <c:y val="0.114470417929336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490-4941-BAD0-FB63CE66169C}"/>
                </c:ext>
              </c:extLst>
            </c:dLbl>
            <c:spPr>
              <a:noFill/>
              <a:ln>
                <a:noFill/>
              </a:ln>
              <a:effectLst/>
            </c:spPr>
            <c:txPr>
              <a:bodyPr rot="0" spcFirstLastPara="1" vertOverflow="ellipsis" vert="horz" wrap="square" lIns="38100" tIns="19050" rIns="38100" bIns="19050" anchor="ctr" anchorCtr="1">
                <a:spAutoFit/>
              </a:bodyPr>
              <a:lstStyle/>
              <a:p>
                <a:pPr>
                  <a:defRPr lang="ja-JP" sz="1000" b="0"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0.00%</c:formatCode>
                <c:ptCount val="2"/>
                <c:pt idx="0">
                  <c:v>0.15</c:v>
                </c:pt>
                <c:pt idx="1">
                  <c:v>0.85</c:v>
                </c:pt>
              </c:numCache>
            </c:numRef>
          </c:val>
          <c:extLst>
            <c:ext xmlns:c16="http://schemas.microsoft.com/office/drawing/2014/chart" uri="{C3380CC4-5D6E-409C-BE32-E72D297353CC}">
              <c16:uniqueId val="{00000004-7490-4941-BAD0-FB63CE66169C}"/>
            </c:ext>
          </c:extLst>
        </c:ser>
        <c:dLbls>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55BEFA3-25A9-47D8-9CBE-27065CD551DB}"/>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0350439-365F-4CCF-8B67-5316707245E1}"/>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BCD72B6-3806-4F1A-8B9B-661EF3D728AB}" type="datetimeFigureOut">
              <a:rPr kumimoji="1" lang="ja-JP" altLang="en-US" smtClean="0"/>
              <a:t>2023/10/18</a:t>
            </a:fld>
            <a:endParaRPr kumimoji="1" lang="ja-JP" altLang="en-US"/>
          </a:p>
        </p:txBody>
      </p:sp>
      <p:sp>
        <p:nvSpPr>
          <p:cNvPr id="4" name="フッター プレースホルダー 3">
            <a:extLst>
              <a:ext uri="{FF2B5EF4-FFF2-40B4-BE49-F238E27FC236}">
                <a16:creationId xmlns:a16="http://schemas.microsoft.com/office/drawing/2014/main" id="{E6FFC0F7-7BA5-49F1-8A63-630CD444E66B}"/>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0BA32A8-21BD-4717-ABE6-79E5F05501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3CE3AA5-30BC-48E3-9DAC-C5B7D3F66809}" type="slidenum">
              <a:rPr kumimoji="1" lang="ja-JP" altLang="en-US" smtClean="0"/>
              <a:t>‹#›</a:t>
            </a:fld>
            <a:endParaRPr kumimoji="1" lang="ja-JP" altLang="en-US"/>
          </a:p>
        </p:txBody>
      </p:sp>
    </p:spTree>
    <p:extLst>
      <p:ext uri="{BB962C8B-B14F-4D97-AF65-F5344CB8AC3E}">
        <p14:creationId xmlns:p14="http://schemas.microsoft.com/office/powerpoint/2010/main" val="2745460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3107250E-9035-4336-A77F-22BD59248CDC}" type="datetimeFigureOut">
              <a:rPr kumimoji="1" lang="ja-JP" altLang="en-US" smtClean="0"/>
              <a:t>2023/10/18</a:t>
            </a:fld>
            <a:endParaRPr kumimoji="1" lang="ja-JP" altLang="en-US"/>
          </a:p>
        </p:txBody>
      </p:sp>
      <p:sp>
        <p:nvSpPr>
          <p:cNvPr id="4" name="スライド イメージ プレースホルダー 3"/>
          <p:cNvSpPr>
            <a:spLocks noGrp="1" noRot="1" noChangeAspect="1"/>
          </p:cNvSpPr>
          <p:nvPr>
            <p:ph type="sldImg" idx="2"/>
          </p:nvPr>
        </p:nvSpPr>
        <p:spPr>
          <a:xfrm>
            <a:off x="1030288" y="1241425"/>
            <a:ext cx="473710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7EA6047-304A-491A-BF1B-B3B6AB841144}" type="slidenum">
              <a:rPr kumimoji="1" lang="ja-JP" altLang="en-US" smtClean="0"/>
              <a:t>‹#›</a:t>
            </a:fld>
            <a:endParaRPr kumimoji="1" lang="ja-JP" altLang="en-US"/>
          </a:p>
        </p:txBody>
      </p:sp>
    </p:spTree>
    <p:extLst>
      <p:ext uri="{BB962C8B-B14F-4D97-AF65-F5344CB8AC3E}">
        <p14:creationId xmlns:p14="http://schemas.microsoft.com/office/powerpoint/2010/main" val="617174198"/>
      </p:ext>
    </p:extLst>
  </p:cSld>
  <p:clrMap bg1="lt1" tx1="dk1" bg2="lt2" tx2="dk2" accent1="accent1" accent2="accent2" accent3="accent3" accent4="accent4" accent5="accent5" accent6="accent6" hlink="hlink" folHlink="folHlink"/>
  <p:notesStyle>
    <a:lvl1pPr marL="0" algn="l" defTabSz="995507" rtl="0" eaLnBrk="1" latinLnBrk="0" hangingPunct="1">
      <a:defRPr kumimoji="1" sz="1306" kern="1200">
        <a:solidFill>
          <a:schemeClr val="tx1"/>
        </a:solidFill>
        <a:latin typeface="+mn-lt"/>
        <a:ea typeface="+mn-ea"/>
        <a:cs typeface="+mn-cs"/>
      </a:defRPr>
    </a:lvl1pPr>
    <a:lvl2pPr marL="497754" algn="l" defTabSz="995507" rtl="0" eaLnBrk="1" latinLnBrk="0" hangingPunct="1">
      <a:defRPr kumimoji="1" sz="1306" kern="1200">
        <a:solidFill>
          <a:schemeClr val="tx1"/>
        </a:solidFill>
        <a:latin typeface="+mn-lt"/>
        <a:ea typeface="+mn-ea"/>
        <a:cs typeface="+mn-cs"/>
      </a:defRPr>
    </a:lvl2pPr>
    <a:lvl3pPr marL="995507" algn="l" defTabSz="995507" rtl="0" eaLnBrk="1" latinLnBrk="0" hangingPunct="1">
      <a:defRPr kumimoji="1" sz="1306" kern="1200">
        <a:solidFill>
          <a:schemeClr val="tx1"/>
        </a:solidFill>
        <a:latin typeface="+mn-lt"/>
        <a:ea typeface="+mn-ea"/>
        <a:cs typeface="+mn-cs"/>
      </a:defRPr>
    </a:lvl3pPr>
    <a:lvl4pPr marL="1493261" algn="l" defTabSz="995507" rtl="0" eaLnBrk="1" latinLnBrk="0" hangingPunct="1">
      <a:defRPr kumimoji="1" sz="1306" kern="1200">
        <a:solidFill>
          <a:schemeClr val="tx1"/>
        </a:solidFill>
        <a:latin typeface="+mn-lt"/>
        <a:ea typeface="+mn-ea"/>
        <a:cs typeface="+mn-cs"/>
      </a:defRPr>
    </a:lvl4pPr>
    <a:lvl5pPr marL="1991015" algn="l" defTabSz="995507" rtl="0" eaLnBrk="1" latinLnBrk="0" hangingPunct="1">
      <a:defRPr kumimoji="1" sz="1306"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10"/>
          </p:nvPr>
        </p:nvSpPr>
        <p:spPr/>
        <p:txBody>
          <a:bodyPr/>
          <a:lstStyle/>
          <a:p>
            <a:fld id="{D7EA6047-304A-491A-BF1B-B3B6AB841144}" type="slidenum">
              <a:rPr kumimoji="1" lang="ja-JP" altLang="en-US" smtClean="0"/>
              <a:t>1</a:t>
            </a:fld>
            <a:endParaRPr kumimoji="1" lang="ja-JP" altLang="en-US"/>
          </a:p>
        </p:txBody>
      </p:sp>
    </p:spTree>
    <p:extLst>
      <p:ext uri="{BB962C8B-B14F-4D97-AF65-F5344CB8AC3E}">
        <p14:creationId xmlns:p14="http://schemas.microsoft.com/office/powerpoint/2010/main" val="415279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11</a:t>
            </a:fld>
            <a:endParaRPr kumimoji="1" lang="ja-JP" altLang="en-US"/>
          </a:p>
        </p:txBody>
      </p:sp>
    </p:spTree>
    <p:extLst>
      <p:ext uri="{BB962C8B-B14F-4D97-AF65-F5344CB8AC3E}">
        <p14:creationId xmlns:p14="http://schemas.microsoft.com/office/powerpoint/2010/main" val="385323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12</a:t>
            </a:fld>
            <a:endParaRPr kumimoji="1" lang="ja-JP" altLang="en-US"/>
          </a:p>
        </p:txBody>
      </p:sp>
    </p:spTree>
    <p:extLst>
      <p:ext uri="{BB962C8B-B14F-4D97-AF65-F5344CB8AC3E}">
        <p14:creationId xmlns:p14="http://schemas.microsoft.com/office/powerpoint/2010/main" val="88268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13</a:t>
            </a:fld>
            <a:endParaRPr kumimoji="1" lang="ja-JP" altLang="en-US"/>
          </a:p>
        </p:txBody>
      </p:sp>
    </p:spTree>
    <p:extLst>
      <p:ext uri="{BB962C8B-B14F-4D97-AF65-F5344CB8AC3E}">
        <p14:creationId xmlns:p14="http://schemas.microsoft.com/office/powerpoint/2010/main" val="221619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14</a:t>
            </a:fld>
            <a:endParaRPr kumimoji="1" lang="ja-JP" altLang="en-US"/>
          </a:p>
        </p:txBody>
      </p:sp>
    </p:spTree>
    <p:extLst>
      <p:ext uri="{BB962C8B-B14F-4D97-AF65-F5344CB8AC3E}">
        <p14:creationId xmlns:p14="http://schemas.microsoft.com/office/powerpoint/2010/main" val="1634109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15</a:t>
            </a:fld>
            <a:endParaRPr kumimoji="1" lang="ja-JP" altLang="en-US"/>
          </a:p>
        </p:txBody>
      </p:sp>
    </p:spTree>
    <p:extLst>
      <p:ext uri="{BB962C8B-B14F-4D97-AF65-F5344CB8AC3E}">
        <p14:creationId xmlns:p14="http://schemas.microsoft.com/office/powerpoint/2010/main" val="2232527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16</a:t>
            </a:fld>
            <a:endParaRPr kumimoji="1" lang="ja-JP" altLang="en-US"/>
          </a:p>
        </p:txBody>
      </p:sp>
    </p:spTree>
    <p:extLst>
      <p:ext uri="{BB962C8B-B14F-4D97-AF65-F5344CB8AC3E}">
        <p14:creationId xmlns:p14="http://schemas.microsoft.com/office/powerpoint/2010/main" val="4057458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17</a:t>
            </a:fld>
            <a:endParaRPr kumimoji="1" lang="ja-JP" altLang="en-US"/>
          </a:p>
        </p:txBody>
      </p:sp>
    </p:spTree>
    <p:extLst>
      <p:ext uri="{BB962C8B-B14F-4D97-AF65-F5344CB8AC3E}">
        <p14:creationId xmlns:p14="http://schemas.microsoft.com/office/powerpoint/2010/main" val="1210816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934543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EA6047-304A-491A-BF1B-B3B6AB84114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76935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20</a:t>
            </a:fld>
            <a:endParaRPr kumimoji="1" lang="ja-JP" altLang="en-US"/>
          </a:p>
        </p:txBody>
      </p:sp>
    </p:spTree>
    <p:extLst>
      <p:ext uri="{BB962C8B-B14F-4D97-AF65-F5344CB8AC3E}">
        <p14:creationId xmlns:p14="http://schemas.microsoft.com/office/powerpoint/2010/main" val="1861457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2</a:t>
            </a:fld>
            <a:endParaRPr kumimoji="1" lang="ja-JP" altLang="en-US"/>
          </a:p>
        </p:txBody>
      </p:sp>
    </p:spTree>
    <p:extLst>
      <p:ext uri="{BB962C8B-B14F-4D97-AF65-F5344CB8AC3E}">
        <p14:creationId xmlns:p14="http://schemas.microsoft.com/office/powerpoint/2010/main" val="2213917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31175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68904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23</a:t>
            </a:fld>
            <a:endParaRPr kumimoji="1" lang="ja-JP" altLang="en-US"/>
          </a:p>
        </p:txBody>
      </p:sp>
    </p:spTree>
    <p:extLst>
      <p:ext uri="{BB962C8B-B14F-4D97-AF65-F5344CB8AC3E}">
        <p14:creationId xmlns:p14="http://schemas.microsoft.com/office/powerpoint/2010/main" val="414428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24</a:t>
            </a:fld>
            <a:endParaRPr kumimoji="1" lang="ja-JP" altLang="en-US"/>
          </a:p>
        </p:txBody>
      </p:sp>
    </p:spTree>
    <p:extLst>
      <p:ext uri="{BB962C8B-B14F-4D97-AF65-F5344CB8AC3E}">
        <p14:creationId xmlns:p14="http://schemas.microsoft.com/office/powerpoint/2010/main" val="4188150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13802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26</a:t>
            </a:fld>
            <a:endParaRPr kumimoji="1" lang="ja-JP" altLang="en-US"/>
          </a:p>
        </p:txBody>
      </p:sp>
    </p:spTree>
    <p:extLst>
      <p:ext uri="{BB962C8B-B14F-4D97-AF65-F5344CB8AC3E}">
        <p14:creationId xmlns:p14="http://schemas.microsoft.com/office/powerpoint/2010/main" val="281151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27</a:t>
            </a:fld>
            <a:endParaRPr kumimoji="1" lang="ja-JP" altLang="en-US"/>
          </a:p>
        </p:txBody>
      </p:sp>
    </p:spTree>
    <p:extLst>
      <p:ext uri="{BB962C8B-B14F-4D97-AF65-F5344CB8AC3E}">
        <p14:creationId xmlns:p14="http://schemas.microsoft.com/office/powerpoint/2010/main" val="3297127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28</a:t>
            </a:fld>
            <a:endParaRPr kumimoji="1" lang="ja-JP" altLang="en-US"/>
          </a:p>
        </p:txBody>
      </p:sp>
    </p:spTree>
    <p:extLst>
      <p:ext uri="{BB962C8B-B14F-4D97-AF65-F5344CB8AC3E}">
        <p14:creationId xmlns:p14="http://schemas.microsoft.com/office/powerpoint/2010/main" val="2523104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EA6047-304A-491A-BF1B-B3B6AB84114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1612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30</a:t>
            </a:fld>
            <a:endParaRPr kumimoji="1" lang="ja-JP" altLang="en-US"/>
          </a:p>
        </p:txBody>
      </p:sp>
    </p:spTree>
    <p:extLst>
      <p:ext uri="{BB962C8B-B14F-4D97-AF65-F5344CB8AC3E}">
        <p14:creationId xmlns:p14="http://schemas.microsoft.com/office/powerpoint/2010/main" val="2525550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u="sng" dirty="0"/>
          </a:p>
        </p:txBody>
      </p:sp>
      <p:sp>
        <p:nvSpPr>
          <p:cNvPr id="4" name="スライド番号プレースホルダー 3"/>
          <p:cNvSpPr>
            <a:spLocks noGrp="1"/>
          </p:cNvSpPr>
          <p:nvPr>
            <p:ph type="sldNum" sz="quarter" idx="10"/>
          </p:nvPr>
        </p:nvSpPr>
        <p:spPr/>
        <p:txBody>
          <a:bodyPr/>
          <a:lstStyle/>
          <a:p>
            <a:fld id="{D7EA6047-304A-491A-BF1B-B3B6AB841144}" type="slidenum">
              <a:rPr kumimoji="1" lang="ja-JP" altLang="en-US" smtClean="0"/>
              <a:t>3</a:t>
            </a:fld>
            <a:endParaRPr kumimoji="1" lang="ja-JP" altLang="en-US"/>
          </a:p>
        </p:txBody>
      </p:sp>
    </p:spTree>
    <p:extLst>
      <p:ext uri="{BB962C8B-B14F-4D97-AF65-F5344CB8AC3E}">
        <p14:creationId xmlns:p14="http://schemas.microsoft.com/office/powerpoint/2010/main" val="1046378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31</a:t>
            </a:fld>
            <a:endParaRPr kumimoji="1" lang="ja-JP" altLang="en-US"/>
          </a:p>
        </p:txBody>
      </p:sp>
    </p:spTree>
    <p:extLst>
      <p:ext uri="{BB962C8B-B14F-4D97-AF65-F5344CB8AC3E}">
        <p14:creationId xmlns:p14="http://schemas.microsoft.com/office/powerpoint/2010/main" val="2357727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32</a:t>
            </a:fld>
            <a:endParaRPr kumimoji="1" lang="ja-JP" altLang="en-US"/>
          </a:p>
        </p:txBody>
      </p:sp>
    </p:spTree>
    <p:extLst>
      <p:ext uri="{BB962C8B-B14F-4D97-AF65-F5344CB8AC3E}">
        <p14:creationId xmlns:p14="http://schemas.microsoft.com/office/powerpoint/2010/main" val="118148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33</a:t>
            </a:fld>
            <a:endParaRPr kumimoji="1" lang="ja-JP" altLang="en-US"/>
          </a:p>
        </p:txBody>
      </p:sp>
    </p:spTree>
    <p:extLst>
      <p:ext uri="{BB962C8B-B14F-4D97-AF65-F5344CB8AC3E}">
        <p14:creationId xmlns:p14="http://schemas.microsoft.com/office/powerpoint/2010/main" val="1654138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34</a:t>
            </a:fld>
            <a:endParaRPr kumimoji="1" lang="ja-JP" altLang="en-US"/>
          </a:p>
        </p:txBody>
      </p:sp>
    </p:spTree>
    <p:extLst>
      <p:ext uri="{BB962C8B-B14F-4D97-AF65-F5344CB8AC3E}">
        <p14:creationId xmlns:p14="http://schemas.microsoft.com/office/powerpoint/2010/main" val="2530512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02661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30595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37</a:t>
            </a:fld>
            <a:endParaRPr kumimoji="1" lang="ja-JP" altLang="en-US"/>
          </a:p>
        </p:txBody>
      </p:sp>
    </p:spTree>
    <p:extLst>
      <p:ext uri="{BB962C8B-B14F-4D97-AF65-F5344CB8AC3E}">
        <p14:creationId xmlns:p14="http://schemas.microsoft.com/office/powerpoint/2010/main" val="681514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38</a:t>
            </a:fld>
            <a:endParaRPr kumimoji="1" lang="ja-JP" altLang="en-US"/>
          </a:p>
        </p:txBody>
      </p:sp>
    </p:spTree>
    <p:extLst>
      <p:ext uri="{BB962C8B-B14F-4D97-AF65-F5344CB8AC3E}">
        <p14:creationId xmlns:p14="http://schemas.microsoft.com/office/powerpoint/2010/main" val="3465089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39</a:t>
            </a:fld>
            <a:endParaRPr kumimoji="1" lang="ja-JP" altLang="en-US"/>
          </a:p>
        </p:txBody>
      </p:sp>
    </p:spTree>
    <p:extLst>
      <p:ext uri="{BB962C8B-B14F-4D97-AF65-F5344CB8AC3E}">
        <p14:creationId xmlns:p14="http://schemas.microsoft.com/office/powerpoint/2010/main" val="419571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40</a:t>
            </a:fld>
            <a:endParaRPr kumimoji="1" lang="ja-JP" altLang="en-US"/>
          </a:p>
        </p:txBody>
      </p:sp>
    </p:spTree>
    <p:extLst>
      <p:ext uri="{BB962C8B-B14F-4D97-AF65-F5344CB8AC3E}">
        <p14:creationId xmlns:p14="http://schemas.microsoft.com/office/powerpoint/2010/main" val="152994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EA6047-304A-491A-BF1B-B3B6AB84114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8967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41</a:t>
            </a:fld>
            <a:endParaRPr kumimoji="1" lang="ja-JP" altLang="en-US"/>
          </a:p>
        </p:txBody>
      </p:sp>
    </p:spTree>
    <p:extLst>
      <p:ext uri="{BB962C8B-B14F-4D97-AF65-F5344CB8AC3E}">
        <p14:creationId xmlns:p14="http://schemas.microsoft.com/office/powerpoint/2010/main" val="74763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6</a:t>
            </a:fld>
            <a:endParaRPr kumimoji="1" lang="ja-JP" altLang="en-US"/>
          </a:p>
        </p:txBody>
      </p:sp>
    </p:spTree>
    <p:extLst>
      <p:ext uri="{BB962C8B-B14F-4D97-AF65-F5344CB8AC3E}">
        <p14:creationId xmlns:p14="http://schemas.microsoft.com/office/powerpoint/2010/main" val="2461860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1332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8</a:t>
            </a:fld>
            <a:endParaRPr kumimoji="1" lang="ja-JP" altLang="en-US"/>
          </a:p>
        </p:txBody>
      </p:sp>
    </p:spTree>
    <p:extLst>
      <p:ext uri="{BB962C8B-B14F-4D97-AF65-F5344CB8AC3E}">
        <p14:creationId xmlns:p14="http://schemas.microsoft.com/office/powerpoint/2010/main" val="2418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9</a:t>
            </a:fld>
            <a:endParaRPr kumimoji="1" lang="ja-JP" altLang="en-US"/>
          </a:p>
        </p:txBody>
      </p:sp>
    </p:spTree>
    <p:extLst>
      <p:ext uri="{BB962C8B-B14F-4D97-AF65-F5344CB8AC3E}">
        <p14:creationId xmlns:p14="http://schemas.microsoft.com/office/powerpoint/2010/main" val="357855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EA6047-304A-491A-BF1B-B3B6AB841144}" type="slidenum">
              <a:rPr kumimoji="1" lang="ja-JP" altLang="en-US" smtClean="0"/>
              <a:t>10</a:t>
            </a:fld>
            <a:endParaRPr kumimoji="1" lang="ja-JP" altLang="en-US"/>
          </a:p>
        </p:txBody>
      </p:sp>
    </p:spTree>
    <p:extLst>
      <p:ext uri="{BB962C8B-B14F-4D97-AF65-F5344CB8AC3E}">
        <p14:creationId xmlns:p14="http://schemas.microsoft.com/office/powerpoint/2010/main" val="408597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929CD73-038F-45D3-9269-89051DDB41BF}" type="slidenum">
              <a:rPr kumimoji="1" lang="ja-JP" altLang="en-US" smtClean="0"/>
              <a:t>‹#›</a:t>
            </a:fld>
            <a:endParaRPr kumimoji="1" lang="ja-JP" altLang="en-US"/>
          </a:p>
        </p:txBody>
      </p:sp>
    </p:spTree>
    <p:extLst>
      <p:ext uri="{BB962C8B-B14F-4D97-AF65-F5344CB8AC3E}">
        <p14:creationId xmlns:p14="http://schemas.microsoft.com/office/powerpoint/2010/main" val="114039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デフォルト3">
    <p:spTree>
      <p:nvGrpSpPr>
        <p:cNvPr id="1" name=""/>
        <p:cNvGrpSpPr/>
        <p:nvPr/>
      </p:nvGrpSpPr>
      <p:grpSpPr>
        <a:xfrm>
          <a:off x="0" y="0"/>
          <a:ext cx="0" cy="0"/>
          <a:chOff x="0" y="0"/>
          <a:chExt cx="0" cy="0"/>
        </a:xfrm>
      </p:grpSpPr>
      <p:sp>
        <p:nvSpPr>
          <p:cNvPr id="26" name="スライド番号プレースホルダー 3">
            <a:extLst>
              <a:ext uri="{FF2B5EF4-FFF2-40B4-BE49-F238E27FC236}">
                <a16:creationId xmlns:a16="http://schemas.microsoft.com/office/drawing/2014/main" id="{E35C8D32-5CF7-498B-9CD9-AFC18CD0DF44}"/>
              </a:ext>
            </a:extLst>
          </p:cNvPr>
          <p:cNvSpPr txBox="1">
            <a:spLocks/>
          </p:cNvSpPr>
          <p:nvPr userDrawn="1"/>
        </p:nvSpPr>
        <p:spPr>
          <a:xfrm>
            <a:off x="10040711" y="7333516"/>
            <a:ext cx="651103" cy="254451"/>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29CD73-038F-45D3-9269-89051DDB41BF}" type="slidenum">
              <a:rPr kumimoji="1" lang="ja-JP" altLang="en-US" sz="1050" smtClean="0">
                <a:solidFill>
                  <a:schemeClr val="tx1"/>
                </a:solidFill>
              </a:rPr>
              <a:pPr/>
              <a:t>‹#›</a:t>
            </a:fld>
            <a:endParaRPr kumimoji="1" lang="ja-JP" altLang="en-US" sz="1050">
              <a:solidFill>
                <a:schemeClr val="tx1"/>
              </a:solidFill>
            </a:endParaRPr>
          </a:p>
        </p:txBody>
      </p:sp>
      <p:sp>
        <p:nvSpPr>
          <p:cNvPr id="8" name="テキスト プレースホルダー 2">
            <a:extLst>
              <a:ext uri="{FF2B5EF4-FFF2-40B4-BE49-F238E27FC236}">
                <a16:creationId xmlns:a16="http://schemas.microsoft.com/office/drawing/2014/main" id="{69DDE617-354F-4CCC-A42B-3E1AE8F2EDDB}"/>
              </a:ext>
            </a:extLst>
          </p:cNvPr>
          <p:cNvSpPr>
            <a:spLocks noGrp="1"/>
          </p:cNvSpPr>
          <p:nvPr>
            <p:ph type="body" sz="quarter" idx="10"/>
          </p:nvPr>
        </p:nvSpPr>
        <p:spPr>
          <a:xfrm>
            <a:off x="265352" y="247650"/>
            <a:ext cx="9473008" cy="466820"/>
          </a:xfrm>
        </p:spPr>
        <p:txBody>
          <a:bodyPr>
            <a:noAutofit/>
          </a:bodyPr>
          <a:lstStyle>
            <a:lvl1pPr marL="0" indent="0">
              <a:buNone/>
              <a:defRPr sz="2800" b="1">
                <a:solidFill>
                  <a:schemeClr val="tx1"/>
                </a:solidFill>
              </a:defRPr>
            </a:lvl1pPr>
            <a:lvl2pPr marL="503971" indent="0">
              <a:buNone/>
              <a:defRPr/>
            </a:lvl2pPr>
          </a:lstStyle>
          <a:p>
            <a:pPr lvl="0"/>
            <a:r>
              <a:rPr kumimoji="1" lang="ja-JP" altLang="en-US"/>
              <a:t>マスター テキストの書式設定</a:t>
            </a:r>
          </a:p>
        </p:txBody>
      </p:sp>
    </p:spTree>
    <p:extLst>
      <p:ext uri="{BB962C8B-B14F-4D97-AF65-F5344CB8AC3E}">
        <p14:creationId xmlns:p14="http://schemas.microsoft.com/office/powerpoint/2010/main" val="148542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デフォルト3">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9CE157FA-8BD8-435E-BEFA-BA4AC0B64CFF}"/>
              </a:ext>
            </a:extLst>
          </p:cNvPr>
          <p:cNvSpPr txBox="1"/>
          <p:nvPr userDrawn="1"/>
        </p:nvSpPr>
        <p:spPr>
          <a:xfrm>
            <a:off x="0" y="7336259"/>
            <a:ext cx="10691813" cy="230832"/>
          </a:xfrm>
          <a:prstGeom prst="rect">
            <a:avLst/>
          </a:prstGeom>
          <a:solidFill>
            <a:schemeClr val="bg1">
              <a:lumMod val="50000"/>
            </a:schemeClr>
          </a:solidFill>
        </p:spPr>
        <p:txBody>
          <a:bodyPr wrap="square" rtlCol="0" anchor="ctr">
            <a:spAutoFit/>
          </a:bodyPr>
          <a:lstStyle/>
          <a:p>
            <a:pPr marL="0" marR="0" indent="0" algn="ctr" defTabSz="914395" rtl="0" eaLnBrk="1" fontAlgn="auto" latinLnBrk="0" hangingPunct="1">
              <a:lnSpc>
                <a:spcPct val="100000"/>
              </a:lnSpc>
              <a:spcBef>
                <a:spcPts val="0"/>
              </a:spcBef>
              <a:spcAft>
                <a:spcPts val="0"/>
              </a:spcAft>
              <a:buClrTx/>
              <a:buSzTx/>
              <a:buFontTx/>
              <a:buNone/>
              <a:tabLst/>
              <a:defRPr/>
            </a:pPr>
            <a:r>
              <a:rPr lang="ja-JP" altLang="en-US" sz="900" b="1" dirty="0">
                <a:solidFill>
                  <a:schemeClr val="bg1"/>
                </a:solidFill>
                <a:latin typeface="游ゴシック" panose="020B0400000000000000" pitchFamily="50" charset="-128"/>
                <a:ea typeface="游ゴシック" panose="020B0400000000000000" pitchFamily="50" charset="-128"/>
                <a:cs typeface="メイリオ" pitchFamily="50" charset="-128"/>
              </a:rPr>
              <a:t>お問い合わせ　朝日新聞社メディア事業本部 プランニング部 </a:t>
            </a:r>
            <a:r>
              <a:rPr lang="ja-JP" altLang="en-US" sz="900" b="1" baseline="0" dirty="0">
                <a:solidFill>
                  <a:schemeClr val="bg1"/>
                </a:solidFill>
                <a:latin typeface="游ゴシック" panose="020B0400000000000000" pitchFamily="50" charset="-128"/>
                <a:ea typeface="游ゴシック" panose="020B0400000000000000" pitchFamily="50" charset="-128"/>
                <a:cs typeface="メイリオ" pitchFamily="50" charset="-128"/>
              </a:rPr>
              <a:t> </a:t>
            </a:r>
            <a:r>
              <a:rPr lang="en-US" altLang="ja-JP" sz="900" b="1" dirty="0" err="1">
                <a:solidFill>
                  <a:schemeClr val="bg1"/>
                </a:solidFill>
                <a:latin typeface="游ゴシック" panose="020B0400000000000000" pitchFamily="50" charset="-128"/>
                <a:ea typeface="游ゴシック" panose="020B0400000000000000" pitchFamily="50" charset="-128"/>
                <a:cs typeface="メイリオ" pitchFamily="50" charset="-128"/>
              </a:rPr>
              <a:t>Mail:ad-info@asahi.com</a:t>
            </a:r>
            <a:endParaRPr lang="ja-JP" altLang="en-US" sz="900" b="1" dirty="0">
              <a:solidFill>
                <a:schemeClr val="bg1"/>
              </a:solidFill>
              <a:latin typeface="游ゴシック" panose="020B0400000000000000" pitchFamily="50" charset="-128"/>
              <a:ea typeface="游ゴシック" panose="020B0400000000000000" pitchFamily="50" charset="-128"/>
              <a:cs typeface="メイリオ" pitchFamily="50" charset="-128"/>
            </a:endParaRPr>
          </a:p>
        </p:txBody>
      </p:sp>
      <p:sp>
        <p:nvSpPr>
          <p:cNvPr id="26" name="スライド番号プレースホルダー 3">
            <a:extLst>
              <a:ext uri="{FF2B5EF4-FFF2-40B4-BE49-F238E27FC236}">
                <a16:creationId xmlns:a16="http://schemas.microsoft.com/office/drawing/2014/main" id="{E35C8D32-5CF7-498B-9CD9-AFC18CD0DF44}"/>
              </a:ext>
            </a:extLst>
          </p:cNvPr>
          <p:cNvSpPr txBox="1">
            <a:spLocks/>
          </p:cNvSpPr>
          <p:nvPr userDrawn="1"/>
        </p:nvSpPr>
        <p:spPr>
          <a:xfrm>
            <a:off x="10040711" y="7333516"/>
            <a:ext cx="651103" cy="254451"/>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29CD73-038F-45D3-9269-89051DDB41BF}" type="slidenum">
              <a:rPr kumimoji="1" lang="ja-JP" altLang="en-US" sz="1050" smtClean="0">
                <a:solidFill>
                  <a:schemeClr val="bg1"/>
                </a:solidFill>
              </a:rPr>
              <a:pPr/>
              <a:t>‹#›</a:t>
            </a:fld>
            <a:endParaRPr kumimoji="1" lang="ja-JP" altLang="en-US" sz="1050">
              <a:solidFill>
                <a:schemeClr val="bg1"/>
              </a:solidFill>
            </a:endParaRPr>
          </a:p>
        </p:txBody>
      </p:sp>
      <p:sp>
        <p:nvSpPr>
          <p:cNvPr id="8" name="テキスト プレースホルダー 2">
            <a:extLst>
              <a:ext uri="{FF2B5EF4-FFF2-40B4-BE49-F238E27FC236}">
                <a16:creationId xmlns:a16="http://schemas.microsoft.com/office/drawing/2014/main" id="{69DDE617-354F-4CCC-A42B-3E1AE8F2EDDB}"/>
              </a:ext>
            </a:extLst>
          </p:cNvPr>
          <p:cNvSpPr>
            <a:spLocks noGrp="1"/>
          </p:cNvSpPr>
          <p:nvPr>
            <p:ph type="body" sz="quarter" idx="10"/>
          </p:nvPr>
        </p:nvSpPr>
        <p:spPr>
          <a:xfrm>
            <a:off x="265352" y="247650"/>
            <a:ext cx="9473008" cy="466820"/>
          </a:xfrm>
        </p:spPr>
        <p:txBody>
          <a:bodyPr>
            <a:noAutofit/>
          </a:bodyPr>
          <a:lstStyle>
            <a:lvl1pPr marL="0" indent="0">
              <a:buNone/>
              <a:defRPr sz="2800" b="1">
                <a:solidFill>
                  <a:schemeClr val="tx1"/>
                </a:solidFill>
              </a:defRPr>
            </a:lvl1pPr>
            <a:lvl2pPr marL="503971" indent="0">
              <a:buNone/>
              <a:defRPr/>
            </a:lvl2pPr>
          </a:lstStyle>
          <a:p>
            <a:pPr lvl="0"/>
            <a:r>
              <a:rPr kumimoji="1" lang="ja-JP" altLang="en-US"/>
              <a:t>マスター テキストの書式設定</a:t>
            </a:r>
          </a:p>
        </p:txBody>
      </p:sp>
    </p:spTree>
    <p:extLst>
      <p:ext uri="{BB962C8B-B14F-4D97-AF65-F5344CB8AC3E}">
        <p14:creationId xmlns:p14="http://schemas.microsoft.com/office/powerpoint/2010/main" val="331448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デフォルト3">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9CE157FA-8BD8-435E-BEFA-BA4AC0B64CFF}"/>
              </a:ext>
            </a:extLst>
          </p:cNvPr>
          <p:cNvSpPr txBox="1"/>
          <p:nvPr userDrawn="1"/>
        </p:nvSpPr>
        <p:spPr>
          <a:xfrm>
            <a:off x="0" y="7336259"/>
            <a:ext cx="10691813" cy="230832"/>
          </a:xfrm>
          <a:prstGeom prst="rect">
            <a:avLst/>
          </a:prstGeom>
          <a:solidFill>
            <a:schemeClr val="bg1">
              <a:lumMod val="50000"/>
            </a:schemeClr>
          </a:solidFill>
        </p:spPr>
        <p:txBody>
          <a:bodyPr wrap="square" rtlCol="0" anchor="ctr">
            <a:spAutoFit/>
          </a:bodyPr>
          <a:lstStyle/>
          <a:p>
            <a:pPr marL="0" marR="0" indent="0" algn="ctr" defTabSz="914395" rtl="0" eaLnBrk="1" fontAlgn="auto" latinLnBrk="0" hangingPunct="1">
              <a:lnSpc>
                <a:spcPct val="100000"/>
              </a:lnSpc>
              <a:spcBef>
                <a:spcPts val="0"/>
              </a:spcBef>
              <a:spcAft>
                <a:spcPts val="0"/>
              </a:spcAft>
              <a:buClrTx/>
              <a:buSzTx/>
              <a:buFontTx/>
              <a:buNone/>
              <a:tabLst/>
              <a:defRPr/>
            </a:pPr>
            <a:r>
              <a:rPr lang="ja-JP" altLang="en-US" sz="900" b="1" dirty="0">
                <a:solidFill>
                  <a:schemeClr val="bg1"/>
                </a:solidFill>
                <a:latin typeface="游ゴシック" panose="020B0400000000000000" pitchFamily="50" charset="-128"/>
                <a:ea typeface="游ゴシック" panose="020B0400000000000000" pitchFamily="50" charset="-128"/>
                <a:cs typeface="メイリオ" pitchFamily="50" charset="-128"/>
              </a:rPr>
              <a:t>お問い合わせ　朝日新聞社メディア事業本部 プランニング部 </a:t>
            </a:r>
            <a:r>
              <a:rPr lang="en-US" altLang="ja-JP" sz="900" b="1" dirty="0" err="1">
                <a:solidFill>
                  <a:schemeClr val="bg1"/>
                </a:solidFill>
                <a:latin typeface="游ゴシック" panose="020B0400000000000000" pitchFamily="50" charset="-128"/>
                <a:ea typeface="游ゴシック" panose="020B0400000000000000" pitchFamily="50" charset="-128"/>
                <a:cs typeface="メイリオ" pitchFamily="50" charset="-128"/>
              </a:rPr>
              <a:t>Mail:ad-info@asahi.com</a:t>
            </a:r>
            <a:endParaRPr lang="ja-JP" altLang="en-US" sz="900" b="1" dirty="0">
              <a:solidFill>
                <a:schemeClr val="bg1"/>
              </a:solidFill>
              <a:latin typeface="游ゴシック" panose="020B0400000000000000" pitchFamily="50" charset="-128"/>
              <a:ea typeface="游ゴシック" panose="020B0400000000000000" pitchFamily="50" charset="-128"/>
              <a:cs typeface="メイリオ" pitchFamily="50" charset="-128"/>
            </a:endParaRPr>
          </a:p>
        </p:txBody>
      </p:sp>
      <p:sp>
        <p:nvSpPr>
          <p:cNvPr id="26" name="スライド番号プレースホルダー 3">
            <a:extLst>
              <a:ext uri="{FF2B5EF4-FFF2-40B4-BE49-F238E27FC236}">
                <a16:creationId xmlns:a16="http://schemas.microsoft.com/office/drawing/2014/main" id="{E35C8D32-5CF7-498B-9CD9-AFC18CD0DF44}"/>
              </a:ext>
            </a:extLst>
          </p:cNvPr>
          <p:cNvSpPr txBox="1">
            <a:spLocks/>
          </p:cNvSpPr>
          <p:nvPr userDrawn="1"/>
        </p:nvSpPr>
        <p:spPr>
          <a:xfrm>
            <a:off x="10040711" y="7333516"/>
            <a:ext cx="651103" cy="254451"/>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29CD73-038F-45D3-9269-89051DDB41BF}" type="slidenum">
              <a:rPr kumimoji="1" lang="ja-JP" altLang="en-US" sz="1050" smtClean="0">
                <a:solidFill>
                  <a:schemeClr val="bg1"/>
                </a:solidFill>
              </a:rPr>
              <a:pPr/>
              <a:t>‹#›</a:t>
            </a:fld>
            <a:endParaRPr kumimoji="1" lang="ja-JP" altLang="en-US" sz="1050">
              <a:solidFill>
                <a:schemeClr val="bg1"/>
              </a:solidFill>
            </a:endParaRPr>
          </a:p>
        </p:txBody>
      </p:sp>
    </p:spTree>
    <p:extLst>
      <p:ext uri="{BB962C8B-B14F-4D97-AF65-F5344CB8AC3E}">
        <p14:creationId xmlns:p14="http://schemas.microsoft.com/office/powerpoint/2010/main" val="22096589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7929CD73-038F-45D3-9269-89051DDB41BF}" type="slidenum">
              <a:rPr kumimoji="1" lang="ja-JP" altLang="en-US" smtClean="0"/>
              <a:t>‹#›</a:t>
            </a:fld>
            <a:endParaRPr kumimoji="1" lang="ja-JP" altLang="en-US"/>
          </a:p>
        </p:txBody>
      </p:sp>
    </p:spTree>
    <p:extLst>
      <p:ext uri="{BB962C8B-B14F-4D97-AF65-F5344CB8AC3E}">
        <p14:creationId xmlns:p14="http://schemas.microsoft.com/office/powerpoint/2010/main" val="71006113"/>
      </p:ext>
    </p:extLst>
  </p:cSld>
  <p:clrMap bg1="lt1" tx1="dk1" bg2="lt2" tx2="dk2" accent1="accent1" accent2="accent2" accent3="accent3" accent4="accent4" accent5="accent5" accent6="accent6" hlink="hlink" folHlink="folHlink"/>
  <p:sldLayoutIdLst>
    <p:sldLayoutId id="2147483683" r:id="rId1"/>
    <p:sldLayoutId id="2147483692" r:id="rId2"/>
    <p:sldLayoutId id="2147483694" r:id="rId3"/>
    <p:sldLayoutId id="2147483696" r:id="rId4"/>
  </p:sldLayoutIdLst>
  <p:hf hdr="0" ftr="0" dt="0"/>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image" Target="../media/image21.tiff"/><Relationship Id="rId28" Type="http://schemas.openxmlformats.org/officeDocument/2006/relationships/image" Target="../media/image26.png"/><Relationship Id="rId36" Type="http://schemas.openxmlformats.org/officeDocument/2006/relationships/image" Target="../media/image34.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jpe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102.png"/><Relationship Id="rId18" Type="http://schemas.openxmlformats.org/officeDocument/2006/relationships/image" Target="../media/image105.png"/><Relationship Id="rId3" Type="http://schemas.openxmlformats.org/officeDocument/2006/relationships/image" Target="../media/image100.png"/><Relationship Id="rId21" Type="http://schemas.openxmlformats.org/officeDocument/2006/relationships/image" Target="../media/image108.png"/><Relationship Id="rId7" Type="http://schemas.openxmlformats.org/officeDocument/2006/relationships/image" Target="../media/image64.png"/><Relationship Id="rId12" Type="http://schemas.openxmlformats.org/officeDocument/2006/relationships/hyperlink" Target="https://www.huffingtonpost.jp/entry/jrcs_jp_606ad72bc5b6c55118b58e05" TargetMode="External"/><Relationship Id="rId17" Type="http://schemas.openxmlformats.org/officeDocument/2006/relationships/image" Target="../media/image72.svg"/><Relationship Id="rId2" Type="http://schemas.openxmlformats.org/officeDocument/2006/relationships/notesSlide" Target="../notesSlides/notesSlide9.xml"/><Relationship Id="rId16" Type="http://schemas.openxmlformats.org/officeDocument/2006/relationships/image" Target="../media/image71.png"/><Relationship Id="rId20" Type="http://schemas.openxmlformats.org/officeDocument/2006/relationships/image" Target="../media/image107.png"/><Relationship Id="rId1" Type="http://schemas.openxmlformats.org/officeDocument/2006/relationships/slideLayout" Target="../slideLayouts/slideLayout4.xml"/><Relationship Id="rId6" Type="http://schemas.openxmlformats.org/officeDocument/2006/relationships/hyperlink" Target="https://www.asahi.com/ads/guide/doc/file/huffpost/media/huffpost_mediaguide.pdf" TargetMode="External"/><Relationship Id="rId11" Type="http://schemas.openxmlformats.org/officeDocument/2006/relationships/hyperlink" Target="https://www.huffingtonpost.jp/entry/dreamstudio-1_jp_5fc3012ac5b68ca87f84d18b" TargetMode="External"/><Relationship Id="rId5" Type="http://schemas.openxmlformats.org/officeDocument/2006/relationships/hyperlink" Target="https://www.huffingtonpost.jp/" TargetMode="External"/><Relationship Id="rId15" Type="http://schemas.openxmlformats.org/officeDocument/2006/relationships/image" Target="../media/image104.png"/><Relationship Id="rId10" Type="http://schemas.openxmlformats.org/officeDocument/2006/relationships/image" Target="../media/image67.svg"/><Relationship Id="rId19"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66.png"/><Relationship Id="rId14" Type="http://schemas.openxmlformats.org/officeDocument/2006/relationships/image" Target="../media/image103.png"/></Relationships>
</file>

<file path=ppt/slides/_rels/slide1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3.png"/><Relationship Id="rId3" Type="http://schemas.openxmlformats.org/officeDocument/2006/relationships/hyperlink" Target="https://www.buzzfeed.com/jp" TargetMode="External"/><Relationship Id="rId7" Type="http://schemas.openxmlformats.org/officeDocument/2006/relationships/image" Target="../media/image110.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notesSlide" Target="../notesSlides/notesSlide10.xml"/><Relationship Id="rId16" Type="http://schemas.openxmlformats.org/officeDocument/2006/relationships/image" Target="../media/image116.png"/><Relationship Id="rId1" Type="http://schemas.openxmlformats.org/officeDocument/2006/relationships/slideLayout" Target="../slideLayouts/slideLayout4.xml"/><Relationship Id="rId6" Type="http://schemas.openxmlformats.org/officeDocument/2006/relationships/image" Target="../media/image109.png"/><Relationship Id="rId11" Type="http://schemas.openxmlformats.org/officeDocument/2006/relationships/chart" Target="../charts/chart8.xml"/><Relationship Id="rId5" Type="http://schemas.openxmlformats.org/officeDocument/2006/relationships/image" Target="../media/image67.svg"/><Relationship Id="rId15" Type="http://schemas.openxmlformats.org/officeDocument/2006/relationships/image" Target="../media/image115.png"/><Relationship Id="rId10" Type="http://schemas.openxmlformats.org/officeDocument/2006/relationships/chart" Target="../charts/chart7.xml"/><Relationship Id="rId4" Type="http://schemas.openxmlformats.org/officeDocument/2006/relationships/image" Target="../media/image66.png"/><Relationship Id="rId9" Type="http://schemas.openxmlformats.org/officeDocument/2006/relationships/chart" Target="../charts/chart6.xml"/><Relationship Id="rId14" Type="http://schemas.openxmlformats.org/officeDocument/2006/relationships/image" Target="../media/image114.png"/></Relationships>
</file>

<file path=ppt/slides/_rels/slide12.xml.rels><?xml version="1.0" encoding="UTF-8" standalone="yes"?>
<Relationships xmlns="http://schemas.openxmlformats.org/package/2006/relationships"><Relationship Id="rId8" Type="http://schemas.openxmlformats.org/officeDocument/2006/relationships/chart" Target="../charts/chart9.xml"/><Relationship Id="rId13" Type="http://schemas.openxmlformats.org/officeDocument/2006/relationships/image" Target="../media/image122.png"/><Relationship Id="rId3" Type="http://schemas.openxmlformats.org/officeDocument/2006/relationships/hyperlink" Target="https://twitter.com/BuzzFeedKawaii" TargetMode="External"/><Relationship Id="rId7" Type="http://schemas.openxmlformats.org/officeDocument/2006/relationships/image" Target="../media/image119.png"/><Relationship Id="rId12"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8.png"/><Relationship Id="rId11" Type="http://schemas.openxmlformats.org/officeDocument/2006/relationships/image" Target="../media/image120.png"/><Relationship Id="rId5" Type="http://schemas.openxmlformats.org/officeDocument/2006/relationships/image" Target="../media/image67.svg"/><Relationship Id="rId10" Type="http://schemas.openxmlformats.org/officeDocument/2006/relationships/image" Target="../media/image33.png"/><Relationship Id="rId4" Type="http://schemas.openxmlformats.org/officeDocument/2006/relationships/image" Target="../media/image66.png"/><Relationship Id="rId9" Type="http://schemas.openxmlformats.org/officeDocument/2006/relationships/chart" Target="../charts/chart10.xml"/><Relationship Id="rId14"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23.png"/><Relationship Id="rId3" Type="http://schemas.openxmlformats.org/officeDocument/2006/relationships/hyperlink" Target="https://twitter.com/BuzzFeedKawaii" TargetMode="External"/><Relationship Id="rId7" Type="http://schemas.openxmlformats.org/officeDocument/2006/relationships/image" Target="../media/image125.png"/><Relationship Id="rId12" Type="http://schemas.openxmlformats.org/officeDocument/2006/relationships/hyperlink" Target="https://www.youtube.com/watch?v=9bzXkn42YRc"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67.svg"/><Relationship Id="rId10" Type="http://schemas.openxmlformats.org/officeDocument/2006/relationships/image" Target="../media/image128.jpeg"/><Relationship Id="rId4" Type="http://schemas.openxmlformats.org/officeDocument/2006/relationships/image" Target="../media/image66.png"/><Relationship Id="rId9" Type="http://schemas.openxmlformats.org/officeDocument/2006/relationships/image" Target="../media/image127.jpeg"/></Relationships>
</file>

<file path=ppt/slides/_rels/slide14.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hyperlink" Target="https://www.buzzfeed.com/jp/badge/tastyjapan" TargetMode="External"/><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notesSlide" Target="../notesSlides/notesSlide13.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4.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image" Target="../media/image148.png"/><Relationship Id="rId5" Type="http://schemas.openxmlformats.org/officeDocument/2006/relationships/image" Target="../media/image67.svg"/><Relationship Id="rId15" Type="http://schemas.openxmlformats.org/officeDocument/2006/relationships/image" Target="../media/image139.png"/><Relationship Id="rId23" Type="http://schemas.openxmlformats.org/officeDocument/2006/relationships/image" Target="../media/image147.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66.pn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png"/></Relationships>
</file>

<file path=ppt/slides/_rels/slide15.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image" Target="../media/image154.png"/><Relationship Id="rId18" Type="http://schemas.openxmlformats.org/officeDocument/2006/relationships/image" Target="../media/image157.jpeg"/><Relationship Id="rId3" Type="http://schemas.openxmlformats.org/officeDocument/2006/relationships/image" Target="../media/image149.png"/><Relationship Id="rId7" Type="http://schemas.openxmlformats.org/officeDocument/2006/relationships/image" Target="../media/image67.svg"/><Relationship Id="rId12" Type="http://schemas.openxmlformats.org/officeDocument/2006/relationships/image" Target="../media/image153.png"/><Relationship Id="rId17" Type="http://schemas.openxmlformats.org/officeDocument/2006/relationships/image" Target="../media/image156.jpeg"/><Relationship Id="rId2" Type="http://schemas.openxmlformats.org/officeDocument/2006/relationships/notesSlide" Target="../notesSlides/notesSlide14.xml"/><Relationship Id="rId16" Type="http://schemas.openxmlformats.org/officeDocument/2006/relationships/image" Target="../media/image155.jpeg"/><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152.png"/><Relationship Id="rId5" Type="http://schemas.openxmlformats.org/officeDocument/2006/relationships/hyperlink" Target="https://www.asahi.com/dialog/" TargetMode="External"/><Relationship Id="rId15" Type="http://schemas.openxmlformats.org/officeDocument/2006/relationships/hyperlink" Target="https://www.asahi.com/dialog/articles/12188000?cid=tosession" TargetMode="External"/><Relationship Id="rId10" Type="http://schemas.openxmlformats.org/officeDocument/2006/relationships/image" Target="../media/image151.png"/><Relationship Id="rId4" Type="http://schemas.openxmlformats.org/officeDocument/2006/relationships/image" Target="../media/image150.emf"/><Relationship Id="rId9" Type="http://schemas.openxmlformats.org/officeDocument/2006/relationships/chart" Target="../charts/chart12.xml"/><Relationship Id="rId14" Type="http://schemas.openxmlformats.org/officeDocument/2006/relationships/hyperlink" Target="https://www.asahi.com/dialog/articles/12187979?cid=totour"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png"/><Relationship Id="rId3" Type="http://schemas.openxmlformats.org/officeDocument/2006/relationships/hyperlink" Target="https://smbiz.asahi.com/" TargetMode="External"/><Relationship Id="rId7" Type="http://schemas.openxmlformats.org/officeDocument/2006/relationships/image" Target="../media/image64.png"/><Relationship Id="rId12" Type="http://schemas.openxmlformats.org/officeDocument/2006/relationships/image" Target="../media/image162.jpeg"/><Relationship Id="rId2" Type="http://schemas.openxmlformats.org/officeDocument/2006/relationships/notesSlide" Target="../notesSlides/notesSlide15.xml"/><Relationship Id="rId16" Type="http://schemas.openxmlformats.org/officeDocument/2006/relationships/image" Target="../media/image166.png"/><Relationship Id="rId1" Type="http://schemas.openxmlformats.org/officeDocument/2006/relationships/slideLayout" Target="../slideLayouts/slideLayout4.xml"/><Relationship Id="rId6" Type="http://schemas.openxmlformats.org/officeDocument/2006/relationships/hyperlink" Target="https://pot.asahi.com/article/13410626" TargetMode="External"/><Relationship Id="rId11" Type="http://schemas.openxmlformats.org/officeDocument/2006/relationships/image" Target="../media/image161.png"/><Relationship Id="rId5" Type="http://schemas.openxmlformats.org/officeDocument/2006/relationships/image" Target="../media/image67.svg"/><Relationship Id="rId15" Type="http://schemas.openxmlformats.org/officeDocument/2006/relationships/image" Target="../media/image165.png"/><Relationship Id="rId10" Type="http://schemas.openxmlformats.org/officeDocument/2006/relationships/image" Target="../media/image160.png"/><Relationship Id="rId4" Type="http://schemas.openxmlformats.org/officeDocument/2006/relationships/image" Target="../media/image66.png"/><Relationship Id="rId9" Type="http://schemas.openxmlformats.org/officeDocument/2006/relationships/image" Target="../media/image159.jpeg"/><Relationship Id="rId14" Type="http://schemas.openxmlformats.org/officeDocument/2006/relationships/image" Target="../media/image164.jpeg"/></Relationships>
</file>

<file path=ppt/slides/_rels/slide17.xml.rels><?xml version="1.0" encoding="UTF-8" standalone="yes"?>
<Relationships xmlns="http://schemas.openxmlformats.org/package/2006/relationships"><Relationship Id="rId8" Type="http://schemas.openxmlformats.org/officeDocument/2006/relationships/chart" Target="../charts/chart13.xml"/><Relationship Id="rId13" Type="http://schemas.openxmlformats.org/officeDocument/2006/relationships/image" Target="../media/image173.png"/><Relationship Id="rId3" Type="http://schemas.openxmlformats.org/officeDocument/2006/relationships/image" Target="../media/image167.png"/><Relationship Id="rId7" Type="http://schemas.openxmlformats.org/officeDocument/2006/relationships/image" Target="../media/image67.svg"/><Relationship Id="rId12" Type="http://schemas.openxmlformats.org/officeDocument/2006/relationships/image" Target="../media/image172.png"/><Relationship Id="rId2" Type="http://schemas.openxmlformats.org/officeDocument/2006/relationships/notesSlide" Target="../notesSlides/notesSlide16.xml"/><Relationship Id="rId16" Type="http://schemas.openxmlformats.org/officeDocument/2006/relationships/hyperlink" Target="https://www.asahi.com/ads/start/articles/00331/" TargetMode="External"/><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171.jpeg"/><Relationship Id="rId5" Type="http://schemas.openxmlformats.org/officeDocument/2006/relationships/hyperlink" Target="https://www.asahi.com/ads/start/" TargetMode="External"/><Relationship Id="rId15" Type="http://schemas.openxmlformats.org/officeDocument/2006/relationships/hyperlink" Target="https://www.asahi.com/ads/start/nisa/" TargetMode="External"/><Relationship Id="rId10" Type="http://schemas.openxmlformats.org/officeDocument/2006/relationships/image" Target="../media/image170.jpeg"/><Relationship Id="rId4" Type="http://schemas.openxmlformats.org/officeDocument/2006/relationships/image" Target="../media/image168.png"/><Relationship Id="rId9" Type="http://schemas.openxmlformats.org/officeDocument/2006/relationships/image" Target="../media/image169.png"/><Relationship Id="rId14" Type="http://schemas.openxmlformats.org/officeDocument/2006/relationships/image" Target="../media/image174.png"/></Relationships>
</file>

<file path=ppt/slides/_rels/slide18.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77.png"/><Relationship Id="rId18" Type="http://schemas.openxmlformats.org/officeDocument/2006/relationships/image" Target="../media/image179.png"/><Relationship Id="rId3" Type="http://schemas.openxmlformats.org/officeDocument/2006/relationships/image" Target="../media/image31.png"/><Relationship Id="rId21" Type="http://schemas.openxmlformats.org/officeDocument/2006/relationships/image" Target="../media/image180.jpeg"/><Relationship Id="rId7" Type="http://schemas.openxmlformats.org/officeDocument/2006/relationships/image" Target="../media/image64.png"/><Relationship Id="rId12" Type="http://schemas.openxmlformats.org/officeDocument/2006/relationships/image" Target="../media/image176.png"/><Relationship Id="rId17" Type="http://schemas.openxmlformats.org/officeDocument/2006/relationships/image" Target="../media/image69.emf"/><Relationship Id="rId2" Type="http://schemas.openxmlformats.org/officeDocument/2006/relationships/notesSlide" Target="../notesSlides/notesSlide17.xml"/><Relationship Id="rId16" Type="http://schemas.openxmlformats.org/officeDocument/2006/relationships/image" Target="../media/image178.png"/><Relationship Id="rId20" Type="http://schemas.openxmlformats.org/officeDocument/2006/relationships/image" Target="../media/image72.svg"/><Relationship Id="rId1" Type="http://schemas.openxmlformats.org/officeDocument/2006/relationships/slideLayout" Target="../slideLayouts/slideLayout4.xml"/><Relationship Id="rId6" Type="http://schemas.openxmlformats.org/officeDocument/2006/relationships/image" Target="../media/image67.svg"/><Relationship Id="rId11" Type="http://schemas.openxmlformats.org/officeDocument/2006/relationships/image" Target="../media/image175.png"/><Relationship Id="rId5" Type="http://schemas.openxmlformats.org/officeDocument/2006/relationships/image" Target="../media/image66.png"/><Relationship Id="rId15" Type="http://schemas.openxmlformats.org/officeDocument/2006/relationships/hyperlink" Target="https://www.asahi.com/and_w/seriese/hanaya/" TargetMode="External"/><Relationship Id="rId10" Type="http://schemas.openxmlformats.org/officeDocument/2006/relationships/hyperlink" Target="https://www.asahi.com/and_w/20201020/2214505/" TargetMode="External"/><Relationship Id="rId19" Type="http://schemas.openxmlformats.org/officeDocument/2006/relationships/image" Target="../media/image71.png"/><Relationship Id="rId4" Type="http://schemas.openxmlformats.org/officeDocument/2006/relationships/hyperlink" Target="https://www.asahi.com/and/w/" TargetMode="External"/><Relationship Id="rId9" Type="http://schemas.openxmlformats.org/officeDocument/2006/relationships/hyperlink" Target="https://www.asahi.com/and_M/seriese/campingcar/14/" TargetMode="External"/><Relationship Id="rId14" Type="http://schemas.openxmlformats.org/officeDocument/2006/relationships/hyperlink" Target="https://www.asahi.com/and_w/seriese/tokyo-daidokoro/"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pot.asahi.com/article/13281471" TargetMode="External"/><Relationship Id="rId13" Type="http://schemas.openxmlformats.org/officeDocument/2006/relationships/image" Target="../media/image184.png"/><Relationship Id="rId18" Type="http://schemas.openxmlformats.org/officeDocument/2006/relationships/image" Target="../media/image189.jpeg"/><Relationship Id="rId3" Type="http://schemas.openxmlformats.org/officeDocument/2006/relationships/hyperlink" Target="https://telling.asahi.com/" TargetMode="External"/><Relationship Id="rId7" Type="http://schemas.openxmlformats.org/officeDocument/2006/relationships/image" Target="../media/image158.svg"/><Relationship Id="rId12" Type="http://schemas.openxmlformats.org/officeDocument/2006/relationships/hyperlink" Target="https://telling.asahi.com/feature/11021314" TargetMode="External"/><Relationship Id="rId17" Type="http://schemas.openxmlformats.org/officeDocument/2006/relationships/image" Target="../media/image188.png"/><Relationship Id="rId2" Type="http://schemas.openxmlformats.org/officeDocument/2006/relationships/notesSlide" Target="../notesSlides/notesSlide18.xml"/><Relationship Id="rId16" Type="http://schemas.openxmlformats.org/officeDocument/2006/relationships/image" Target="../media/image187.pn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183.png"/><Relationship Id="rId5" Type="http://schemas.openxmlformats.org/officeDocument/2006/relationships/image" Target="../media/image67.svg"/><Relationship Id="rId15" Type="http://schemas.openxmlformats.org/officeDocument/2006/relationships/image" Target="../media/image186.png"/><Relationship Id="rId10" Type="http://schemas.openxmlformats.org/officeDocument/2006/relationships/image" Target="../media/image182.png"/><Relationship Id="rId19" Type="http://schemas.openxmlformats.org/officeDocument/2006/relationships/image" Target="../media/image190.jpeg"/><Relationship Id="rId4" Type="http://schemas.openxmlformats.org/officeDocument/2006/relationships/image" Target="../media/image66.png"/><Relationship Id="rId9" Type="http://schemas.openxmlformats.org/officeDocument/2006/relationships/image" Target="../media/image181.png"/><Relationship Id="rId14" Type="http://schemas.openxmlformats.org/officeDocument/2006/relationships/image" Target="../media/image18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chart" Target="../charts/chart14.xml"/><Relationship Id="rId18" Type="http://schemas.openxmlformats.org/officeDocument/2006/relationships/chart" Target="../charts/chart16.xml"/><Relationship Id="rId3" Type="http://schemas.openxmlformats.org/officeDocument/2006/relationships/image" Target="../media/image191.png"/><Relationship Id="rId21" Type="http://schemas.openxmlformats.org/officeDocument/2006/relationships/image" Target="../media/image200.png"/><Relationship Id="rId7" Type="http://schemas.openxmlformats.org/officeDocument/2006/relationships/hyperlink" Target="https://mirror.asahi.com/" TargetMode="External"/><Relationship Id="rId12" Type="http://schemas.openxmlformats.org/officeDocument/2006/relationships/hyperlink" Target="https://pot.asahi.com/article/13281506" TargetMode="External"/><Relationship Id="rId17" Type="http://schemas.openxmlformats.org/officeDocument/2006/relationships/chart" Target="../charts/chart15.xml"/><Relationship Id="rId25" Type="http://schemas.openxmlformats.org/officeDocument/2006/relationships/chart" Target="../charts/chart18.xml"/><Relationship Id="rId2" Type="http://schemas.openxmlformats.org/officeDocument/2006/relationships/notesSlide" Target="../notesSlides/notesSlide19.xml"/><Relationship Id="rId16" Type="http://schemas.openxmlformats.org/officeDocument/2006/relationships/image" Target="../media/image197.png"/><Relationship Id="rId20" Type="http://schemas.openxmlformats.org/officeDocument/2006/relationships/image" Target="../media/image199.png"/><Relationship Id="rId1" Type="http://schemas.openxmlformats.org/officeDocument/2006/relationships/slideLayout" Target="../slideLayouts/slideLayout4.xml"/><Relationship Id="rId6" Type="http://schemas.openxmlformats.org/officeDocument/2006/relationships/image" Target="../media/image194.png"/><Relationship Id="rId11" Type="http://schemas.openxmlformats.org/officeDocument/2006/relationships/image" Target="../media/image158.svg"/><Relationship Id="rId24" Type="http://schemas.microsoft.com/office/2007/relationships/hdphoto" Target="../media/hdphoto2.wdp"/><Relationship Id="rId5" Type="http://schemas.openxmlformats.org/officeDocument/2006/relationships/image" Target="../media/image193.png"/><Relationship Id="rId15" Type="http://schemas.openxmlformats.org/officeDocument/2006/relationships/image" Target="../media/image196.png"/><Relationship Id="rId23" Type="http://schemas.openxmlformats.org/officeDocument/2006/relationships/chart" Target="../charts/chart17.xml"/><Relationship Id="rId10" Type="http://schemas.openxmlformats.org/officeDocument/2006/relationships/image" Target="../media/image64.png"/><Relationship Id="rId19"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67.svg"/><Relationship Id="rId14" Type="http://schemas.openxmlformats.org/officeDocument/2006/relationships/image" Target="../media/image195.emf"/><Relationship Id="rId22" Type="http://schemas.openxmlformats.org/officeDocument/2006/relationships/image" Target="../media/image201.jpeg"/></Relationships>
</file>

<file path=ppt/slides/_rels/slide21.xml.rels><?xml version="1.0" encoding="UTF-8" standalone="yes"?>
<Relationships xmlns="http://schemas.openxmlformats.org/package/2006/relationships"><Relationship Id="rId8" Type="http://schemas.openxmlformats.org/officeDocument/2006/relationships/hyperlink" Target="https://www.asahi.com/ads/guide/doc/file/feature/201810_bonmarche_mediaguide.pptx" TargetMode="External"/><Relationship Id="rId13" Type="http://schemas.openxmlformats.org/officeDocument/2006/relationships/chart" Target="../charts/chart19.xml"/><Relationship Id="rId18" Type="http://schemas.openxmlformats.org/officeDocument/2006/relationships/hyperlink" Target="https://www.asahi.com/ads/clients/bonmarche/topics/nissin2019.html" TargetMode="External"/><Relationship Id="rId3" Type="http://schemas.openxmlformats.org/officeDocument/2006/relationships/hyperlink" Target="https://www.asahi.com/ads/clients/bonmarche/" TargetMode="External"/><Relationship Id="rId21" Type="http://schemas.openxmlformats.org/officeDocument/2006/relationships/image" Target="../media/image208.jpeg"/><Relationship Id="rId7" Type="http://schemas.openxmlformats.org/officeDocument/2006/relationships/image" Target="../media/image158.svg"/><Relationship Id="rId12" Type="http://schemas.openxmlformats.org/officeDocument/2006/relationships/image" Target="../media/image205.png"/><Relationship Id="rId17" Type="http://schemas.openxmlformats.org/officeDocument/2006/relationships/image" Target="../media/image206.png"/><Relationship Id="rId2" Type="http://schemas.openxmlformats.org/officeDocument/2006/relationships/notesSlide" Target="../notesSlides/notesSlide20.xml"/><Relationship Id="rId16" Type="http://schemas.openxmlformats.org/officeDocument/2006/relationships/chart" Target="../charts/chart22.xml"/><Relationship Id="rId20" Type="http://schemas.openxmlformats.org/officeDocument/2006/relationships/image" Target="../media/image207.jpe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204.png"/><Relationship Id="rId5" Type="http://schemas.openxmlformats.org/officeDocument/2006/relationships/image" Target="../media/image67.svg"/><Relationship Id="rId15" Type="http://schemas.openxmlformats.org/officeDocument/2006/relationships/chart" Target="../charts/chart21.xml"/><Relationship Id="rId10" Type="http://schemas.openxmlformats.org/officeDocument/2006/relationships/image" Target="../media/image203.png"/><Relationship Id="rId19" Type="http://schemas.openxmlformats.org/officeDocument/2006/relationships/hyperlink" Target="https://www.asahi.com/ads/clients/bonmarche/topics/kinmugi2019.html" TargetMode="External"/><Relationship Id="rId4" Type="http://schemas.openxmlformats.org/officeDocument/2006/relationships/image" Target="../media/image66.png"/><Relationship Id="rId9" Type="http://schemas.openxmlformats.org/officeDocument/2006/relationships/image" Target="../media/image202.png"/><Relationship Id="rId14" Type="http://schemas.openxmlformats.org/officeDocument/2006/relationships/chart" Target="../charts/chart20.xml"/><Relationship Id="rId22" Type="http://schemas.openxmlformats.org/officeDocument/2006/relationships/image" Target="../media/image209.png"/></Relationships>
</file>

<file path=ppt/slides/_rels/slide22.xml.rels><?xml version="1.0" encoding="UTF-8" standalone="yes"?>
<Relationships xmlns="http://schemas.openxmlformats.org/package/2006/relationships"><Relationship Id="rId8" Type="http://schemas.openxmlformats.org/officeDocument/2006/relationships/hyperlink" Target="http://withnews.jp/" TargetMode="External"/><Relationship Id="rId13" Type="http://schemas.openxmlformats.org/officeDocument/2006/relationships/image" Target="../media/image212.png"/><Relationship Id="rId18" Type="http://schemas.openxmlformats.org/officeDocument/2006/relationships/image" Target="../media/image215.png"/><Relationship Id="rId3" Type="http://schemas.openxmlformats.org/officeDocument/2006/relationships/image" Target="../media/image66.png"/><Relationship Id="rId21" Type="http://schemas.openxmlformats.org/officeDocument/2006/relationships/hyperlink" Target="https://withnews.jp/article/f0190820000qq000000000000000W06910101qq000019502A" TargetMode="External"/><Relationship Id="rId7" Type="http://schemas.openxmlformats.org/officeDocument/2006/relationships/image" Target="../media/image210.png"/><Relationship Id="rId12" Type="http://schemas.openxmlformats.org/officeDocument/2006/relationships/image" Target="../media/image211.jpeg"/><Relationship Id="rId17" Type="http://schemas.openxmlformats.org/officeDocument/2006/relationships/image" Target="../media/image214.png"/><Relationship Id="rId2" Type="http://schemas.openxmlformats.org/officeDocument/2006/relationships/notesSlide" Target="../notesSlides/notesSlide21.xml"/><Relationship Id="rId16" Type="http://schemas.openxmlformats.org/officeDocument/2006/relationships/hyperlink" Target="https://withnews.jp/article/k0190404007qq000000000000000S00110101qq000019013A" TargetMode="External"/><Relationship Id="rId20" Type="http://schemas.openxmlformats.org/officeDocument/2006/relationships/hyperlink" Target="https://withnews.jp/article/f0190417002qq000000000000000W08510101qq000019048A" TargetMode="External"/><Relationship Id="rId1" Type="http://schemas.openxmlformats.org/officeDocument/2006/relationships/slideLayout" Target="../slideLayouts/slideLayout4.xml"/><Relationship Id="rId6" Type="http://schemas.openxmlformats.org/officeDocument/2006/relationships/image" Target="../media/image158.svg"/><Relationship Id="rId11" Type="http://schemas.openxmlformats.org/officeDocument/2006/relationships/image" Target="../media/image72.svg"/><Relationship Id="rId24" Type="http://schemas.openxmlformats.org/officeDocument/2006/relationships/image" Target="../media/image218.png"/><Relationship Id="rId5" Type="http://schemas.openxmlformats.org/officeDocument/2006/relationships/image" Target="../media/image64.png"/><Relationship Id="rId15" Type="http://schemas.openxmlformats.org/officeDocument/2006/relationships/hyperlink" Target="https://withnews.jp/article/k0210123003qq000000000000000S00110101qq000022432A" TargetMode="External"/><Relationship Id="rId23" Type="http://schemas.openxmlformats.org/officeDocument/2006/relationships/image" Target="../media/image217.png"/><Relationship Id="rId10" Type="http://schemas.openxmlformats.org/officeDocument/2006/relationships/image" Target="../media/image71.png"/><Relationship Id="rId19" Type="http://schemas.openxmlformats.org/officeDocument/2006/relationships/image" Target="../media/image216.png"/><Relationship Id="rId4" Type="http://schemas.openxmlformats.org/officeDocument/2006/relationships/image" Target="../media/image67.svg"/><Relationship Id="rId9" Type="http://schemas.openxmlformats.org/officeDocument/2006/relationships/hyperlink" Target="https://www.asahi.com/ads/guide/doc/file/withnews/ad/withnews_adguide.pdf" TargetMode="External"/><Relationship Id="rId14" Type="http://schemas.openxmlformats.org/officeDocument/2006/relationships/image" Target="../media/image213.png"/><Relationship Id="rId22" Type="http://schemas.openxmlformats.org/officeDocument/2006/relationships/hyperlink" Target="https://withnews.jp/article/f0190822001qq000000000000000W0bx10701qq000019656A"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hyperlink" Target="https://www.asahi.com/and/serialstory/uganatsumi_tabi/" TargetMode="External"/><Relationship Id="rId18" Type="http://schemas.openxmlformats.org/officeDocument/2006/relationships/image" Target="../media/image224.jpeg"/><Relationship Id="rId3" Type="http://schemas.openxmlformats.org/officeDocument/2006/relationships/image" Target="../media/image30.png"/><Relationship Id="rId7" Type="http://schemas.openxmlformats.org/officeDocument/2006/relationships/image" Target="../media/image67.svg"/><Relationship Id="rId12" Type="http://schemas.openxmlformats.org/officeDocument/2006/relationships/image" Target="../media/image221.jpeg"/><Relationship Id="rId17" Type="http://schemas.openxmlformats.org/officeDocument/2006/relationships/image" Target="../media/image223.png"/><Relationship Id="rId2" Type="http://schemas.openxmlformats.org/officeDocument/2006/relationships/notesSlide" Target="../notesSlides/notesSlide22.xml"/><Relationship Id="rId16" Type="http://schemas.openxmlformats.org/officeDocument/2006/relationships/image" Target="../media/image222.png"/><Relationship Id="rId20" Type="http://schemas.openxmlformats.org/officeDocument/2006/relationships/image" Target="../media/image226.png"/><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220.jpeg"/><Relationship Id="rId5" Type="http://schemas.openxmlformats.org/officeDocument/2006/relationships/hyperlink" Target="https://www.asahi.com/ads/guide/doc/file/and/media/and_mediaguide.pdf" TargetMode="External"/><Relationship Id="rId15" Type="http://schemas.openxmlformats.org/officeDocument/2006/relationships/hyperlink" Target="https://www.asahi.com/and_travel_airport/virtual/" TargetMode="External"/><Relationship Id="rId10" Type="http://schemas.openxmlformats.org/officeDocument/2006/relationships/image" Target="../media/image219.jpeg"/><Relationship Id="rId19" Type="http://schemas.openxmlformats.org/officeDocument/2006/relationships/image" Target="../media/image225.jpeg"/><Relationship Id="rId4" Type="http://schemas.openxmlformats.org/officeDocument/2006/relationships/hyperlink" Target="https://www.asahi.com/and/travel/" TargetMode="External"/><Relationship Id="rId9" Type="http://schemas.openxmlformats.org/officeDocument/2006/relationships/image" Target="../media/image158.svg"/><Relationship Id="rId14" Type="http://schemas.openxmlformats.org/officeDocument/2006/relationships/hyperlink" Target="https://www.asahi.com/and/article/20210514/404068685/"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30.png"/><Relationship Id="rId18" Type="http://schemas.openxmlformats.org/officeDocument/2006/relationships/hyperlink" Target="https://book.asahi.com/article/13523250" TargetMode="External"/><Relationship Id="rId3" Type="http://schemas.openxmlformats.org/officeDocument/2006/relationships/image" Target="../media/image227.png"/><Relationship Id="rId21" Type="http://schemas.openxmlformats.org/officeDocument/2006/relationships/chart" Target="../charts/chart23.xml"/><Relationship Id="rId7" Type="http://schemas.openxmlformats.org/officeDocument/2006/relationships/image" Target="../media/image67.svg"/><Relationship Id="rId12" Type="http://schemas.openxmlformats.org/officeDocument/2006/relationships/image" Target="../media/image229.png"/><Relationship Id="rId17" Type="http://schemas.openxmlformats.org/officeDocument/2006/relationships/hyperlink" Target="https://book.asahi.com/feature/11032527" TargetMode="External"/><Relationship Id="rId2" Type="http://schemas.openxmlformats.org/officeDocument/2006/relationships/notesSlide" Target="../notesSlides/notesSlide23.xml"/><Relationship Id="rId16" Type="http://schemas.openxmlformats.org/officeDocument/2006/relationships/hyperlink" Target="https://book.asahi.com/feature/11022234" TargetMode="External"/><Relationship Id="rId20" Type="http://schemas.openxmlformats.org/officeDocument/2006/relationships/hyperlink" Target="https://book.asahi.com/jinbun/" TargetMode="External"/><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228.png"/><Relationship Id="rId24" Type="http://schemas.openxmlformats.org/officeDocument/2006/relationships/image" Target="../media/image234.png"/><Relationship Id="rId5" Type="http://schemas.openxmlformats.org/officeDocument/2006/relationships/hyperlink" Target="https://pot.asahi.com/article/13281491" TargetMode="External"/><Relationship Id="rId15" Type="http://schemas.openxmlformats.org/officeDocument/2006/relationships/image" Target="../media/image232.png"/><Relationship Id="rId23" Type="http://schemas.openxmlformats.org/officeDocument/2006/relationships/image" Target="../media/image233.png"/><Relationship Id="rId10" Type="http://schemas.openxmlformats.org/officeDocument/2006/relationships/image" Target="../media/image22.png"/><Relationship Id="rId19" Type="http://schemas.openxmlformats.org/officeDocument/2006/relationships/hyperlink" Target="https://book.asahi.com/book/extra/tokyotokyo/index.html" TargetMode="External"/><Relationship Id="rId4" Type="http://schemas.openxmlformats.org/officeDocument/2006/relationships/hyperlink" Target="https://book.asahi.com/" TargetMode="External"/><Relationship Id="rId9" Type="http://schemas.openxmlformats.org/officeDocument/2006/relationships/image" Target="../media/image158.svg"/><Relationship Id="rId14" Type="http://schemas.openxmlformats.org/officeDocument/2006/relationships/image" Target="../media/image231.png"/><Relationship Id="rId22" Type="http://schemas.openxmlformats.org/officeDocument/2006/relationships/chart" Target="../charts/chart24.xml"/></Relationships>
</file>

<file path=ppt/slides/_rels/slide25.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238.png"/><Relationship Id="rId18" Type="http://schemas.openxmlformats.org/officeDocument/2006/relationships/image" Target="../media/image243.jpeg"/><Relationship Id="rId3" Type="http://schemas.openxmlformats.org/officeDocument/2006/relationships/image" Target="../media/image235.png"/><Relationship Id="rId21" Type="http://schemas.openxmlformats.org/officeDocument/2006/relationships/image" Target="../media/image246.jpeg"/><Relationship Id="rId7" Type="http://schemas.openxmlformats.org/officeDocument/2006/relationships/image" Target="../media/image64.png"/><Relationship Id="rId12" Type="http://schemas.openxmlformats.org/officeDocument/2006/relationships/hyperlink" Target="https://pot-lp.asahi.com/mediaguide_lp" TargetMode="External"/><Relationship Id="rId17" Type="http://schemas.openxmlformats.org/officeDocument/2006/relationships/image" Target="../media/image242.jpeg"/><Relationship Id="rId25" Type="http://schemas.openxmlformats.org/officeDocument/2006/relationships/image" Target="../media/image249.png"/><Relationship Id="rId2" Type="http://schemas.openxmlformats.org/officeDocument/2006/relationships/notesSlide" Target="../notesSlides/notesSlide24.xml"/><Relationship Id="rId16" Type="http://schemas.openxmlformats.org/officeDocument/2006/relationships/image" Target="../media/image241.jpeg"/><Relationship Id="rId20" Type="http://schemas.openxmlformats.org/officeDocument/2006/relationships/image" Target="../media/image245.jpeg"/><Relationship Id="rId1" Type="http://schemas.openxmlformats.org/officeDocument/2006/relationships/slideLayout" Target="../slideLayouts/slideLayout4.xml"/><Relationship Id="rId6" Type="http://schemas.openxmlformats.org/officeDocument/2006/relationships/image" Target="../media/image67.svg"/><Relationship Id="rId11" Type="http://schemas.openxmlformats.org/officeDocument/2006/relationships/hyperlink" Target="https://sippo.asahi.com/" TargetMode="External"/><Relationship Id="rId24" Type="http://schemas.openxmlformats.org/officeDocument/2006/relationships/hyperlink" Target="https://sippo.asahi.com/article/12648130" TargetMode="External"/><Relationship Id="rId5" Type="http://schemas.openxmlformats.org/officeDocument/2006/relationships/image" Target="../media/image66.png"/><Relationship Id="rId15" Type="http://schemas.openxmlformats.org/officeDocument/2006/relationships/image" Target="../media/image240.jpeg"/><Relationship Id="rId23" Type="http://schemas.openxmlformats.org/officeDocument/2006/relationships/image" Target="../media/image248.jpeg"/><Relationship Id="rId10" Type="http://schemas.openxmlformats.org/officeDocument/2006/relationships/image" Target="../media/image237.png"/><Relationship Id="rId19" Type="http://schemas.openxmlformats.org/officeDocument/2006/relationships/image" Target="../media/image244.jpeg"/><Relationship Id="rId4" Type="http://schemas.openxmlformats.org/officeDocument/2006/relationships/image" Target="../media/image236.png"/><Relationship Id="rId9" Type="http://schemas.openxmlformats.org/officeDocument/2006/relationships/image" Target="../media/image21.tiff"/><Relationship Id="rId14" Type="http://schemas.openxmlformats.org/officeDocument/2006/relationships/image" Target="../media/image239.jpeg"/><Relationship Id="rId22" Type="http://schemas.openxmlformats.org/officeDocument/2006/relationships/image" Target="../media/image247.png"/></Relationships>
</file>

<file path=ppt/slides/_rels/slide26.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hyperlink" Target="https://www.tjapan.jp/_tags/%E6%99%82%E8%A8%88%E3%83%A2%E3%83%8E%E8%AA%9E%E3%82%8A" TargetMode="External"/><Relationship Id="rId18" Type="http://schemas.openxmlformats.org/officeDocument/2006/relationships/image" Target="../media/image257.png"/><Relationship Id="rId3" Type="http://schemas.openxmlformats.org/officeDocument/2006/relationships/image" Target="../media/image250.png"/><Relationship Id="rId7" Type="http://schemas.openxmlformats.org/officeDocument/2006/relationships/hyperlink" Target="https://www.tjapan.jp/" TargetMode="External"/><Relationship Id="rId12" Type="http://schemas.openxmlformats.org/officeDocument/2006/relationships/hyperlink" Target="https://www.tjapan.jp/_tags/%E3%81%9B%E3%81%8D%E3%81%AD%E3%81%8D%E3%82%87%E3%81%86%E3%81%93" TargetMode="External"/><Relationship Id="rId17" Type="http://schemas.openxmlformats.org/officeDocument/2006/relationships/image" Target="../media/image256.png"/><Relationship Id="rId2" Type="http://schemas.openxmlformats.org/officeDocument/2006/relationships/notesSlide" Target="../notesSlides/notesSlide25.xml"/><Relationship Id="rId16" Type="http://schemas.openxmlformats.org/officeDocument/2006/relationships/chart" Target="../charts/chart25.xml"/><Relationship Id="rId1" Type="http://schemas.openxmlformats.org/officeDocument/2006/relationships/slideLayout" Target="../slideLayouts/slideLayout4.xml"/><Relationship Id="rId6" Type="http://schemas.openxmlformats.org/officeDocument/2006/relationships/image" Target="../media/image251.png"/><Relationship Id="rId11" Type="http://schemas.openxmlformats.org/officeDocument/2006/relationships/image" Target="../media/image255.jpeg"/><Relationship Id="rId5" Type="http://schemas.openxmlformats.org/officeDocument/2006/relationships/image" Target="../media/image67.svg"/><Relationship Id="rId15" Type="http://schemas.openxmlformats.org/officeDocument/2006/relationships/hyperlink" Target="https://www.tjapan.jp/food/17291291" TargetMode="External"/><Relationship Id="rId10" Type="http://schemas.openxmlformats.org/officeDocument/2006/relationships/image" Target="../media/image254.jpeg"/><Relationship Id="rId19" Type="http://schemas.openxmlformats.org/officeDocument/2006/relationships/image" Target="../media/image258.png"/><Relationship Id="rId4" Type="http://schemas.openxmlformats.org/officeDocument/2006/relationships/image" Target="../media/image66.png"/><Relationship Id="rId9" Type="http://schemas.openxmlformats.org/officeDocument/2006/relationships/image" Target="../media/image253.jpeg"/><Relationship Id="rId14" Type="http://schemas.openxmlformats.org/officeDocument/2006/relationships/hyperlink" Target="https://www.tjapan.jp/fashion/17305343"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asahi.com/edua/" TargetMode="External"/><Relationship Id="rId13" Type="http://schemas.openxmlformats.org/officeDocument/2006/relationships/image" Target="../media/image264.png"/><Relationship Id="rId18" Type="http://schemas.openxmlformats.org/officeDocument/2006/relationships/image" Target="../media/image269.png"/><Relationship Id="rId3" Type="http://schemas.openxmlformats.org/officeDocument/2006/relationships/image" Target="../media/image66.png"/><Relationship Id="rId7" Type="http://schemas.openxmlformats.org/officeDocument/2006/relationships/image" Target="../media/image259.png"/><Relationship Id="rId12" Type="http://schemas.openxmlformats.org/officeDocument/2006/relationships/image" Target="../media/image263.png"/><Relationship Id="rId17" Type="http://schemas.openxmlformats.org/officeDocument/2006/relationships/image" Target="../media/image268.png"/><Relationship Id="rId2" Type="http://schemas.openxmlformats.org/officeDocument/2006/relationships/notesSlide" Target="../notesSlides/notesSlide26.xml"/><Relationship Id="rId16" Type="http://schemas.openxmlformats.org/officeDocument/2006/relationships/image" Target="../media/image267.pn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262.png"/><Relationship Id="rId5" Type="http://schemas.openxmlformats.org/officeDocument/2006/relationships/image" Target="../media/image8.png"/><Relationship Id="rId15" Type="http://schemas.openxmlformats.org/officeDocument/2006/relationships/image" Target="../media/image266.png"/><Relationship Id="rId10" Type="http://schemas.openxmlformats.org/officeDocument/2006/relationships/image" Target="../media/image261.png"/><Relationship Id="rId4" Type="http://schemas.openxmlformats.org/officeDocument/2006/relationships/image" Target="../media/image67.svg"/><Relationship Id="rId9" Type="http://schemas.openxmlformats.org/officeDocument/2006/relationships/image" Target="../media/image260.png"/><Relationship Id="rId14" Type="http://schemas.openxmlformats.org/officeDocument/2006/relationships/image" Target="../media/image265.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73.png"/><Relationship Id="rId3" Type="http://schemas.openxmlformats.org/officeDocument/2006/relationships/image" Target="../media/image66.png"/><Relationship Id="rId7" Type="http://schemas.openxmlformats.org/officeDocument/2006/relationships/hyperlink" Target="https://terakoya.asahi.com/info" TargetMode="External"/><Relationship Id="rId12" Type="http://schemas.openxmlformats.org/officeDocument/2006/relationships/hyperlink" Target="https://terakoya.asahi.com/tag/11023879" TargetMode="External"/><Relationship Id="rId17" Type="http://schemas.openxmlformats.org/officeDocument/2006/relationships/hyperlink" Target="https://terakoya.asahi.com/article/12782700" TargetMode="External"/><Relationship Id="rId2" Type="http://schemas.openxmlformats.org/officeDocument/2006/relationships/notesSlide" Target="../notesSlides/notesSlide27.xml"/><Relationship Id="rId16" Type="http://schemas.openxmlformats.org/officeDocument/2006/relationships/image" Target="../media/image276.png"/><Relationship Id="rId1" Type="http://schemas.openxmlformats.org/officeDocument/2006/relationships/slideLayout" Target="../slideLayouts/slideLayout4.xml"/><Relationship Id="rId6" Type="http://schemas.openxmlformats.org/officeDocument/2006/relationships/hyperlink" Target="https://terakoya.asahi.com/" TargetMode="External"/><Relationship Id="rId11" Type="http://schemas.openxmlformats.org/officeDocument/2006/relationships/image" Target="../media/image272.png"/><Relationship Id="rId5" Type="http://schemas.openxmlformats.org/officeDocument/2006/relationships/image" Target="../media/image270.png"/><Relationship Id="rId15" Type="http://schemas.openxmlformats.org/officeDocument/2006/relationships/image" Target="../media/image275.png"/><Relationship Id="rId10" Type="http://schemas.openxmlformats.org/officeDocument/2006/relationships/image" Target="../media/image271.png"/><Relationship Id="rId4" Type="http://schemas.openxmlformats.org/officeDocument/2006/relationships/image" Target="../media/image67.svg"/><Relationship Id="rId9" Type="http://schemas.openxmlformats.org/officeDocument/2006/relationships/image" Target="../media/image158.svg"/><Relationship Id="rId14" Type="http://schemas.openxmlformats.org/officeDocument/2006/relationships/image" Target="../media/image274.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83.png"/><Relationship Id="rId18" Type="http://schemas.openxmlformats.org/officeDocument/2006/relationships/image" Target="../media/image284.png"/><Relationship Id="rId3" Type="http://schemas.openxmlformats.org/officeDocument/2006/relationships/image" Target="../media/image277.png"/><Relationship Id="rId7" Type="http://schemas.openxmlformats.org/officeDocument/2006/relationships/image" Target="../media/image281.png"/><Relationship Id="rId12" Type="http://schemas.openxmlformats.org/officeDocument/2006/relationships/image" Target="../media/image69.emf"/><Relationship Id="rId17" Type="http://schemas.openxmlformats.org/officeDocument/2006/relationships/hyperlink" Target="https://www.asahi.com/ads/guide/doc/file/medpeer/ad/MedPeer_adguide.pdf" TargetMode="External"/><Relationship Id="rId2" Type="http://schemas.openxmlformats.org/officeDocument/2006/relationships/notesSlide" Target="../notesSlides/notesSlide28.xml"/><Relationship Id="rId16" Type="http://schemas.openxmlformats.org/officeDocument/2006/relationships/hyperlink" Target="https://www.asahi.com/ads/guide/doc/file/medpeer/media/MedPeer_mediaguide.pdf" TargetMode="External"/><Relationship Id="rId1" Type="http://schemas.openxmlformats.org/officeDocument/2006/relationships/slideLayout" Target="../slideLayouts/slideLayout4.xml"/><Relationship Id="rId6" Type="http://schemas.openxmlformats.org/officeDocument/2006/relationships/image" Target="../media/image280.tiff"/><Relationship Id="rId11" Type="http://schemas.openxmlformats.org/officeDocument/2006/relationships/image" Target="../media/image282.png"/><Relationship Id="rId5" Type="http://schemas.openxmlformats.org/officeDocument/2006/relationships/image" Target="../media/image279.png"/><Relationship Id="rId15" Type="http://schemas.openxmlformats.org/officeDocument/2006/relationships/image" Target="../media/image158.svg"/><Relationship Id="rId10" Type="http://schemas.openxmlformats.org/officeDocument/2006/relationships/hyperlink" Target="https://medpeer.jp/" TargetMode="External"/><Relationship Id="rId19" Type="http://schemas.openxmlformats.org/officeDocument/2006/relationships/image" Target="../media/image285.png"/><Relationship Id="rId4" Type="http://schemas.openxmlformats.org/officeDocument/2006/relationships/image" Target="../media/image278.jpeg"/><Relationship Id="rId9" Type="http://schemas.openxmlformats.org/officeDocument/2006/relationships/image" Target="../media/image67.sv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8" Type="http://schemas.openxmlformats.org/officeDocument/2006/relationships/hyperlink" Target="https://pot.asahi.com/article/13281500" TargetMode="External"/><Relationship Id="rId13" Type="http://schemas.openxmlformats.org/officeDocument/2006/relationships/image" Target="../media/image290.png"/><Relationship Id="rId18" Type="http://schemas.openxmlformats.org/officeDocument/2006/relationships/image" Target="../media/image295.jpeg"/><Relationship Id="rId3" Type="http://schemas.openxmlformats.org/officeDocument/2006/relationships/image" Target="../media/image286.png"/><Relationship Id="rId21" Type="http://schemas.openxmlformats.org/officeDocument/2006/relationships/hyperlink" Target="https://nakamaaru.asahi.com/article/13882430" TargetMode="External"/><Relationship Id="rId7" Type="http://schemas.openxmlformats.org/officeDocument/2006/relationships/hyperlink" Target="https://nakamaaru.asahi.com/" TargetMode="External"/><Relationship Id="rId12" Type="http://schemas.openxmlformats.org/officeDocument/2006/relationships/image" Target="../media/image289.png"/><Relationship Id="rId17" Type="http://schemas.openxmlformats.org/officeDocument/2006/relationships/image" Target="../media/image294.jpeg"/><Relationship Id="rId2" Type="http://schemas.openxmlformats.org/officeDocument/2006/relationships/notesSlide" Target="../notesSlides/notesSlide29.xml"/><Relationship Id="rId16" Type="http://schemas.openxmlformats.org/officeDocument/2006/relationships/image" Target="../media/image293.png"/><Relationship Id="rId20" Type="http://schemas.openxmlformats.org/officeDocument/2006/relationships/image" Target="../media/image297.png"/><Relationship Id="rId1" Type="http://schemas.openxmlformats.org/officeDocument/2006/relationships/slideLayout" Target="../slideLayouts/slideLayout4.xml"/><Relationship Id="rId6" Type="http://schemas.openxmlformats.org/officeDocument/2006/relationships/image" Target="../media/image67.svg"/><Relationship Id="rId11" Type="http://schemas.openxmlformats.org/officeDocument/2006/relationships/image" Target="../media/image288.png"/><Relationship Id="rId24" Type="http://schemas.openxmlformats.org/officeDocument/2006/relationships/image" Target="../media/image299.png"/><Relationship Id="rId5" Type="http://schemas.openxmlformats.org/officeDocument/2006/relationships/image" Target="../media/image66.png"/><Relationship Id="rId15" Type="http://schemas.openxmlformats.org/officeDocument/2006/relationships/image" Target="../media/image292.png"/><Relationship Id="rId23" Type="http://schemas.openxmlformats.org/officeDocument/2006/relationships/image" Target="../media/image298.png"/><Relationship Id="rId10" Type="http://schemas.openxmlformats.org/officeDocument/2006/relationships/image" Target="../media/image158.svg"/><Relationship Id="rId19" Type="http://schemas.openxmlformats.org/officeDocument/2006/relationships/image" Target="../media/image296.jpeg"/><Relationship Id="rId4" Type="http://schemas.openxmlformats.org/officeDocument/2006/relationships/image" Target="../media/image287.png"/><Relationship Id="rId9" Type="http://schemas.openxmlformats.org/officeDocument/2006/relationships/image" Target="../media/image64.png"/><Relationship Id="rId14" Type="http://schemas.openxmlformats.org/officeDocument/2006/relationships/image" Target="../media/image291.png"/><Relationship Id="rId22" Type="http://schemas.openxmlformats.org/officeDocument/2006/relationships/hyperlink" Target="https://nakamaaru.asahi.com/article/13894856"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4.png"/><Relationship Id="rId3" Type="http://schemas.openxmlformats.org/officeDocument/2006/relationships/image" Target="../media/image300.png"/><Relationship Id="rId7" Type="http://schemas.openxmlformats.org/officeDocument/2006/relationships/hyperlink" Target="https://souzoku.asahi.com/" TargetMode="External"/><Relationship Id="rId12" Type="http://schemas.openxmlformats.org/officeDocument/2006/relationships/hyperlink" Target="https://pot.asahi.com/article/13281512"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03.jpeg"/><Relationship Id="rId11" Type="http://schemas.openxmlformats.org/officeDocument/2006/relationships/image" Target="../media/image304.png"/><Relationship Id="rId5" Type="http://schemas.openxmlformats.org/officeDocument/2006/relationships/image" Target="../media/image302.jpeg"/><Relationship Id="rId10" Type="http://schemas.openxmlformats.org/officeDocument/2006/relationships/image" Target="../media/image24.png"/><Relationship Id="rId4" Type="http://schemas.openxmlformats.org/officeDocument/2006/relationships/image" Target="../media/image301.jpeg"/><Relationship Id="rId9" Type="http://schemas.openxmlformats.org/officeDocument/2006/relationships/image" Target="../media/image67.svg"/><Relationship Id="rId14" Type="http://schemas.openxmlformats.org/officeDocument/2006/relationships/image" Target="../media/image158.svg"/></Relationships>
</file>

<file path=ppt/slides/_rels/slide32.xml.rels><?xml version="1.0" encoding="UTF-8" standalone="yes"?>
<Relationships xmlns="http://schemas.openxmlformats.org/package/2006/relationships"><Relationship Id="rId8" Type="http://schemas.openxmlformats.org/officeDocument/2006/relationships/hyperlink" Target="https://www.asahi.com/ads/guide/doc/file/feature/relife_mediaguide.pptx" TargetMode="External"/><Relationship Id="rId13" Type="http://schemas.openxmlformats.org/officeDocument/2006/relationships/image" Target="../media/image69.emf"/><Relationship Id="rId18" Type="http://schemas.openxmlformats.org/officeDocument/2006/relationships/chart" Target="../charts/chart26.xml"/><Relationship Id="rId3" Type="http://schemas.openxmlformats.org/officeDocument/2006/relationships/image" Target="../media/image305.png"/><Relationship Id="rId7" Type="http://schemas.openxmlformats.org/officeDocument/2006/relationships/hyperlink" Target="https://www.asahi.com/relife/" TargetMode="External"/><Relationship Id="rId12" Type="http://schemas.openxmlformats.org/officeDocument/2006/relationships/image" Target="../media/image308.jpeg"/><Relationship Id="rId17" Type="http://schemas.openxmlformats.org/officeDocument/2006/relationships/image" Target="../media/image310.png"/><Relationship Id="rId2" Type="http://schemas.openxmlformats.org/officeDocument/2006/relationships/notesSlide" Target="../notesSlides/notesSlide31.xml"/><Relationship Id="rId16" Type="http://schemas.openxmlformats.org/officeDocument/2006/relationships/hyperlink" Target="https://www.asahi.com/relife/article/12206220" TargetMode="External"/><Relationship Id="rId1" Type="http://schemas.openxmlformats.org/officeDocument/2006/relationships/slideLayout" Target="../slideLayouts/slideLayout4.xml"/><Relationship Id="rId6" Type="http://schemas.openxmlformats.org/officeDocument/2006/relationships/image" Target="../media/image67.svg"/><Relationship Id="rId11" Type="http://schemas.openxmlformats.org/officeDocument/2006/relationships/image" Target="../media/image307.png"/><Relationship Id="rId5" Type="http://schemas.openxmlformats.org/officeDocument/2006/relationships/image" Target="../media/image66.png"/><Relationship Id="rId15" Type="http://schemas.openxmlformats.org/officeDocument/2006/relationships/hyperlink" Target="https://www.asahi.com/relife/article/12786456" TargetMode="External"/><Relationship Id="rId10" Type="http://schemas.openxmlformats.org/officeDocument/2006/relationships/image" Target="../media/image158.svg"/><Relationship Id="rId4" Type="http://schemas.openxmlformats.org/officeDocument/2006/relationships/image" Target="../media/image306.png"/><Relationship Id="rId9" Type="http://schemas.openxmlformats.org/officeDocument/2006/relationships/image" Target="../media/image64.png"/><Relationship Id="rId14" Type="http://schemas.openxmlformats.org/officeDocument/2006/relationships/image" Target="../media/image309.png"/></Relationships>
</file>

<file path=ppt/slides/_rels/slide33.xml.rels><?xml version="1.0" encoding="UTF-8" standalone="yes"?>
<Relationships xmlns="http://schemas.openxmlformats.org/package/2006/relationships"><Relationship Id="rId13" Type="http://schemas.openxmlformats.org/officeDocument/2006/relationships/image" Target="../media/image316.png"/><Relationship Id="rId18" Type="http://schemas.openxmlformats.org/officeDocument/2006/relationships/image" Target="../media/image321.png"/><Relationship Id="rId26" Type="http://schemas.openxmlformats.org/officeDocument/2006/relationships/image" Target="../media/image329.png"/><Relationship Id="rId3" Type="http://schemas.openxmlformats.org/officeDocument/2006/relationships/image" Target="../media/image71.png"/><Relationship Id="rId21" Type="http://schemas.openxmlformats.org/officeDocument/2006/relationships/image" Target="../media/image324.png"/><Relationship Id="rId34" Type="http://schemas.openxmlformats.org/officeDocument/2006/relationships/hyperlink" Target="https://www.co-llet.com/reviews/m/ea065f1c1a8e6b76" TargetMode="External"/><Relationship Id="rId7" Type="http://schemas.openxmlformats.org/officeDocument/2006/relationships/hyperlink" Target="https://bouncy.news/" TargetMode="External"/><Relationship Id="rId12" Type="http://schemas.openxmlformats.org/officeDocument/2006/relationships/image" Target="../media/image315.png"/><Relationship Id="rId17" Type="http://schemas.openxmlformats.org/officeDocument/2006/relationships/image" Target="../media/image320.png"/><Relationship Id="rId25" Type="http://schemas.openxmlformats.org/officeDocument/2006/relationships/image" Target="../media/image328.png"/><Relationship Id="rId33" Type="http://schemas.openxmlformats.org/officeDocument/2006/relationships/hyperlink" Target="https://www.co-llet.com/reviews/m/c9316af4df473638" TargetMode="External"/><Relationship Id="rId2" Type="http://schemas.openxmlformats.org/officeDocument/2006/relationships/notesSlide" Target="../notesSlides/notesSlide32.xml"/><Relationship Id="rId16" Type="http://schemas.openxmlformats.org/officeDocument/2006/relationships/image" Target="../media/image319.png"/><Relationship Id="rId20" Type="http://schemas.openxmlformats.org/officeDocument/2006/relationships/image" Target="../media/image323.png"/><Relationship Id="rId29" Type="http://schemas.openxmlformats.org/officeDocument/2006/relationships/image" Target="../media/image332.png"/><Relationship Id="rId1" Type="http://schemas.openxmlformats.org/officeDocument/2006/relationships/slideLayout" Target="../slideLayouts/slideLayout4.xml"/><Relationship Id="rId6" Type="http://schemas.openxmlformats.org/officeDocument/2006/relationships/image" Target="../media/image67.svg"/><Relationship Id="rId11" Type="http://schemas.openxmlformats.org/officeDocument/2006/relationships/image" Target="../media/image314.png"/><Relationship Id="rId24" Type="http://schemas.openxmlformats.org/officeDocument/2006/relationships/image" Target="../media/image327.tiff"/><Relationship Id="rId32" Type="http://schemas.openxmlformats.org/officeDocument/2006/relationships/hyperlink" Target="https://bouncy.news/47786" TargetMode="External"/><Relationship Id="rId5" Type="http://schemas.openxmlformats.org/officeDocument/2006/relationships/image" Target="../media/image66.png"/><Relationship Id="rId15" Type="http://schemas.openxmlformats.org/officeDocument/2006/relationships/image" Target="../media/image318.png"/><Relationship Id="rId23" Type="http://schemas.openxmlformats.org/officeDocument/2006/relationships/image" Target="../media/image326.png"/><Relationship Id="rId28" Type="http://schemas.openxmlformats.org/officeDocument/2006/relationships/image" Target="../media/image331.jpeg"/><Relationship Id="rId36" Type="http://schemas.openxmlformats.org/officeDocument/2006/relationships/hyperlink" Target="https://bouncy.news/23171" TargetMode="External"/><Relationship Id="rId10" Type="http://schemas.openxmlformats.org/officeDocument/2006/relationships/image" Target="../media/image313.png"/><Relationship Id="rId19" Type="http://schemas.openxmlformats.org/officeDocument/2006/relationships/image" Target="../media/image322.png"/><Relationship Id="rId31" Type="http://schemas.openxmlformats.org/officeDocument/2006/relationships/image" Target="../media/image334.jpeg"/><Relationship Id="rId4" Type="http://schemas.openxmlformats.org/officeDocument/2006/relationships/image" Target="../media/image72.svg"/><Relationship Id="rId9" Type="http://schemas.openxmlformats.org/officeDocument/2006/relationships/image" Target="../media/image312.png"/><Relationship Id="rId14" Type="http://schemas.openxmlformats.org/officeDocument/2006/relationships/image" Target="../media/image317.png"/><Relationship Id="rId22" Type="http://schemas.openxmlformats.org/officeDocument/2006/relationships/image" Target="../media/image325.png"/><Relationship Id="rId27" Type="http://schemas.openxmlformats.org/officeDocument/2006/relationships/image" Target="../media/image330.png"/><Relationship Id="rId30" Type="http://schemas.openxmlformats.org/officeDocument/2006/relationships/image" Target="../media/image333.jpeg"/><Relationship Id="rId35" Type="http://schemas.openxmlformats.org/officeDocument/2006/relationships/hyperlink" Target="https://bouncy.news/10513" TargetMode="External"/><Relationship Id="rId8" Type="http://schemas.openxmlformats.org/officeDocument/2006/relationships/image" Target="../media/image311.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38.jpeg"/><Relationship Id="rId3" Type="http://schemas.openxmlformats.org/officeDocument/2006/relationships/image" Target="../media/image66.png"/><Relationship Id="rId7" Type="http://schemas.openxmlformats.org/officeDocument/2006/relationships/image" Target="../media/image26.png"/><Relationship Id="rId12" Type="http://schemas.openxmlformats.org/officeDocument/2006/relationships/hyperlink" Target="https://moov.ooo/article/59b8c0a30ebbb21d8bcd98d3" TargetMode="External"/><Relationship Id="rId17" Type="http://schemas.openxmlformats.org/officeDocument/2006/relationships/hyperlink" Target="https://moov.ooo/article/5d7b058b8d257e52a745335f" TargetMode="External"/><Relationship Id="rId2" Type="http://schemas.openxmlformats.org/officeDocument/2006/relationships/notesSlide" Target="../notesSlides/notesSlide33.xml"/><Relationship Id="rId16" Type="http://schemas.openxmlformats.org/officeDocument/2006/relationships/hyperlink" Target="https://moov.ooo/article/5aaaaf60363f982f69faea36" TargetMode="External"/><Relationship Id="rId1" Type="http://schemas.openxmlformats.org/officeDocument/2006/relationships/slideLayout" Target="../slideLayouts/slideLayout4.xml"/><Relationship Id="rId6" Type="http://schemas.openxmlformats.org/officeDocument/2006/relationships/image" Target="../media/image335.png"/><Relationship Id="rId11" Type="http://schemas.openxmlformats.org/officeDocument/2006/relationships/image" Target="../media/image337.jpeg"/><Relationship Id="rId5" Type="http://schemas.openxmlformats.org/officeDocument/2006/relationships/hyperlink" Target="https://moov.ooo/" TargetMode="External"/><Relationship Id="rId15" Type="http://schemas.openxmlformats.org/officeDocument/2006/relationships/image" Target="../media/image340.jpeg"/><Relationship Id="rId10" Type="http://schemas.openxmlformats.org/officeDocument/2006/relationships/image" Target="../media/image336.png"/><Relationship Id="rId4" Type="http://schemas.openxmlformats.org/officeDocument/2006/relationships/image" Target="../media/image67.svg"/><Relationship Id="rId9" Type="http://schemas.openxmlformats.org/officeDocument/2006/relationships/image" Target="../media/image72.svg"/><Relationship Id="rId14" Type="http://schemas.openxmlformats.org/officeDocument/2006/relationships/image" Target="../media/image339.png"/></Relationships>
</file>

<file path=ppt/slides/_rels/slide35.xml.rels><?xml version="1.0" encoding="UTF-8" standalone="yes"?>
<Relationships xmlns="http://schemas.openxmlformats.org/package/2006/relationships"><Relationship Id="rId8" Type="http://schemas.openxmlformats.org/officeDocument/2006/relationships/image" Target="../media/image343.png"/><Relationship Id="rId13" Type="http://schemas.openxmlformats.org/officeDocument/2006/relationships/image" Target="../media/image348.png"/><Relationship Id="rId18" Type="http://schemas.openxmlformats.org/officeDocument/2006/relationships/image" Target="../media/image353.png"/><Relationship Id="rId3" Type="http://schemas.openxmlformats.org/officeDocument/2006/relationships/image" Target="../media/image66.png"/><Relationship Id="rId21" Type="http://schemas.openxmlformats.org/officeDocument/2006/relationships/image" Target="../media/image356.png"/><Relationship Id="rId7" Type="http://schemas.openxmlformats.org/officeDocument/2006/relationships/image" Target="../media/image342.emf"/><Relationship Id="rId12" Type="http://schemas.openxmlformats.org/officeDocument/2006/relationships/image" Target="../media/image347.jpeg"/><Relationship Id="rId17" Type="http://schemas.openxmlformats.org/officeDocument/2006/relationships/image" Target="../media/image352.jpeg"/><Relationship Id="rId2" Type="http://schemas.openxmlformats.org/officeDocument/2006/relationships/notesSlide" Target="../notesSlides/notesSlide34.xml"/><Relationship Id="rId16" Type="http://schemas.openxmlformats.org/officeDocument/2006/relationships/image" Target="../media/image351.jpeg"/><Relationship Id="rId20" Type="http://schemas.openxmlformats.org/officeDocument/2006/relationships/image" Target="../media/image355.png"/><Relationship Id="rId1" Type="http://schemas.openxmlformats.org/officeDocument/2006/relationships/slideLayout" Target="../slideLayouts/slideLayout4.xml"/><Relationship Id="rId6" Type="http://schemas.openxmlformats.org/officeDocument/2006/relationships/image" Target="../media/image341.png"/><Relationship Id="rId11" Type="http://schemas.openxmlformats.org/officeDocument/2006/relationships/image" Target="../media/image346.png"/><Relationship Id="rId24" Type="http://schemas.openxmlformats.org/officeDocument/2006/relationships/image" Target="../media/image15.png"/><Relationship Id="rId5" Type="http://schemas.openxmlformats.org/officeDocument/2006/relationships/hyperlink" Target="https://vk.sportsbull.jp/koshien/" TargetMode="External"/><Relationship Id="rId15" Type="http://schemas.openxmlformats.org/officeDocument/2006/relationships/image" Target="../media/image350.png"/><Relationship Id="rId23" Type="http://schemas.openxmlformats.org/officeDocument/2006/relationships/image" Target="../media/image358.png"/><Relationship Id="rId10" Type="http://schemas.openxmlformats.org/officeDocument/2006/relationships/image" Target="../media/image345.jpeg"/><Relationship Id="rId19" Type="http://schemas.openxmlformats.org/officeDocument/2006/relationships/image" Target="../media/image354.png"/><Relationship Id="rId4" Type="http://schemas.openxmlformats.org/officeDocument/2006/relationships/image" Target="../media/image67.svg"/><Relationship Id="rId9" Type="http://schemas.openxmlformats.org/officeDocument/2006/relationships/image" Target="../media/image344.png"/><Relationship Id="rId14" Type="http://schemas.openxmlformats.org/officeDocument/2006/relationships/image" Target="../media/image349.png"/><Relationship Id="rId22" Type="http://schemas.openxmlformats.org/officeDocument/2006/relationships/image" Target="../media/image357.png"/></Relationships>
</file>

<file path=ppt/slides/_rels/slide36.xml.rels><?xml version="1.0" encoding="UTF-8" standalone="yes"?>
<Relationships xmlns="http://schemas.openxmlformats.org/package/2006/relationships"><Relationship Id="rId8" Type="http://schemas.openxmlformats.org/officeDocument/2006/relationships/image" Target="../media/image361.jpeg"/><Relationship Id="rId13" Type="http://schemas.openxmlformats.org/officeDocument/2006/relationships/hyperlink" Target="https://www.youtube.com/watch?v=MnpJuVPhvaM" TargetMode="External"/><Relationship Id="rId18" Type="http://schemas.openxmlformats.org/officeDocument/2006/relationships/image" Target="../media/image368.jpeg"/><Relationship Id="rId3" Type="http://schemas.openxmlformats.org/officeDocument/2006/relationships/image" Target="../media/image66.png"/><Relationship Id="rId7" Type="http://schemas.openxmlformats.org/officeDocument/2006/relationships/image" Target="../media/image360.jpeg"/><Relationship Id="rId12" Type="http://schemas.openxmlformats.org/officeDocument/2006/relationships/hyperlink" Target="https://www.youtube.com/watch?v=LUIQQtriggE" TargetMode="External"/><Relationship Id="rId17" Type="http://schemas.openxmlformats.org/officeDocument/2006/relationships/image" Target="../media/image367.png"/><Relationship Id="rId2" Type="http://schemas.openxmlformats.org/officeDocument/2006/relationships/notesSlide" Target="../notesSlides/notesSlide35.xml"/><Relationship Id="rId16" Type="http://schemas.openxmlformats.org/officeDocument/2006/relationships/image" Target="../media/image366.png"/><Relationship Id="rId1" Type="http://schemas.openxmlformats.org/officeDocument/2006/relationships/slideLayout" Target="../slideLayouts/slideLayout4.xml"/><Relationship Id="rId6" Type="http://schemas.openxmlformats.org/officeDocument/2006/relationships/image" Target="../media/image359.jpg"/><Relationship Id="rId11" Type="http://schemas.openxmlformats.org/officeDocument/2006/relationships/image" Target="../media/image363.png"/><Relationship Id="rId5" Type="http://schemas.openxmlformats.org/officeDocument/2006/relationships/hyperlink" Target="https://www.youtube.com/channel/UCKPgDittmcqhf0v52rqNzAA" TargetMode="External"/><Relationship Id="rId15" Type="http://schemas.openxmlformats.org/officeDocument/2006/relationships/image" Target="../media/image365.png"/><Relationship Id="rId10" Type="http://schemas.openxmlformats.org/officeDocument/2006/relationships/image" Target="../media/image362.png"/><Relationship Id="rId4" Type="http://schemas.openxmlformats.org/officeDocument/2006/relationships/image" Target="../media/image67.svg"/><Relationship Id="rId9" Type="http://schemas.openxmlformats.org/officeDocument/2006/relationships/hyperlink" Target="https://www.youtube.com/channel/UCvD2TR9nJifQfHWJVtQalCA/featured" TargetMode="External"/><Relationship Id="rId14" Type="http://schemas.openxmlformats.org/officeDocument/2006/relationships/image" Target="../media/image364.png"/></Relationships>
</file>

<file path=ppt/slides/_rels/slide37.xml.rels><?xml version="1.0" encoding="UTF-8" standalone="yes"?>
<Relationships xmlns="http://schemas.openxmlformats.org/package/2006/relationships"><Relationship Id="rId8" Type="http://schemas.openxmlformats.org/officeDocument/2006/relationships/chart" Target="../charts/chart28.xml"/><Relationship Id="rId13" Type="http://schemas.openxmlformats.org/officeDocument/2006/relationships/image" Target="../media/image370.jpeg"/><Relationship Id="rId18" Type="http://schemas.openxmlformats.org/officeDocument/2006/relationships/image" Target="../media/image375.png"/><Relationship Id="rId3" Type="http://schemas.openxmlformats.org/officeDocument/2006/relationships/image" Target="../media/image64.png"/><Relationship Id="rId21" Type="http://schemas.openxmlformats.org/officeDocument/2006/relationships/hyperlink" Target="https://omny.fm/shows/asahi/218?t=19m44s" TargetMode="External"/><Relationship Id="rId7" Type="http://schemas.openxmlformats.org/officeDocument/2006/relationships/chart" Target="../charts/chart27.xml"/><Relationship Id="rId12" Type="http://schemas.openxmlformats.org/officeDocument/2006/relationships/image" Target="../media/image369.png"/><Relationship Id="rId17" Type="http://schemas.openxmlformats.org/officeDocument/2006/relationships/image" Target="../media/image374.jpeg"/><Relationship Id="rId25" Type="http://schemas.openxmlformats.org/officeDocument/2006/relationships/image" Target="../media/image378.png"/><Relationship Id="rId2" Type="http://schemas.openxmlformats.org/officeDocument/2006/relationships/notesSlide" Target="../notesSlides/notesSlide36.xml"/><Relationship Id="rId16" Type="http://schemas.openxmlformats.org/officeDocument/2006/relationships/image" Target="../media/image373.png"/><Relationship Id="rId20" Type="http://schemas.openxmlformats.org/officeDocument/2006/relationships/image" Target="../media/image377.png"/><Relationship Id="rId1" Type="http://schemas.openxmlformats.org/officeDocument/2006/relationships/slideLayout" Target="../slideLayouts/slideLayout4.xml"/><Relationship Id="rId6" Type="http://schemas.openxmlformats.org/officeDocument/2006/relationships/image" Target="../media/image67.svg"/><Relationship Id="rId11" Type="http://schemas.openxmlformats.org/officeDocument/2006/relationships/image" Target="../media/image28.png"/><Relationship Id="rId24" Type="http://schemas.openxmlformats.org/officeDocument/2006/relationships/hyperlink" Target="https://www.asahi.com/ads/guide/doc/file/podcast/media/podcast_mediaguide.pdf" TargetMode="External"/><Relationship Id="rId5" Type="http://schemas.openxmlformats.org/officeDocument/2006/relationships/image" Target="../media/image66.png"/><Relationship Id="rId15" Type="http://schemas.openxmlformats.org/officeDocument/2006/relationships/image" Target="../media/image372.jpeg"/><Relationship Id="rId23" Type="http://schemas.openxmlformats.org/officeDocument/2006/relationships/hyperlink" Target="https://www.asahi.com/special/podcasts/" TargetMode="External"/><Relationship Id="rId10" Type="http://schemas.openxmlformats.org/officeDocument/2006/relationships/hyperlink" Target="https://omny.fm/shows/asahi/219?t=26m1s" TargetMode="External"/><Relationship Id="rId19" Type="http://schemas.openxmlformats.org/officeDocument/2006/relationships/image" Target="../media/image376.png"/><Relationship Id="rId4" Type="http://schemas.openxmlformats.org/officeDocument/2006/relationships/image" Target="../media/image65.svg"/><Relationship Id="rId9" Type="http://schemas.openxmlformats.org/officeDocument/2006/relationships/hyperlink" Target="https://omny.fm/shows/asahi/219?in_playlist=asahi!podcast" TargetMode="External"/><Relationship Id="rId14" Type="http://schemas.openxmlformats.org/officeDocument/2006/relationships/image" Target="../media/image371.jpeg"/><Relationship Id="rId22" Type="http://schemas.openxmlformats.org/officeDocument/2006/relationships/hyperlink" Target="https://podcasts.google.com/search/&#26397;&#26085;&#26032;&#32862;&#12509;&#12483;&#12489;&#12461;&#12515;&#12473;&#12488;?hl=ja"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oidonnet.com/facebooksitemei/" TargetMode="External"/><Relationship Id="rId13" Type="http://schemas.openxmlformats.org/officeDocument/2006/relationships/hyperlink" Target="https://change.asahi.com/" TargetMode="External"/><Relationship Id="rId3" Type="http://schemas.openxmlformats.org/officeDocument/2006/relationships/image" Target="../media/image379.jpeg"/><Relationship Id="rId7" Type="http://schemas.openxmlformats.org/officeDocument/2006/relationships/image" Target="../media/image382.png"/><Relationship Id="rId12" Type="http://schemas.openxmlformats.org/officeDocument/2006/relationships/image" Target="../media/image386.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png"/><Relationship Id="rId11" Type="http://schemas.openxmlformats.org/officeDocument/2006/relationships/image" Target="../media/image385.png"/><Relationship Id="rId5" Type="http://schemas.openxmlformats.org/officeDocument/2006/relationships/image" Target="../media/image381.gif"/><Relationship Id="rId10" Type="http://schemas.openxmlformats.org/officeDocument/2006/relationships/image" Target="../media/image384.png"/><Relationship Id="rId4" Type="http://schemas.openxmlformats.org/officeDocument/2006/relationships/image" Target="../media/image380.jpeg"/><Relationship Id="rId9" Type="http://schemas.openxmlformats.org/officeDocument/2006/relationships/image" Target="../media/image383.jpeg"/></Relationships>
</file>

<file path=ppt/slides/_rels/slide39.xml.rels><?xml version="1.0" encoding="UTF-8" standalone="yes"?>
<Relationships xmlns="http://schemas.openxmlformats.org/package/2006/relationships"><Relationship Id="rId8" Type="http://schemas.openxmlformats.org/officeDocument/2006/relationships/image" Target="../media/image392.png"/><Relationship Id="rId13" Type="http://schemas.openxmlformats.org/officeDocument/2006/relationships/image" Target="../media/image395.png"/><Relationship Id="rId3" Type="http://schemas.openxmlformats.org/officeDocument/2006/relationships/image" Target="../media/image387.jpeg"/><Relationship Id="rId7" Type="http://schemas.openxmlformats.org/officeDocument/2006/relationships/image" Target="../media/image391.png"/><Relationship Id="rId12" Type="http://schemas.microsoft.com/office/2007/relationships/hdphoto" Target="../media/hdphoto4.wdp"/><Relationship Id="rId2" Type="http://schemas.openxmlformats.org/officeDocument/2006/relationships/notesSlide" Target="../notesSlides/notesSlide38.xml"/><Relationship Id="rId16" Type="http://schemas.openxmlformats.org/officeDocument/2006/relationships/image" Target="../media/image396.png"/><Relationship Id="rId1" Type="http://schemas.openxmlformats.org/officeDocument/2006/relationships/slideLayout" Target="../slideLayouts/slideLayout4.xml"/><Relationship Id="rId6" Type="http://schemas.openxmlformats.org/officeDocument/2006/relationships/image" Target="../media/image390.png"/><Relationship Id="rId11" Type="http://schemas.openxmlformats.org/officeDocument/2006/relationships/image" Target="../media/image394.png"/><Relationship Id="rId5" Type="http://schemas.openxmlformats.org/officeDocument/2006/relationships/image" Target="../media/image389.png"/><Relationship Id="rId15" Type="http://schemas.openxmlformats.org/officeDocument/2006/relationships/chart" Target="../charts/chart29.xml"/><Relationship Id="rId10" Type="http://schemas.openxmlformats.org/officeDocument/2006/relationships/image" Target="../media/image393.png"/><Relationship Id="rId4" Type="http://schemas.openxmlformats.org/officeDocument/2006/relationships/image" Target="../media/image388.png"/><Relationship Id="rId9" Type="http://schemas.microsoft.com/office/2007/relationships/hdphoto" Target="../media/hdphoto3.wdp"/><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0.png"/><Relationship Id="rId26" Type="http://schemas.openxmlformats.org/officeDocument/2006/relationships/image" Target="../media/image58.jpg"/><Relationship Id="rId3" Type="http://schemas.openxmlformats.org/officeDocument/2006/relationships/image" Target="../media/image37.jpeg"/><Relationship Id="rId21" Type="http://schemas.openxmlformats.org/officeDocument/2006/relationships/image" Target="../media/image53.png"/><Relationship Id="rId7" Type="http://schemas.openxmlformats.org/officeDocument/2006/relationships/image" Target="../media/image41.png"/><Relationship Id="rId12" Type="http://schemas.openxmlformats.org/officeDocument/2006/relationships/image" Target="../media/image27.png"/><Relationship Id="rId17" Type="http://schemas.openxmlformats.org/officeDocument/2006/relationships/image" Target="../media/image49.jpeg"/><Relationship Id="rId25" Type="http://schemas.openxmlformats.org/officeDocument/2006/relationships/image" Target="../media/image57.jpg"/><Relationship Id="rId33" Type="http://schemas.openxmlformats.org/officeDocument/2006/relationships/image" Target="../media/image61.png"/><Relationship Id="rId2" Type="http://schemas.openxmlformats.org/officeDocument/2006/relationships/notesSlide" Target="../notesSlides/notesSlide4.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6.png"/><Relationship Id="rId32" Type="http://schemas.openxmlformats.org/officeDocument/2006/relationships/image" Target="../media/image24.png"/><Relationship Id="rId5" Type="http://schemas.openxmlformats.org/officeDocument/2006/relationships/image" Target="../media/image39.png"/><Relationship Id="rId15" Type="http://schemas.microsoft.com/office/2007/relationships/hdphoto" Target="../media/hdphoto1.wdp"/><Relationship Id="rId23" Type="http://schemas.openxmlformats.org/officeDocument/2006/relationships/image" Target="../media/image55.jpg"/><Relationship Id="rId28" Type="http://schemas.openxmlformats.org/officeDocument/2006/relationships/image" Target="../media/image29.png"/><Relationship Id="rId10" Type="http://schemas.openxmlformats.org/officeDocument/2006/relationships/image" Target="../media/image44.png"/><Relationship Id="rId19" Type="http://schemas.openxmlformats.org/officeDocument/2006/relationships/image" Target="../media/image51.png"/><Relationship Id="rId31" Type="http://schemas.openxmlformats.org/officeDocument/2006/relationships/image" Target="../media/image60.jp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31.png"/><Relationship Id="rId8" Type="http://schemas.openxmlformats.org/officeDocument/2006/relationships/image" Target="../media/image42.png"/></Relationships>
</file>

<file path=ppt/slides/_rels/slide40.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18" Type="http://schemas.microsoft.com/office/2007/relationships/hdphoto" Target="../media/hdphoto10.wdp"/><Relationship Id="rId3" Type="http://schemas.openxmlformats.org/officeDocument/2006/relationships/image" Target="../media/image397.png"/><Relationship Id="rId21" Type="http://schemas.openxmlformats.org/officeDocument/2006/relationships/image" Target="../media/image409.png"/><Relationship Id="rId7" Type="http://schemas.openxmlformats.org/officeDocument/2006/relationships/image" Target="../media/image400.png"/><Relationship Id="rId12" Type="http://schemas.openxmlformats.org/officeDocument/2006/relationships/image" Target="../media/image403.png"/><Relationship Id="rId17" Type="http://schemas.openxmlformats.org/officeDocument/2006/relationships/image" Target="../media/image406.png"/><Relationship Id="rId2" Type="http://schemas.openxmlformats.org/officeDocument/2006/relationships/notesSlide" Target="../notesSlides/notesSlide39.xml"/><Relationship Id="rId16" Type="http://schemas.microsoft.com/office/2007/relationships/hdphoto" Target="../media/hdphoto9.wdp"/><Relationship Id="rId20" Type="http://schemas.openxmlformats.org/officeDocument/2006/relationships/image" Target="../media/image408.tiff"/><Relationship Id="rId1" Type="http://schemas.openxmlformats.org/officeDocument/2006/relationships/slideLayout" Target="../slideLayouts/slideLayout4.xml"/><Relationship Id="rId6" Type="http://schemas.openxmlformats.org/officeDocument/2006/relationships/image" Target="../media/image399.png"/><Relationship Id="rId11" Type="http://schemas.microsoft.com/office/2007/relationships/hdphoto" Target="../media/hdphoto7.wdp"/><Relationship Id="rId5" Type="http://schemas.openxmlformats.org/officeDocument/2006/relationships/hyperlink" Target="https://www.asahi.com/ads/guide/assets/doc/asahicom_mediaguide.pdf" TargetMode="External"/><Relationship Id="rId15" Type="http://schemas.openxmlformats.org/officeDocument/2006/relationships/image" Target="../media/image405.png"/><Relationship Id="rId10" Type="http://schemas.openxmlformats.org/officeDocument/2006/relationships/image" Target="../media/image402.png"/><Relationship Id="rId19" Type="http://schemas.openxmlformats.org/officeDocument/2006/relationships/image" Target="../media/image407.tiff"/><Relationship Id="rId4" Type="http://schemas.openxmlformats.org/officeDocument/2006/relationships/image" Target="../media/image398.png"/><Relationship Id="rId9" Type="http://schemas.openxmlformats.org/officeDocument/2006/relationships/image" Target="../media/image401.png"/><Relationship Id="rId14" Type="http://schemas.openxmlformats.org/officeDocument/2006/relationships/image" Target="../media/image404.png"/></Relationships>
</file>

<file path=ppt/slides/_rels/slide41.xml.rels><?xml version="1.0" encoding="UTF-8" standalone="yes"?>
<Relationships xmlns="http://schemas.openxmlformats.org/package/2006/relationships"><Relationship Id="rId26" Type="http://schemas.openxmlformats.org/officeDocument/2006/relationships/hyperlink" Target="https://www.asahi.com/ads/start/" TargetMode="External"/><Relationship Id="rId21" Type="http://schemas.openxmlformats.org/officeDocument/2006/relationships/hyperlink" Target="https://bouncy.news/" TargetMode="External"/><Relationship Id="rId34" Type="http://schemas.openxmlformats.org/officeDocument/2006/relationships/image" Target="../media/image411.png"/><Relationship Id="rId42" Type="http://schemas.openxmlformats.org/officeDocument/2006/relationships/image" Target="../media/image415.png"/><Relationship Id="rId47" Type="http://schemas.openxmlformats.org/officeDocument/2006/relationships/image" Target="../media/image419.png"/><Relationship Id="rId50" Type="http://schemas.openxmlformats.org/officeDocument/2006/relationships/image" Target="../media/image309.png"/><Relationship Id="rId55" Type="http://schemas.openxmlformats.org/officeDocument/2006/relationships/image" Target="../media/image421.png"/><Relationship Id="rId63" Type="http://schemas.openxmlformats.org/officeDocument/2006/relationships/image" Target="../media/image226.png"/><Relationship Id="rId68" Type="http://schemas.openxmlformats.org/officeDocument/2006/relationships/hyperlink" Target="https://www.buzzfeed.com/jp" TargetMode="External"/><Relationship Id="rId7" Type="http://schemas.openxmlformats.org/officeDocument/2006/relationships/hyperlink" Target="https://4years.asahi.com/" TargetMode="External"/><Relationship Id="rId2" Type="http://schemas.openxmlformats.org/officeDocument/2006/relationships/notesSlide" Target="../notesSlides/notesSlide40.xml"/><Relationship Id="rId16" Type="http://schemas.openxmlformats.org/officeDocument/2006/relationships/hyperlink" Target="https://www.asahi.com/edua/" TargetMode="External"/><Relationship Id="rId29" Type="http://schemas.openxmlformats.org/officeDocument/2006/relationships/hyperlink" Target="https://www.huffingtonpost.jp/" TargetMode="External"/><Relationship Id="rId11" Type="http://schemas.openxmlformats.org/officeDocument/2006/relationships/hyperlink" Target="https://mirror.asahi.com/" TargetMode="External"/><Relationship Id="rId24" Type="http://schemas.openxmlformats.org/officeDocument/2006/relationships/hyperlink" Target="https://www.youtube.com/channel/UCKPgDittmcqhf0v52rqNzAA" TargetMode="External"/><Relationship Id="rId32" Type="http://schemas.openxmlformats.org/officeDocument/2006/relationships/image" Target="../media/image410.png"/><Relationship Id="rId37" Type="http://schemas.openxmlformats.org/officeDocument/2006/relationships/image" Target="../media/image76.png"/><Relationship Id="rId40" Type="http://schemas.openxmlformats.org/officeDocument/2006/relationships/image" Target="../media/image414.png"/><Relationship Id="rId45" Type="http://schemas.openxmlformats.org/officeDocument/2006/relationships/image" Target="../media/image417.png"/><Relationship Id="rId53" Type="http://schemas.openxmlformats.org/officeDocument/2006/relationships/image" Target="../media/image228.png"/><Relationship Id="rId58" Type="http://schemas.openxmlformats.org/officeDocument/2006/relationships/image" Target="../media/image285.png"/><Relationship Id="rId66" Type="http://schemas.openxmlformats.org/officeDocument/2006/relationships/image" Target="../media/image123.png"/><Relationship Id="rId5" Type="http://schemas.openxmlformats.org/officeDocument/2006/relationships/hyperlink" Target="https://globe.asahi.com/" TargetMode="External"/><Relationship Id="rId61" Type="http://schemas.openxmlformats.org/officeDocument/2006/relationships/image" Target="../media/image74.png"/><Relationship Id="rId19" Type="http://schemas.openxmlformats.org/officeDocument/2006/relationships/hyperlink" Target="https://nakamaaru.asahi.com/" TargetMode="External"/><Relationship Id="rId14" Type="http://schemas.openxmlformats.org/officeDocument/2006/relationships/hyperlink" Target="https://www.asahi.com/and/travel/" TargetMode="External"/><Relationship Id="rId22" Type="http://schemas.openxmlformats.org/officeDocument/2006/relationships/hyperlink" Target="https://moov.ooo/" TargetMode="External"/><Relationship Id="rId27" Type="http://schemas.openxmlformats.org/officeDocument/2006/relationships/hyperlink" Target="https://book.asahi.com/" TargetMode="External"/><Relationship Id="rId30" Type="http://schemas.openxmlformats.org/officeDocument/2006/relationships/hyperlink" Target="https://sippo.asahi.com/" TargetMode="External"/><Relationship Id="rId35" Type="http://schemas.openxmlformats.org/officeDocument/2006/relationships/image" Target="../media/image412.png"/><Relationship Id="rId43" Type="http://schemas.openxmlformats.org/officeDocument/2006/relationships/image" Target="../media/image276.png"/><Relationship Id="rId48" Type="http://schemas.openxmlformats.org/officeDocument/2006/relationships/image" Target="../media/image362.png"/><Relationship Id="rId56" Type="http://schemas.openxmlformats.org/officeDocument/2006/relationships/image" Target="../media/image422.png"/><Relationship Id="rId64" Type="http://schemas.openxmlformats.org/officeDocument/2006/relationships/hyperlink" Target="https://twitter.com/BuzzFeedKawaii" TargetMode="External"/><Relationship Id="rId8" Type="http://schemas.openxmlformats.org/officeDocument/2006/relationships/hyperlink" Target="https://www.asahi.com/dialog/" TargetMode="External"/><Relationship Id="rId51" Type="http://schemas.openxmlformats.org/officeDocument/2006/relationships/image" Target="../media/image250.png"/><Relationship Id="rId3" Type="http://schemas.openxmlformats.org/officeDocument/2006/relationships/hyperlink" Target="https://www.asahi.com/" TargetMode="External"/><Relationship Id="rId12" Type="http://schemas.openxmlformats.org/officeDocument/2006/relationships/hyperlink" Target="https://www.asahi.com/ads/clients/bonmarche/" TargetMode="External"/><Relationship Id="rId17" Type="http://schemas.openxmlformats.org/officeDocument/2006/relationships/hyperlink" Target="https://terakoya.asahi.com/" TargetMode="External"/><Relationship Id="rId25" Type="http://schemas.openxmlformats.org/officeDocument/2006/relationships/hyperlink" Target="https://www.youtube.com/channel/UCvD2TR9nJifQfHWJVtQalCA/featured" TargetMode="External"/><Relationship Id="rId33" Type="http://schemas.openxmlformats.org/officeDocument/2006/relationships/image" Target="../media/image83.png"/><Relationship Id="rId38" Type="http://schemas.openxmlformats.org/officeDocument/2006/relationships/image" Target="../media/image90.png"/><Relationship Id="rId46" Type="http://schemas.openxmlformats.org/officeDocument/2006/relationships/image" Target="../media/image418.png"/><Relationship Id="rId59" Type="http://schemas.openxmlformats.org/officeDocument/2006/relationships/hyperlink" Target="https://podcasts.google.com/search/&#26397;&#26085;&#26032;&#32862;&#12509;&#12483;&#12489;&#12461;&#12515;&#12473;&#12488;?hl=ja" TargetMode="External"/><Relationship Id="rId67" Type="http://schemas.openxmlformats.org/officeDocument/2006/relationships/image" Target="../media/image143.png"/><Relationship Id="rId20" Type="http://schemas.openxmlformats.org/officeDocument/2006/relationships/hyperlink" Target="https://www.asahi.com/relife/" TargetMode="External"/><Relationship Id="rId41" Type="http://schemas.openxmlformats.org/officeDocument/2006/relationships/image" Target="../media/image205.png"/><Relationship Id="rId54" Type="http://schemas.openxmlformats.org/officeDocument/2006/relationships/image" Target="../media/image420.png"/><Relationship Id="rId62" Type="http://schemas.openxmlformats.org/officeDocument/2006/relationships/image" Target="../media/image178.png"/><Relationship Id="rId1" Type="http://schemas.openxmlformats.org/officeDocument/2006/relationships/slideLayout" Target="../slideLayouts/slideLayout1.xml"/><Relationship Id="rId6" Type="http://schemas.openxmlformats.org/officeDocument/2006/relationships/hyperlink" Target="https://www.asahi.com/and/m/" TargetMode="External"/><Relationship Id="rId15" Type="http://schemas.openxmlformats.org/officeDocument/2006/relationships/hyperlink" Target="https://www.tjapan.jp/" TargetMode="External"/><Relationship Id="rId23" Type="http://schemas.openxmlformats.org/officeDocument/2006/relationships/hyperlink" Target="https://vk.sportsbull.jp/koshien/" TargetMode="External"/><Relationship Id="rId28" Type="http://schemas.openxmlformats.org/officeDocument/2006/relationships/hyperlink" Target="https://souzoku.asahi.com/" TargetMode="External"/><Relationship Id="rId36" Type="http://schemas.openxmlformats.org/officeDocument/2006/relationships/image" Target="../media/image101.png"/><Relationship Id="rId49" Type="http://schemas.openxmlformats.org/officeDocument/2006/relationships/image" Target="../media/image363.png"/><Relationship Id="rId57" Type="http://schemas.openxmlformats.org/officeDocument/2006/relationships/image" Target="../media/image284.png"/><Relationship Id="rId10" Type="http://schemas.openxmlformats.org/officeDocument/2006/relationships/hyperlink" Target="https://telling.asahi.com/" TargetMode="External"/><Relationship Id="rId31" Type="http://schemas.openxmlformats.org/officeDocument/2006/relationships/hyperlink" Target="https://smbiz.asahi.com/" TargetMode="External"/><Relationship Id="rId44" Type="http://schemas.openxmlformats.org/officeDocument/2006/relationships/image" Target="../media/image416.png"/><Relationship Id="rId52" Type="http://schemas.openxmlformats.org/officeDocument/2006/relationships/image" Target="../media/image168.png"/><Relationship Id="rId60" Type="http://schemas.openxmlformats.org/officeDocument/2006/relationships/image" Target="../media/image378.png"/><Relationship Id="rId65" Type="http://schemas.openxmlformats.org/officeDocument/2006/relationships/image" Target="../media/image110.png"/><Relationship Id="rId4" Type="http://schemas.openxmlformats.org/officeDocument/2006/relationships/hyperlink" Target="https://asm.asahi.com/" TargetMode="External"/><Relationship Id="rId9" Type="http://schemas.openxmlformats.org/officeDocument/2006/relationships/hyperlink" Target="https://www.asahi.com/and/w/" TargetMode="External"/><Relationship Id="rId13" Type="http://schemas.openxmlformats.org/officeDocument/2006/relationships/hyperlink" Target="https://withnews.jp/" TargetMode="External"/><Relationship Id="rId18" Type="http://schemas.openxmlformats.org/officeDocument/2006/relationships/hyperlink" Target="https://medpeer.jp/" TargetMode="External"/><Relationship Id="rId39" Type="http://schemas.openxmlformats.org/officeDocument/2006/relationships/image" Target="../media/image413.png"/></Relationships>
</file>

<file path=ppt/slides/_rels/slide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18" Type="http://schemas.openxmlformats.org/officeDocument/2006/relationships/image" Target="../media/image72.svg"/><Relationship Id="rId3" Type="http://schemas.openxmlformats.org/officeDocument/2006/relationships/image" Target="../media/image63.jpeg"/><Relationship Id="rId21" Type="http://schemas.openxmlformats.org/officeDocument/2006/relationships/hyperlink" Target="https://www.asahi.com/and_M/20190322/836053/" TargetMode="External"/><Relationship Id="rId7" Type="http://schemas.openxmlformats.org/officeDocument/2006/relationships/hyperlink" Target="https://www.asahi.com/ads/guide/doc/file/and/media/and_mediaguide.pdf" TargetMode="External"/><Relationship Id="rId12" Type="http://schemas.openxmlformats.org/officeDocument/2006/relationships/hyperlink" Target="https://www.asahi.com/and_M/seriese/wordhunt/" TargetMode="External"/><Relationship Id="rId17" Type="http://schemas.openxmlformats.org/officeDocument/2006/relationships/image" Target="../media/image71.png"/><Relationship Id="rId2" Type="http://schemas.openxmlformats.org/officeDocument/2006/relationships/notesSlide" Target="../notesSlides/notesSlide5.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hyperlink" Target="https://www.asahi.com/and/m/" TargetMode="External"/><Relationship Id="rId11" Type="http://schemas.openxmlformats.org/officeDocument/2006/relationships/image" Target="../media/image67.svg"/><Relationship Id="rId5" Type="http://schemas.openxmlformats.org/officeDocument/2006/relationships/chart" Target="../charts/chart1.xml"/><Relationship Id="rId15" Type="http://schemas.openxmlformats.org/officeDocument/2006/relationships/image" Target="../media/image69.emf"/><Relationship Id="rId23" Type="http://schemas.openxmlformats.org/officeDocument/2006/relationships/image" Target="../media/image75.png"/><Relationship Id="rId10" Type="http://schemas.openxmlformats.org/officeDocument/2006/relationships/image" Target="../media/image66.png"/><Relationship Id="rId19" Type="http://schemas.openxmlformats.org/officeDocument/2006/relationships/image" Target="../media/image73.png"/><Relationship Id="rId4" Type="http://schemas.openxmlformats.org/officeDocument/2006/relationships/image" Target="../media/image29.png"/><Relationship Id="rId9" Type="http://schemas.openxmlformats.org/officeDocument/2006/relationships/image" Target="../media/image65.svg"/><Relationship Id="rId14" Type="http://schemas.openxmlformats.org/officeDocument/2006/relationships/hyperlink" Target="https://www.asahi.com/and/serialstory/campingcar/" TargetMode="External"/><Relationship Id="rId22" Type="http://schemas.openxmlformats.org/officeDocument/2006/relationships/hyperlink" Target="https://www.asahi.com/and/article/20190322/836053/"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9.emf"/><Relationship Id="rId18" Type="http://schemas.openxmlformats.org/officeDocument/2006/relationships/image" Target="../media/image81.png"/><Relationship Id="rId3" Type="http://schemas.openxmlformats.org/officeDocument/2006/relationships/image" Target="../media/image6.png"/><Relationship Id="rId21" Type="http://schemas.openxmlformats.org/officeDocument/2006/relationships/hyperlink" Target="https://asm.asahi.com/watch/" TargetMode="External"/><Relationship Id="rId7" Type="http://schemas.openxmlformats.org/officeDocument/2006/relationships/image" Target="../media/image64.png"/><Relationship Id="rId12" Type="http://schemas.openxmlformats.org/officeDocument/2006/relationships/image" Target="../media/image78.png"/><Relationship Id="rId17" Type="http://schemas.openxmlformats.org/officeDocument/2006/relationships/image" Target="../media/image80.png"/><Relationship Id="rId2" Type="http://schemas.openxmlformats.org/officeDocument/2006/relationships/notesSlide" Target="../notesSlides/notesSlide6.xml"/><Relationship Id="rId16" Type="http://schemas.openxmlformats.org/officeDocument/2006/relationships/image" Target="../media/image72.svg"/><Relationship Id="rId20" Type="http://schemas.openxmlformats.org/officeDocument/2006/relationships/hyperlink" Target="https://asm.asahi.com/trivia/" TargetMode="External"/><Relationship Id="rId1" Type="http://schemas.openxmlformats.org/officeDocument/2006/relationships/slideLayout" Target="../slideLayouts/slideLayout4.xml"/><Relationship Id="rId6" Type="http://schemas.openxmlformats.org/officeDocument/2006/relationships/hyperlink" Target="https://www.asahi.com/ads/guide/doc/file/asm/media/asm_mediadata.pdf" TargetMode="External"/><Relationship Id="rId11" Type="http://schemas.openxmlformats.org/officeDocument/2006/relationships/image" Target="../media/image77.jpeg"/><Relationship Id="rId5" Type="http://schemas.openxmlformats.org/officeDocument/2006/relationships/hyperlink" Target="https://asm.asahi.com/" TargetMode="External"/><Relationship Id="rId15" Type="http://schemas.openxmlformats.org/officeDocument/2006/relationships/image" Target="../media/image71.png"/><Relationship Id="rId10" Type="http://schemas.openxmlformats.org/officeDocument/2006/relationships/image" Target="../media/image67.svg"/><Relationship Id="rId19"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66.png"/><Relationship Id="rId14" Type="http://schemas.openxmlformats.org/officeDocument/2006/relationships/image" Target="../media/image79.png"/><Relationship Id="rId22" Type="http://schemas.openxmlformats.org/officeDocument/2006/relationships/hyperlink" Target="https://asm.asahi.com/article/11374738"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7.jpeg"/><Relationship Id="rId18" Type="http://schemas.openxmlformats.org/officeDocument/2006/relationships/chart" Target="../charts/chart4.xml"/><Relationship Id="rId3" Type="http://schemas.openxmlformats.org/officeDocument/2006/relationships/image" Target="../media/image83.png"/><Relationship Id="rId21" Type="http://schemas.openxmlformats.org/officeDocument/2006/relationships/hyperlink" Target="https://globe.asahi.com/article/12835211" TargetMode="External"/><Relationship Id="rId7" Type="http://schemas.openxmlformats.org/officeDocument/2006/relationships/image" Target="../media/image65.svg"/><Relationship Id="rId12" Type="http://schemas.openxmlformats.org/officeDocument/2006/relationships/image" Target="../media/image86.png"/><Relationship Id="rId17" Type="http://schemas.openxmlformats.org/officeDocument/2006/relationships/chart" Target="../charts/chart3.xml"/><Relationship Id="rId2" Type="http://schemas.openxmlformats.org/officeDocument/2006/relationships/notesSlide" Target="../notesSlides/notesSlide7.xml"/><Relationship Id="rId16" Type="http://schemas.openxmlformats.org/officeDocument/2006/relationships/chart" Target="../charts/chart2.xml"/><Relationship Id="rId20" Type="http://schemas.openxmlformats.org/officeDocument/2006/relationships/hyperlink" Target="https://globe.asahi.com/brand/mitsubishicorp/2019/" TargetMode="External"/><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85.png"/><Relationship Id="rId5" Type="http://schemas.openxmlformats.org/officeDocument/2006/relationships/hyperlink" Target="https://pot.asahi.com/article/13281489" TargetMode="External"/><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chart" Target="../charts/chart5.xml"/><Relationship Id="rId4" Type="http://schemas.openxmlformats.org/officeDocument/2006/relationships/hyperlink" Target="https://globe.asahi.com/" TargetMode="External"/><Relationship Id="rId9" Type="http://schemas.openxmlformats.org/officeDocument/2006/relationships/image" Target="../media/image67.svg"/><Relationship Id="rId14"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94.png"/><Relationship Id="rId18" Type="http://schemas.openxmlformats.org/officeDocument/2006/relationships/image" Target="../media/image97.png"/><Relationship Id="rId3" Type="http://schemas.openxmlformats.org/officeDocument/2006/relationships/image" Target="../media/image90.png"/><Relationship Id="rId7" Type="http://schemas.openxmlformats.org/officeDocument/2006/relationships/image" Target="../media/image64.png"/><Relationship Id="rId12" Type="http://schemas.openxmlformats.org/officeDocument/2006/relationships/image" Target="../media/image93.png"/><Relationship Id="rId17" Type="http://schemas.openxmlformats.org/officeDocument/2006/relationships/image" Target="../media/image96.png"/><Relationship Id="rId2" Type="http://schemas.openxmlformats.org/officeDocument/2006/relationships/notesSlide" Target="../notesSlides/notesSlide8.xml"/><Relationship Id="rId16" Type="http://schemas.openxmlformats.org/officeDocument/2006/relationships/image" Target="../media/image95.jpeg"/><Relationship Id="rId20"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hyperlink" Target="https://pot.asahi.com/article/13281503" TargetMode="External"/><Relationship Id="rId11" Type="http://schemas.openxmlformats.org/officeDocument/2006/relationships/image" Target="../media/image92.png"/><Relationship Id="rId5" Type="http://schemas.openxmlformats.org/officeDocument/2006/relationships/hyperlink" Target="https://4years.asahi.com/" TargetMode="External"/><Relationship Id="rId15" Type="http://schemas.openxmlformats.org/officeDocument/2006/relationships/hyperlink" Target="https://4years.asahi.com/article/12856972" TargetMode="External"/><Relationship Id="rId10" Type="http://schemas.openxmlformats.org/officeDocument/2006/relationships/image" Target="../media/image67.svg"/><Relationship Id="rId19" Type="http://schemas.openxmlformats.org/officeDocument/2006/relationships/image" Target="../media/image98.png"/><Relationship Id="rId4" Type="http://schemas.openxmlformats.org/officeDocument/2006/relationships/image" Target="../media/image91.jpeg"/><Relationship Id="rId9" Type="http://schemas.openxmlformats.org/officeDocument/2006/relationships/image" Target="../media/image66.png"/><Relationship Id="rId14" Type="http://schemas.openxmlformats.org/officeDocument/2006/relationships/hyperlink" Target="https://4years.asahi.com/article/128183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レゴ, おもちゃ, テーブル, スキー が含まれている画像&#10;&#10;自動的に生成された説明">
            <a:extLst>
              <a:ext uri="{FF2B5EF4-FFF2-40B4-BE49-F238E27FC236}">
                <a16:creationId xmlns:a16="http://schemas.microsoft.com/office/drawing/2014/main" id="{AC700648-B1D6-4577-B5EF-5AAC701113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497"/>
          <a:stretch/>
        </p:blipFill>
        <p:spPr>
          <a:xfrm>
            <a:off x="-52726" y="-53787"/>
            <a:ext cx="10797264" cy="5507500"/>
          </a:xfrm>
          <a:prstGeom prst="rect">
            <a:avLst/>
          </a:prstGeom>
        </p:spPr>
      </p:pic>
      <p:cxnSp>
        <p:nvCxnSpPr>
          <p:cNvPr id="32" name="直線コネクタ 31">
            <a:extLst>
              <a:ext uri="{FF2B5EF4-FFF2-40B4-BE49-F238E27FC236}">
                <a16:creationId xmlns:a16="http://schemas.microsoft.com/office/drawing/2014/main" id="{1BB29891-F783-443A-9CA9-68DF74BA4AF8}"/>
              </a:ext>
            </a:extLst>
          </p:cNvPr>
          <p:cNvCxnSpPr>
            <a:cxnSpLocks/>
          </p:cNvCxnSpPr>
          <p:nvPr/>
        </p:nvCxnSpPr>
        <p:spPr>
          <a:xfrm>
            <a:off x="-27048" y="5453713"/>
            <a:ext cx="10745907"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C35BAC5F-8C1E-444D-8A99-8A38DAB20237}"/>
              </a:ext>
            </a:extLst>
          </p:cNvPr>
          <p:cNvSpPr txBox="1"/>
          <p:nvPr/>
        </p:nvSpPr>
        <p:spPr>
          <a:xfrm>
            <a:off x="5244704" y="4811198"/>
            <a:ext cx="5404541" cy="626502"/>
          </a:xfrm>
          <a:prstGeom prst="rect">
            <a:avLst/>
          </a:prstGeom>
          <a:solidFill>
            <a:schemeClr val="tx1"/>
          </a:solidFill>
          <a:effectLst/>
        </p:spPr>
        <p:txBody>
          <a:bodyPr wrap="none" lIns="0" tIns="0" rIns="0" bIns="0" rtlCol="0" anchor="ctr" anchorCtr="0">
            <a:noAutofit/>
          </a:bodyPr>
          <a:lstStyle/>
          <a:p>
            <a:pPr algn="ctr">
              <a:lnSpc>
                <a:spcPct val="120000"/>
              </a:lnSpc>
            </a:pPr>
            <a:r>
              <a:rPr kumimoji="1" lang="ja-JP" altLang="en-US" sz="1943" b="1">
                <a:solidFill>
                  <a:schemeClr val="bg1"/>
                </a:solidFill>
                <a:latin typeface="游ゴシック" panose="020B0400000000000000" pitchFamily="50" charset="-128"/>
                <a:ea typeface="游ゴシック" panose="020B0400000000000000" pitchFamily="50" charset="-128"/>
              </a:rPr>
              <a:t>朝日新聞　総合デジタルメディアガイド</a:t>
            </a:r>
            <a:endParaRPr kumimoji="1" lang="en-US" altLang="ja-JP" sz="1943" b="1">
              <a:solidFill>
                <a:schemeClr val="bg1"/>
              </a:solidFill>
              <a:latin typeface="游ゴシック" panose="020B0400000000000000" pitchFamily="50" charset="-128"/>
              <a:ea typeface="游ゴシック" panose="020B0400000000000000" pitchFamily="50" charset="-128"/>
            </a:endParaRPr>
          </a:p>
        </p:txBody>
      </p:sp>
      <p:sp>
        <p:nvSpPr>
          <p:cNvPr id="30" name="フリーフォーム: 図形 29">
            <a:extLst>
              <a:ext uri="{FF2B5EF4-FFF2-40B4-BE49-F238E27FC236}">
                <a16:creationId xmlns:a16="http://schemas.microsoft.com/office/drawing/2014/main" id="{E13496F8-2D3D-409E-8ED0-A4055E4E48FF}"/>
              </a:ext>
            </a:extLst>
          </p:cNvPr>
          <p:cNvSpPr/>
          <p:nvPr/>
        </p:nvSpPr>
        <p:spPr>
          <a:xfrm>
            <a:off x="-54094" y="-54163"/>
            <a:ext cx="10800000" cy="7668000"/>
          </a:xfrm>
          <a:custGeom>
            <a:avLst/>
            <a:gdLst>
              <a:gd name="connsiteX0" fmla="*/ 138618 w 10800000"/>
              <a:gd name="connsiteY0" fmla="*/ 138687 h 7668000"/>
              <a:gd name="connsiteX1" fmla="*/ 138618 w 10800000"/>
              <a:gd name="connsiteY1" fmla="*/ 7538411 h 7668000"/>
              <a:gd name="connsiteX2" fmla="*/ 10665744 w 10800000"/>
              <a:gd name="connsiteY2" fmla="*/ 7538411 h 7668000"/>
              <a:gd name="connsiteX3" fmla="*/ 10665744 w 10800000"/>
              <a:gd name="connsiteY3" fmla="*/ 138687 h 7668000"/>
              <a:gd name="connsiteX4" fmla="*/ 0 w 10800000"/>
              <a:gd name="connsiteY4" fmla="*/ 0 h 7668000"/>
              <a:gd name="connsiteX5" fmla="*/ 10800000 w 10800000"/>
              <a:gd name="connsiteY5" fmla="*/ 0 h 7668000"/>
              <a:gd name="connsiteX6" fmla="*/ 10800000 w 10800000"/>
              <a:gd name="connsiteY6" fmla="*/ 7668000 h 7668000"/>
              <a:gd name="connsiteX7" fmla="*/ 0 w 10800000"/>
              <a:gd name="connsiteY7" fmla="*/ 7668000 h 76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0" h="7668000">
                <a:moveTo>
                  <a:pt x="138618" y="138687"/>
                </a:moveTo>
                <a:lnTo>
                  <a:pt x="138618" y="7538411"/>
                </a:lnTo>
                <a:lnTo>
                  <a:pt x="10665744" y="7538411"/>
                </a:lnTo>
                <a:lnTo>
                  <a:pt x="10665744" y="138687"/>
                </a:lnTo>
                <a:close/>
                <a:moveTo>
                  <a:pt x="0" y="0"/>
                </a:moveTo>
                <a:lnTo>
                  <a:pt x="10800000" y="0"/>
                </a:lnTo>
                <a:lnTo>
                  <a:pt x="10800000" y="7668000"/>
                </a:lnTo>
                <a:lnTo>
                  <a:pt x="0" y="7668000"/>
                </a:lnTo>
                <a:close/>
              </a:path>
            </a:pathLst>
          </a:custGeom>
          <a:solidFill>
            <a:srgbClr val="8F7A47"/>
          </a:solid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943"/>
          </a:p>
        </p:txBody>
      </p:sp>
      <p:pic>
        <p:nvPicPr>
          <p:cNvPr id="146" name="図 145">
            <a:extLst>
              <a:ext uri="{FF2B5EF4-FFF2-40B4-BE49-F238E27FC236}">
                <a16:creationId xmlns:a16="http://schemas.microsoft.com/office/drawing/2014/main" id="{FE3C6848-79B2-44CA-A831-435190F414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795" y="5829454"/>
            <a:ext cx="791356" cy="249582"/>
          </a:xfrm>
          <a:prstGeom prst="rect">
            <a:avLst/>
          </a:prstGeom>
        </p:spPr>
      </p:pic>
      <p:pic>
        <p:nvPicPr>
          <p:cNvPr id="147" name="図 2" descr="図 2">
            <a:extLst>
              <a:ext uri="{FF2B5EF4-FFF2-40B4-BE49-F238E27FC236}">
                <a16:creationId xmlns:a16="http://schemas.microsoft.com/office/drawing/2014/main" id="{159384C6-3C18-4AEE-A422-8CFEDB7E47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97566" y="5868623"/>
            <a:ext cx="889717" cy="180582"/>
          </a:xfrm>
          <a:prstGeom prst="rect">
            <a:avLst/>
          </a:prstGeom>
          <a:ln w="12700">
            <a:miter lim="400000"/>
          </a:ln>
        </p:spPr>
      </p:pic>
      <p:pic>
        <p:nvPicPr>
          <p:cNvPr id="149" name="ロゴだけ.png" descr="ロゴだけ.png">
            <a:extLst>
              <a:ext uri="{FF2B5EF4-FFF2-40B4-BE49-F238E27FC236}">
                <a16:creationId xmlns:a16="http://schemas.microsoft.com/office/drawing/2014/main" id="{2769193F-609C-42F9-BAE9-98FB800A06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4638" y="7066587"/>
            <a:ext cx="677518" cy="190866"/>
          </a:xfrm>
          <a:prstGeom prst="rect">
            <a:avLst/>
          </a:prstGeom>
          <a:ln w="12700">
            <a:miter lim="400000"/>
          </a:ln>
        </p:spPr>
      </p:pic>
      <p:pic>
        <p:nvPicPr>
          <p:cNvPr id="150" name="Picture 7" descr="C:\Users\minato\Desktop\MedPeerLogo.png">
            <a:extLst>
              <a:ext uri="{FF2B5EF4-FFF2-40B4-BE49-F238E27FC236}">
                <a16:creationId xmlns:a16="http://schemas.microsoft.com/office/drawing/2014/main" id="{C52A3E87-4BD1-4574-8A2C-D24AB6C6552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95606" y="7069649"/>
            <a:ext cx="760680" cy="15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図 150">
            <a:extLst>
              <a:ext uri="{FF2B5EF4-FFF2-40B4-BE49-F238E27FC236}">
                <a16:creationId xmlns:a16="http://schemas.microsoft.com/office/drawing/2014/main" id="{D957DE32-3EF0-47CD-85A7-00C4BFE786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36353" y="6639354"/>
            <a:ext cx="1839530" cy="257069"/>
          </a:xfrm>
          <a:prstGeom prst="rect">
            <a:avLst/>
          </a:prstGeom>
        </p:spPr>
      </p:pic>
      <p:pic>
        <p:nvPicPr>
          <p:cNvPr id="152" name="図 151">
            <a:extLst>
              <a:ext uri="{FF2B5EF4-FFF2-40B4-BE49-F238E27FC236}">
                <a16:creationId xmlns:a16="http://schemas.microsoft.com/office/drawing/2014/main" id="{F3AA0EE7-8586-4EF7-805B-59C58B08816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8041815" y="5829454"/>
            <a:ext cx="800080" cy="219744"/>
          </a:xfrm>
          <a:prstGeom prst="rect">
            <a:avLst/>
          </a:prstGeom>
        </p:spPr>
      </p:pic>
      <p:pic>
        <p:nvPicPr>
          <p:cNvPr id="156" name="グラフィックス 155">
            <a:extLst>
              <a:ext uri="{FF2B5EF4-FFF2-40B4-BE49-F238E27FC236}">
                <a16:creationId xmlns:a16="http://schemas.microsoft.com/office/drawing/2014/main" id="{2C816FA2-6FCC-4556-AA32-5689734122C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007684" y="6661828"/>
            <a:ext cx="709768" cy="166641"/>
          </a:xfrm>
          <a:prstGeom prst="rect">
            <a:avLst/>
          </a:prstGeom>
        </p:spPr>
      </p:pic>
      <p:pic>
        <p:nvPicPr>
          <p:cNvPr id="157" name="図 156">
            <a:extLst>
              <a:ext uri="{FF2B5EF4-FFF2-40B4-BE49-F238E27FC236}">
                <a16:creationId xmlns:a16="http://schemas.microsoft.com/office/drawing/2014/main" id="{B383F856-338E-46F0-A5BB-988AF8BA46F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168699" y="6605584"/>
            <a:ext cx="541393" cy="324608"/>
          </a:xfrm>
          <a:prstGeom prst="rect">
            <a:avLst/>
          </a:prstGeom>
        </p:spPr>
      </p:pic>
      <p:pic>
        <p:nvPicPr>
          <p:cNvPr id="158" name="図 157">
            <a:extLst>
              <a:ext uri="{FF2B5EF4-FFF2-40B4-BE49-F238E27FC236}">
                <a16:creationId xmlns:a16="http://schemas.microsoft.com/office/drawing/2014/main" id="{1C310EEC-2FD5-4289-91D4-D53E19779BE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967398" y="6646341"/>
            <a:ext cx="2064075" cy="197617"/>
          </a:xfrm>
          <a:prstGeom prst="rect">
            <a:avLst/>
          </a:prstGeom>
        </p:spPr>
      </p:pic>
      <p:pic>
        <p:nvPicPr>
          <p:cNvPr id="159" name="図 158">
            <a:extLst>
              <a:ext uri="{FF2B5EF4-FFF2-40B4-BE49-F238E27FC236}">
                <a16:creationId xmlns:a16="http://schemas.microsoft.com/office/drawing/2014/main" id="{25E8E6DC-A6DB-47AC-953C-01067204D6CC}"/>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4517716" y="5849078"/>
            <a:ext cx="817742" cy="162645"/>
          </a:xfrm>
          <a:prstGeom prst="rect">
            <a:avLst/>
          </a:prstGeom>
        </p:spPr>
      </p:pic>
      <p:pic>
        <p:nvPicPr>
          <p:cNvPr id="160" name="図 159">
            <a:extLst>
              <a:ext uri="{FF2B5EF4-FFF2-40B4-BE49-F238E27FC236}">
                <a16:creationId xmlns:a16="http://schemas.microsoft.com/office/drawing/2014/main" id="{492D9346-D799-460E-AD1A-9C334B3407A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61066" y="7078895"/>
            <a:ext cx="837620" cy="150360"/>
          </a:xfrm>
          <a:prstGeom prst="rect">
            <a:avLst/>
          </a:prstGeom>
        </p:spPr>
      </p:pic>
      <p:pic>
        <p:nvPicPr>
          <p:cNvPr id="161" name="Picture 2">
            <a:extLst>
              <a:ext uri="{FF2B5EF4-FFF2-40B4-BE49-F238E27FC236}">
                <a16:creationId xmlns:a16="http://schemas.microsoft.com/office/drawing/2014/main" id="{E20C25FD-9608-4C0F-9215-10D917D832B8}"/>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a:stretch/>
        </p:blipFill>
        <p:spPr bwMode="auto">
          <a:xfrm>
            <a:off x="5803031" y="7053011"/>
            <a:ext cx="825862" cy="276222"/>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a:extLst>
              <a:ext uri="{FF2B5EF4-FFF2-40B4-BE49-F238E27FC236}">
                <a16:creationId xmlns:a16="http://schemas.microsoft.com/office/drawing/2014/main" id="{663E79AF-9BE2-47F9-B63F-DBA50EAD6438}"/>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424738" y="7081499"/>
            <a:ext cx="1213469" cy="145152"/>
          </a:xfrm>
          <a:prstGeom prst="rect">
            <a:avLst/>
          </a:prstGeom>
          <a:noFill/>
          <a:extLst>
            <a:ext uri="{909E8E84-426E-40DD-AFC4-6F175D3DCCD1}">
              <a14:hiddenFill xmlns:a14="http://schemas.microsoft.com/office/drawing/2010/main">
                <a:solidFill>
                  <a:srgbClr val="FFFFFF"/>
                </a:solidFill>
              </a14:hiddenFill>
            </a:ext>
          </a:extLst>
        </p:spPr>
      </p:pic>
      <p:pic>
        <p:nvPicPr>
          <p:cNvPr id="163" name="図 162">
            <a:extLst>
              <a:ext uri="{FF2B5EF4-FFF2-40B4-BE49-F238E27FC236}">
                <a16:creationId xmlns:a16="http://schemas.microsoft.com/office/drawing/2014/main" id="{223A90F6-72D3-4DCF-A029-D4E6524CD24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224711" y="6279080"/>
            <a:ext cx="1178776" cy="181595"/>
          </a:xfrm>
          <a:prstGeom prst="rect">
            <a:avLst/>
          </a:prstGeom>
        </p:spPr>
      </p:pic>
      <p:pic>
        <p:nvPicPr>
          <p:cNvPr id="164" name="Picture 2" descr="Bon Marche online">
            <a:extLst>
              <a:ext uri="{FF2B5EF4-FFF2-40B4-BE49-F238E27FC236}">
                <a16:creationId xmlns:a16="http://schemas.microsoft.com/office/drawing/2014/main" id="{83E8836B-2458-4015-93AF-B9D1E8472A4F}"/>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99179" y="6685408"/>
            <a:ext cx="1474356" cy="119485"/>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a:extLst>
              <a:ext uri="{FF2B5EF4-FFF2-40B4-BE49-F238E27FC236}">
                <a16:creationId xmlns:a16="http://schemas.microsoft.com/office/drawing/2014/main" id="{C29C212C-E2AB-49EC-8335-B32CD537DD9B}"/>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349318" y="6281360"/>
            <a:ext cx="1374079" cy="19887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START! åºç¤ããå­¦ã¶ãããã¼ï¼ã©ã¤ã">
            <a:extLst>
              <a:ext uri="{FF2B5EF4-FFF2-40B4-BE49-F238E27FC236}">
                <a16:creationId xmlns:a16="http://schemas.microsoft.com/office/drawing/2014/main" id="{BED59EF7-BB5D-4CA2-9ECD-537FD7952A5E}"/>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922354" y="7066587"/>
            <a:ext cx="594274" cy="192477"/>
          </a:xfrm>
          <a:prstGeom prst="rect">
            <a:avLst/>
          </a:prstGeom>
          <a:noFill/>
          <a:extLst>
            <a:ext uri="{909E8E84-426E-40dd-AFC4-6F175D3DCCD1}">
              <a14:hiddenFill xmlns:a14="http://schemas.microsoft.com/office/drawing/2010/main" xmlns="">
                <a:solidFill>
                  <a:srgbClr val="FFFFFF"/>
                </a:solidFill>
              </a14:hiddenFill>
            </a:ext>
          </a:extLst>
        </p:spPr>
      </p:pic>
      <p:pic>
        <p:nvPicPr>
          <p:cNvPr id="167" name="図 166">
            <a:extLst>
              <a:ext uri="{FF2B5EF4-FFF2-40B4-BE49-F238E27FC236}">
                <a16:creationId xmlns:a16="http://schemas.microsoft.com/office/drawing/2014/main" id="{333436B5-0F4B-45EC-B79D-DD8FB4C98414}"/>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949391" y="5819304"/>
            <a:ext cx="730316" cy="243028"/>
          </a:xfrm>
          <a:prstGeom prst="rect">
            <a:avLst/>
          </a:prstGeom>
        </p:spPr>
      </p:pic>
      <p:pic>
        <p:nvPicPr>
          <p:cNvPr id="168" name="図 167">
            <a:extLst>
              <a:ext uri="{FF2B5EF4-FFF2-40B4-BE49-F238E27FC236}">
                <a16:creationId xmlns:a16="http://schemas.microsoft.com/office/drawing/2014/main" id="{5163E40D-93E5-4F39-8EC2-50FAE52354C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9204003" y="5866401"/>
            <a:ext cx="765446" cy="178450"/>
          </a:xfrm>
          <a:prstGeom prst="rect">
            <a:avLst/>
          </a:prstGeom>
        </p:spPr>
      </p:pic>
      <p:pic>
        <p:nvPicPr>
          <p:cNvPr id="169" name="図 168">
            <a:extLst>
              <a:ext uri="{FF2B5EF4-FFF2-40B4-BE49-F238E27FC236}">
                <a16:creationId xmlns:a16="http://schemas.microsoft.com/office/drawing/2014/main" id="{F382387B-FF09-43C7-A9E4-9632C02249CB}"/>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657076" y="6236691"/>
            <a:ext cx="765444" cy="256002"/>
          </a:xfrm>
          <a:prstGeom prst="rect">
            <a:avLst/>
          </a:prstGeom>
        </p:spPr>
      </p:pic>
      <p:pic>
        <p:nvPicPr>
          <p:cNvPr id="170" name="Picture 2" descr="nakamaaru">
            <a:extLst>
              <a:ext uri="{FF2B5EF4-FFF2-40B4-BE49-F238E27FC236}">
                <a16:creationId xmlns:a16="http://schemas.microsoft.com/office/drawing/2014/main" id="{6A8246DA-7CC4-431A-8D54-384F9A60519F}"/>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5264794" y="6247179"/>
            <a:ext cx="890968" cy="225970"/>
          </a:xfrm>
          <a:prstGeom prst="rect">
            <a:avLst/>
          </a:prstGeom>
          <a:noFill/>
          <a:extLst>
            <a:ext uri="{909E8E84-426E-40DD-AFC4-6F175D3DCCD1}">
              <a14:hiddenFill xmlns:a14="http://schemas.microsoft.com/office/drawing/2010/main">
                <a:solidFill>
                  <a:srgbClr val="FFFFFF"/>
                </a:solidFill>
              </a14:hiddenFill>
            </a:ext>
          </a:extLst>
        </p:spPr>
      </p:pic>
      <p:pic>
        <p:nvPicPr>
          <p:cNvPr id="171" name="図 170">
            <a:extLst>
              <a:ext uri="{FF2B5EF4-FFF2-40B4-BE49-F238E27FC236}">
                <a16:creationId xmlns:a16="http://schemas.microsoft.com/office/drawing/2014/main" id="{ABC50743-0E3D-43A6-9044-6756C4435E76}"/>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904801" y="6241141"/>
            <a:ext cx="858679" cy="214668"/>
          </a:xfrm>
          <a:prstGeom prst="rect">
            <a:avLst/>
          </a:prstGeom>
        </p:spPr>
      </p:pic>
      <p:pic>
        <p:nvPicPr>
          <p:cNvPr id="172" name="図 1">
            <a:extLst>
              <a:ext uri="{FF2B5EF4-FFF2-40B4-BE49-F238E27FC236}">
                <a16:creationId xmlns:a16="http://schemas.microsoft.com/office/drawing/2014/main" id="{952A8EE6-6CB7-4705-BC99-452D28EB98ED}"/>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bwMode="auto">
          <a:xfrm>
            <a:off x="6922354" y="6645817"/>
            <a:ext cx="724212" cy="227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図 33">
            <a:extLst>
              <a:ext uri="{FF2B5EF4-FFF2-40B4-BE49-F238E27FC236}">
                <a16:creationId xmlns:a16="http://schemas.microsoft.com/office/drawing/2014/main" id="{44074A43-0089-4322-B533-F48281F1F2CE}"/>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2264434" y="7072609"/>
            <a:ext cx="986528" cy="178822"/>
          </a:xfrm>
          <a:prstGeom prst="rect">
            <a:avLst/>
          </a:prstGeom>
        </p:spPr>
      </p:pic>
      <p:pic>
        <p:nvPicPr>
          <p:cNvPr id="41" name="図 40">
            <a:extLst>
              <a:ext uri="{FF2B5EF4-FFF2-40B4-BE49-F238E27FC236}">
                <a16:creationId xmlns:a16="http://schemas.microsoft.com/office/drawing/2014/main" id="{1C22C7DC-B42C-4120-BB20-5C3D54F13D5D}"/>
              </a:ext>
            </a:extLst>
          </p:cNvPr>
          <p:cNvPicPr>
            <a:picLocks noChangeAspect="1"/>
          </p:cNvPicPr>
          <p:nvPr/>
        </p:nvPicPr>
        <p:blipFill rotWithShape="1">
          <a:blip r:embed="rId29"/>
          <a:srcRect/>
          <a:stretch/>
        </p:blipFill>
        <p:spPr>
          <a:xfrm>
            <a:off x="7923834" y="6260730"/>
            <a:ext cx="859510" cy="159168"/>
          </a:xfrm>
          <a:prstGeom prst="rect">
            <a:avLst/>
          </a:prstGeom>
        </p:spPr>
      </p:pic>
      <p:pic>
        <p:nvPicPr>
          <p:cNvPr id="38" name="図 37" descr="テキスト&#10;&#10;自動的に生成された説明">
            <a:extLst>
              <a:ext uri="{FF2B5EF4-FFF2-40B4-BE49-F238E27FC236}">
                <a16:creationId xmlns:a16="http://schemas.microsoft.com/office/drawing/2014/main" id="{701EE0C6-BE3F-4AF7-B058-396A2F3BEB84}"/>
              </a:ext>
            </a:extLst>
          </p:cNvPr>
          <p:cNvPicPr>
            <a:picLocks noChangeAspect="1"/>
          </p:cNvPicPr>
          <p:nvPr/>
        </p:nvPicPr>
        <p:blipFill>
          <a:blip r:embed="rId30"/>
          <a:stretch>
            <a:fillRect/>
          </a:stretch>
        </p:blipFill>
        <p:spPr>
          <a:xfrm>
            <a:off x="9097615" y="6630469"/>
            <a:ext cx="1196603" cy="198000"/>
          </a:xfrm>
          <a:prstGeom prst="rect">
            <a:avLst/>
          </a:prstGeom>
        </p:spPr>
      </p:pic>
      <p:pic>
        <p:nvPicPr>
          <p:cNvPr id="39" name="図 38">
            <a:extLst>
              <a:ext uri="{FF2B5EF4-FFF2-40B4-BE49-F238E27FC236}">
                <a16:creationId xmlns:a16="http://schemas.microsoft.com/office/drawing/2014/main" id="{A6A7F810-FB69-4C7B-BCCC-13BC3BE0449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579412" y="5635804"/>
            <a:ext cx="607043" cy="607043"/>
          </a:xfrm>
          <a:prstGeom prst="rect">
            <a:avLst/>
          </a:prstGeom>
        </p:spPr>
      </p:pic>
      <p:pic>
        <p:nvPicPr>
          <p:cNvPr id="42" name="図 41" descr="テキスト が含まれている画像&#10;&#10;自動的に生成された説明">
            <a:extLst>
              <a:ext uri="{FF2B5EF4-FFF2-40B4-BE49-F238E27FC236}">
                <a16:creationId xmlns:a16="http://schemas.microsoft.com/office/drawing/2014/main" id="{954CD789-5D65-4064-93D2-38F0C0CF330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48564" y="5633586"/>
            <a:ext cx="607043" cy="607043"/>
          </a:xfrm>
          <a:prstGeom prst="rect">
            <a:avLst/>
          </a:prstGeom>
        </p:spPr>
      </p:pic>
      <p:pic>
        <p:nvPicPr>
          <p:cNvPr id="43" name="図 42" descr="テキスト が含まれている画像&#10;&#10;自動的に生成された説明">
            <a:extLst>
              <a:ext uri="{FF2B5EF4-FFF2-40B4-BE49-F238E27FC236}">
                <a16:creationId xmlns:a16="http://schemas.microsoft.com/office/drawing/2014/main" id="{42A28D92-78B3-4988-B388-E619A13F03D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610260" y="5635804"/>
            <a:ext cx="607043" cy="607043"/>
          </a:xfrm>
          <a:prstGeom prst="rect">
            <a:avLst/>
          </a:prstGeom>
        </p:spPr>
      </p:pic>
      <p:pic>
        <p:nvPicPr>
          <p:cNvPr id="44" name="図 43" descr="ロゴ, 会社名&#10;&#10;自動的に生成された説明">
            <a:extLst>
              <a:ext uri="{FF2B5EF4-FFF2-40B4-BE49-F238E27FC236}">
                <a16:creationId xmlns:a16="http://schemas.microsoft.com/office/drawing/2014/main" id="{4CA2CF8F-9D93-44A4-9DC3-700F4FED7BA7}"/>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7807988" y="7099128"/>
            <a:ext cx="883493" cy="146312"/>
          </a:xfrm>
          <a:prstGeom prst="rect">
            <a:avLst/>
          </a:prstGeom>
        </p:spPr>
      </p:pic>
      <p:pic>
        <p:nvPicPr>
          <p:cNvPr id="46" name="図 45" descr="アイコン が含まれている画像&#10;&#10;自動的に生成された説明">
            <a:extLst>
              <a:ext uri="{FF2B5EF4-FFF2-40B4-BE49-F238E27FC236}">
                <a16:creationId xmlns:a16="http://schemas.microsoft.com/office/drawing/2014/main" id="{09419A1B-5063-4925-B28A-B98FE9A8BC28}"/>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8954945" y="6972323"/>
            <a:ext cx="386099" cy="386099"/>
          </a:xfrm>
          <a:prstGeom prst="rect">
            <a:avLst/>
          </a:prstGeom>
        </p:spPr>
      </p:pic>
      <p:pic>
        <p:nvPicPr>
          <p:cNvPr id="47" name="図 46">
            <a:extLst>
              <a:ext uri="{FF2B5EF4-FFF2-40B4-BE49-F238E27FC236}">
                <a16:creationId xmlns:a16="http://schemas.microsoft.com/office/drawing/2014/main" id="{9D2704F2-9312-4BD0-ABC6-CF8839C03C23}"/>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9586726" y="6930192"/>
            <a:ext cx="602100" cy="434072"/>
          </a:xfrm>
          <a:prstGeom prst="rect">
            <a:avLst/>
          </a:prstGeom>
        </p:spPr>
      </p:pic>
    </p:spTree>
    <p:extLst>
      <p:ext uri="{BB962C8B-B14F-4D97-AF65-F5344CB8AC3E}">
        <p14:creationId xmlns:p14="http://schemas.microsoft.com/office/powerpoint/2010/main" val="2586687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四角形: 角を丸くする 94">
            <a:extLst>
              <a:ext uri="{FF2B5EF4-FFF2-40B4-BE49-F238E27FC236}">
                <a16:creationId xmlns:a16="http://schemas.microsoft.com/office/drawing/2014/main" id="{22C51BD3-7E47-4603-A9B5-E24A2EF13C89}"/>
              </a:ext>
            </a:extLst>
          </p:cNvPr>
          <p:cNvSpPr/>
          <p:nvPr/>
        </p:nvSpPr>
        <p:spPr>
          <a:xfrm>
            <a:off x="5536512" y="6935474"/>
            <a:ext cx="4326443" cy="315830"/>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nchorCtr="0">
            <a:noAutofit/>
          </a:bodyPr>
          <a:lstStyle/>
          <a:p>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　</a:t>
            </a:r>
            <a:r>
              <a:rPr lang="en-US" altLang="ja-JP" sz="900" dirty="0">
                <a:solidFill>
                  <a:schemeClr val="tx1"/>
                </a:solidFill>
                <a:latin typeface="游ゴシック" panose="020B0400000000000000" pitchFamily="50" charset="-128"/>
              </a:rPr>
              <a:t>1</a:t>
            </a:r>
            <a:r>
              <a:rPr lang="ja-JP" altLang="en-US" sz="900">
                <a:solidFill>
                  <a:schemeClr val="tx1"/>
                </a:solidFill>
                <a:latin typeface="游ゴシック" panose="020B0400000000000000" pitchFamily="50" charset="-128"/>
              </a:rPr>
              <a:t>本：</a:t>
            </a:r>
            <a:r>
              <a:rPr lang="en-US" altLang="ja-JP" sz="900" dirty="0">
                <a:solidFill>
                  <a:schemeClr val="tx1"/>
                </a:solidFill>
                <a:latin typeface="游ゴシック" panose="020B0400000000000000" pitchFamily="50" charset="-128"/>
              </a:rPr>
              <a:t>350</a:t>
            </a:r>
            <a:r>
              <a:rPr lang="ja-JP" altLang="en-US" sz="900">
                <a:solidFill>
                  <a:schemeClr val="tx1"/>
                </a:solidFill>
                <a:latin typeface="游ゴシック" panose="020B0400000000000000" pitchFamily="50" charset="-128"/>
              </a:rPr>
              <a:t>万円～　想定</a:t>
            </a:r>
            <a:r>
              <a:rPr lang="en-US" altLang="ja-JP" sz="900" dirty="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数：</a:t>
            </a:r>
            <a:r>
              <a:rPr lang="en-US" altLang="ja-JP" sz="900" dirty="0">
                <a:solidFill>
                  <a:schemeClr val="tx1"/>
                </a:solidFill>
                <a:latin typeface="游ゴシック" panose="020B0400000000000000" pitchFamily="50" charset="-128"/>
              </a:rPr>
              <a:t>20,000PV</a:t>
            </a:r>
            <a:endParaRPr kumimoji="1" lang="ja-JP" altLang="en-US" sz="1000" b="1">
              <a:solidFill>
                <a:schemeClr val="tx1"/>
              </a:solidFill>
              <a:latin typeface="游ゴシック" panose="020B0400000000000000" pitchFamily="50" charset="-128"/>
              <a:ea typeface="游ゴシック" panose="020B0400000000000000" pitchFamily="50" charset="-128"/>
            </a:endParaRPr>
          </a:p>
        </p:txBody>
      </p:sp>
      <p:pic>
        <p:nvPicPr>
          <p:cNvPr id="43" name="図 2" descr="図 2">
            <a:extLst>
              <a:ext uri="{FF2B5EF4-FFF2-40B4-BE49-F238E27FC236}">
                <a16:creationId xmlns:a16="http://schemas.microsoft.com/office/drawing/2014/main" id="{05860F85-3BED-4B39-B3DA-06CC2B74FF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366" y="202030"/>
            <a:ext cx="2172390" cy="440920"/>
          </a:xfrm>
          <a:prstGeom prst="rect">
            <a:avLst/>
          </a:prstGeom>
          <a:ln w="12700">
            <a:miter lim="400000"/>
          </a:ln>
        </p:spPr>
      </p:pic>
      <p:pic>
        <p:nvPicPr>
          <p:cNvPr id="44" name="Picture 2" descr="http://chart.apis.google.com/chart?chs=400x400&amp;cht=qr&amp;chl=https://www.huffingtonpost.jp">
            <a:extLst>
              <a:ext uri="{FF2B5EF4-FFF2-40B4-BE49-F238E27FC236}">
                <a16:creationId xmlns:a16="http://schemas.microsoft.com/office/drawing/2014/main" id="{56C5A615-A9E7-4100-AF8C-78455056D70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34827" y="13192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46" name="正方形/長方形 45">
            <a:extLst>
              <a:ext uri="{FF2B5EF4-FFF2-40B4-BE49-F238E27FC236}">
                <a16:creationId xmlns:a16="http://schemas.microsoft.com/office/drawing/2014/main" id="{900C5996-443B-4F23-B5FA-F8590FBEC3A4}"/>
              </a:ext>
            </a:extLst>
          </p:cNvPr>
          <p:cNvSpPr/>
          <p:nvPr/>
        </p:nvSpPr>
        <p:spPr>
          <a:xfrm>
            <a:off x="559767" y="697429"/>
            <a:ext cx="1481496"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5"/>
              </a:rPr>
              <a:t>https://www.huffingtonpost.jp/</a:t>
            </a:r>
            <a:endParaRPr lang="en-US" altLang="ja-JP" sz="700">
              <a:latin typeface="游ゴシック" panose="020B0400000000000000" pitchFamily="50" charset="-128"/>
              <a:ea typeface="游ゴシック" panose="020B0400000000000000" pitchFamily="50" charset="-128"/>
            </a:endParaRPr>
          </a:p>
        </p:txBody>
      </p:sp>
      <p:sp>
        <p:nvSpPr>
          <p:cNvPr id="47" name="正方形/長方形 46">
            <a:extLst>
              <a:ext uri="{FF2B5EF4-FFF2-40B4-BE49-F238E27FC236}">
                <a16:creationId xmlns:a16="http://schemas.microsoft.com/office/drawing/2014/main" id="{0A17DB44-8878-4F24-84AA-9A850E737D4E}"/>
              </a:ext>
            </a:extLst>
          </p:cNvPr>
          <p:cNvSpPr/>
          <p:nvPr/>
        </p:nvSpPr>
        <p:spPr>
          <a:xfrm>
            <a:off x="2291236" y="697429"/>
            <a:ext cx="3722494" cy="200055"/>
          </a:xfrm>
          <a:prstGeom prst="rect">
            <a:avLst/>
          </a:prstGeom>
        </p:spPr>
        <p:txBody>
          <a:bodyPr wrap="none">
            <a:spAutoFit/>
          </a:bodyPr>
          <a:lstStyle/>
          <a:p>
            <a:r>
              <a:rPr lang="en-US" altLang="ja-JP" sz="700" dirty="0">
                <a:latin typeface="游ゴシック" panose="020B0400000000000000" pitchFamily="50" charset="-128"/>
                <a:ea typeface="游ゴシック" panose="020B0400000000000000" pitchFamily="50" charset="-128"/>
                <a:hlinkClick r:id="rId6">
                  <a:extLst>
                    <a:ext uri="{A12FA001-AC4F-418D-AE19-62706E023703}">
                      <ahyp:hlinkClr xmlns:ahyp="http://schemas.microsoft.com/office/drawing/2018/hyperlinkcolor" val="tx"/>
                    </a:ext>
                  </a:extLst>
                </a:hlinkClick>
              </a:rPr>
              <a:t>https://www.asahi.com/ads/guide/doc/file/huffpost/media/huffpost_mediaguide.pdf</a:t>
            </a:r>
            <a:endParaRPr lang="en-US" altLang="ja-JP" sz="700" dirty="0">
              <a:latin typeface="游ゴシック" panose="020B0400000000000000" pitchFamily="50" charset="-128"/>
              <a:ea typeface="游ゴシック" panose="020B0400000000000000" pitchFamily="50" charset="-128"/>
            </a:endParaRPr>
          </a:p>
        </p:txBody>
      </p:sp>
      <p:pic>
        <p:nvPicPr>
          <p:cNvPr id="48" name="グラフィックス 47" descr="ドキュメント">
            <a:extLst>
              <a:ext uri="{FF2B5EF4-FFF2-40B4-BE49-F238E27FC236}">
                <a16:creationId xmlns:a16="http://schemas.microsoft.com/office/drawing/2014/main" id="{F1755D3A-3094-4F48-B95B-0FC2FBA2107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76173" y="707456"/>
            <a:ext cx="180000" cy="180000"/>
          </a:xfrm>
          <a:prstGeom prst="rect">
            <a:avLst/>
          </a:prstGeom>
        </p:spPr>
      </p:pic>
      <p:pic>
        <p:nvPicPr>
          <p:cNvPr id="49" name="グラフィックス 48" descr="ノート PC">
            <a:extLst>
              <a:ext uri="{FF2B5EF4-FFF2-40B4-BE49-F238E27FC236}">
                <a16:creationId xmlns:a16="http://schemas.microsoft.com/office/drawing/2014/main" id="{38A8DDFD-95D4-4D2F-8CCD-51E716AC5B0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5196" y="689456"/>
            <a:ext cx="216000" cy="216000"/>
          </a:xfrm>
          <a:prstGeom prst="rect">
            <a:avLst/>
          </a:prstGeom>
        </p:spPr>
      </p:pic>
      <p:sp>
        <p:nvSpPr>
          <p:cNvPr id="57" name="正方形/長方形 56">
            <a:extLst>
              <a:ext uri="{FF2B5EF4-FFF2-40B4-BE49-F238E27FC236}">
                <a16:creationId xmlns:a16="http://schemas.microsoft.com/office/drawing/2014/main" id="{BAB9D7A5-4DDC-4974-BA1B-C6B8DAA70EA9}"/>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プレースホルダー 2">
            <a:extLst>
              <a:ext uri="{FF2B5EF4-FFF2-40B4-BE49-F238E27FC236}">
                <a16:creationId xmlns:a16="http://schemas.microsoft.com/office/drawing/2014/main" id="{1EEC6C8E-C6F7-4563-ACFC-76B1C18E80AE}"/>
              </a:ext>
            </a:extLst>
          </p:cNvPr>
          <p:cNvSpPr txBox="1">
            <a:spLocks/>
          </p:cNvSpPr>
          <p:nvPr/>
        </p:nvSpPr>
        <p:spPr>
          <a:xfrm>
            <a:off x="1798715" y="1051984"/>
            <a:ext cx="8622863" cy="466820"/>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社会問題に関心が高い</a:t>
            </a:r>
            <a:r>
              <a:rPr lang="en-US" altLang="ja-JP" dirty="0"/>
              <a:t>20~50</a:t>
            </a:r>
            <a:r>
              <a:rPr lang="ja-JP" altLang="en-US"/>
              <a:t>代男女。個人年収</a:t>
            </a:r>
            <a:r>
              <a:rPr lang="en-US" altLang="ja-JP" dirty="0"/>
              <a:t>700</a:t>
            </a:r>
            <a:r>
              <a:rPr lang="ja-JP" altLang="en-US"/>
              <a:t>万円以上が約</a:t>
            </a:r>
            <a:r>
              <a:rPr lang="en-US" altLang="ja-JP" dirty="0"/>
              <a:t>4</a:t>
            </a:r>
            <a:r>
              <a:rPr lang="ja-JP" altLang="en-US"/>
              <a:t>割。</a:t>
            </a:r>
          </a:p>
        </p:txBody>
      </p:sp>
      <p:sp>
        <p:nvSpPr>
          <p:cNvPr id="59" name="テキスト プレースホルダー 2">
            <a:extLst>
              <a:ext uri="{FF2B5EF4-FFF2-40B4-BE49-F238E27FC236}">
                <a16:creationId xmlns:a16="http://schemas.microsoft.com/office/drawing/2014/main" id="{2C230829-DD11-4105-9655-3CFE8AFF31D7}"/>
              </a:ext>
            </a:extLst>
          </p:cNvPr>
          <p:cNvSpPr txBox="1">
            <a:spLocks/>
          </p:cNvSpPr>
          <p:nvPr/>
        </p:nvSpPr>
        <p:spPr>
          <a:xfrm>
            <a:off x="534092" y="1142207"/>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sp>
        <p:nvSpPr>
          <p:cNvPr id="60" name="テキスト プレースホルダー 2">
            <a:extLst>
              <a:ext uri="{FF2B5EF4-FFF2-40B4-BE49-F238E27FC236}">
                <a16:creationId xmlns:a16="http://schemas.microsoft.com/office/drawing/2014/main" id="{032441BC-0768-4DF0-BE75-F4920F710520}"/>
              </a:ext>
            </a:extLst>
          </p:cNvPr>
          <p:cNvSpPr txBox="1">
            <a:spLocks/>
          </p:cNvSpPr>
          <p:nvPr/>
        </p:nvSpPr>
        <p:spPr>
          <a:xfrm>
            <a:off x="1798715" y="1714572"/>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dirty="0"/>
              <a:t>SDGs</a:t>
            </a:r>
            <a:r>
              <a:rPr lang="ja-JP" altLang="en-US"/>
              <a:t>・多様性・働き方など、社会課題に関する記事を</a:t>
            </a:r>
          </a:p>
          <a:p>
            <a:r>
              <a:rPr lang="ja-JP" altLang="en-US"/>
              <a:t>約</a:t>
            </a:r>
            <a:r>
              <a:rPr lang="en-US" altLang="ja-JP" dirty="0"/>
              <a:t>80</a:t>
            </a:r>
            <a:r>
              <a:rPr lang="ja-JP" altLang="en-US"/>
              <a:t>万人の</a:t>
            </a:r>
            <a:r>
              <a:rPr lang="en-US" altLang="ja-JP" dirty="0"/>
              <a:t>SNS</a:t>
            </a:r>
            <a:r>
              <a:rPr lang="ja-JP" altLang="en-US"/>
              <a:t>フォロワーが拡散・話題化。</a:t>
            </a:r>
            <a:r>
              <a:rPr lang="en-US" altLang="ja-JP" dirty="0"/>
              <a:t>SEO</a:t>
            </a:r>
            <a:r>
              <a:rPr lang="ja-JP" altLang="en-US"/>
              <a:t>効果も高い。</a:t>
            </a:r>
          </a:p>
        </p:txBody>
      </p:sp>
      <p:cxnSp>
        <p:nvCxnSpPr>
          <p:cNvPr id="61" name="直線コネクタ 60">
            <a:extLst>
              <a:ext uri="{FF2B5EF4-FFF2-40B4-BE49-F238E27FC236}">
                <a16:creationId xmlns:a16="http://schemas.microsoft.com/office/drawing/2014/main" id="{AEBDC00A-2586-4C17-98A0-0A0FC3E93522}"/>
              </a:ext>
            </a:extLst>
          </p:cNvPr>
          <p:cNvCxnSpPr>
            <a:cxnSpLocks/>
          </p:cNvCxnSpPr>
          <p:nvPr/>
        </p:nvCxnSpPr>
        <p:spPr>
          <a:xfrm>
            <a:off x="466015" y="1608104"/>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テキスト プレースホルダー 2">
            <a:extLst>
              <a:ext uri="{FF2B5EF4-FFF2-40B4-BE49-F238E27FC236}">
                <a16:creationId xmlns:a16="http://schemas.microsoft.com/office/drawing/2014/main" id="{914ED4D6-2E25-4A75-A453-137438740B85}"/>
              </a:ext>
            </a:extLst>
          </p:cNvPr>
          <p:cNvSpPr txBox="1">
            <a:spLocks/>
          </p:cNvSpPr>
          <p:nvPr/>
        </p:nvSpPr>
        <p:spPr>
          <a:xfrm>
            <a:off x="534092" y="1892670"/>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100" name="テキスト プレースホルダー 2">
            <a:extLst>
              <a:ext uri="{FF2B5EF4-FFF2-40B4-BE49-F238E27FC236}">
                <a16:creationId xmlns:a16="http://schemas.microsoft.com/office/drawing/2014/main" id="{5DAFC7FD-A50B-4E41-BFE9-A41A3556A180}"/>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101" name="直線コネクタ 100">
            <a:extLst>
              <a:ext uri="{FF2B5EF4-FFF2-40B4-BE49-F238E27FC236}">
                <a16:creationId xmlns:a16="http://schemas.microsoft.com/office/drawing/2014/main" id="{48F78A1C-3785-4702-B120-05ED8F47283D}"/>
              </a:ext>
            </a:extLst>
          </p:cNvPr>
          <p:cNvCxnSpPr>
            <a:cxnSpLocks/>
          </p:cNvCxnSpPr>
          <p:nvPr/>
        </p:nvCxnSpPr>
        <p:spPr>
          <a:xfrm>
            <a:off x="5634254" y="2951286"/>
            <a:ext cx="4686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テキスト プレースホルダー 2">
            <a:extLst>
              <a:ext uri="{FF2B5EF4-FFF2-40B4-BE49-F238E27FC236}">
                <a16:creationId xmlns:a16="http://schemas.microsoft.com/office/drawing/2014/main" id="{D9F679FC-9102-40FF-BE47-C549CAC77F35}"/>
              </a:ext>
            </a:extLst>
          </p:cNvPr>
          <p:cNvSpPr txBox="1">
            <a:spLocks/>
          </p:cNvSpPr>
          <p:nvPr/>
        </p:nvSpPr>
        <p:spPr>
          <a:xfrm>
            <a:off x="5587237"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52" name="テキスト プレースホルダー 2">
            <a:extLst>
              <a:ext uri="{FF2B5EF4-FFF2-40B4-BE49-F238E27FC236}">
                <a16:creationId xmlns:a16="http://schemas.microsoft.com/office/drawing/2014/main" id="{8E5C4794-3489-41B3-8F37-86E23B8BA416}"/>
              </a:ext>
            </a:extLst>
          </p:cNvPr>
          <p:cNvSpPr txBox="1">
            <a:spLocks/>
          </p:cNvSpPr>
          <p:nvPr/>
        </p:nvSpPr>
        <p:spPr>
          <a:xfrm>
            <a:off x="2614231" y="3049873"/>
            <a:ext cx="880800" cy="241980"/>
          </a:xfrm>
          <a:prstGeom prst="rect">
            <a:avLst/>
          </a:prstGeom>
        </p:spPr>
        <p:txBody>
          <a:bodyPr vert="horz" wrap="squar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■規模</a:t>
            </a:r>
          </a:p>
        </p:txBody>
      </p:sp>
      <p:sp>
        <p:nvSpPr>
          <p:cNvPr id="53" name="テキスト ボックス 52">
            <a:extLst>
              <a:ext uri="{FF2B5EF4-FFF2-40B4-BE49-F238E27FC236}">
                <a16:creationId xmlns:a16="http://schemas.microsoft.com/office/drawing/2014/main" id="{A90E9CAD-F73E-495A-BE55-ED30458AD3ED}"/>
              </a:ext>
            </a:extLst>
          </p:cNvPr>
          <p:cNvSpPr txBox="1"/>
          <p:nvPr/>
        </p:nvSpPr>
        <p:spPr>
          <a:xfrm>
            <a:off x="2579597" y="3264389"/>
            <a:ext cx="2357252" cy="913070"/>
          </a:xfrm>
          <a:prstGeom prst="rect">
            <a:avLst/>
          </a:prstGeom>
          <a:noFill/>
        </p:spPr>
        <p:txBody>
          <a:bodyPr wrap="square" rtlCol="0">
            <a:noAutofit/>
          </a:bodyPr>
          <a:lstStyle/>
          <a:p>
            <a:pPr>
              <a:tabLst>
                <a:tab pos="628650" algn="l"/>
                <a:tab pos="895350" algn="l"/>
              </a:tabLst>
            </a:pPr>
            <a:r>
              <a:rPr kumimoji="1" lang="en-US" altLang="ja-JP" sz="1400" b="1" dirty="0">
                <a:solidFill>
                  <a:schemeClr val="accent1"/>
                </a:solidFill>
                <a:latin typeface="游ゴシック" panose="020B0400000000000000" pitchFamily="50" charset="-128"/>
                <a:ea typeface="游ゴシック" panose="020B0400000000000000" pitchFamily="50" charset="-128"/>
              </a:rPr>
              <a:t>FB  </a:t>
            </a:r>
            <a:r>
              <a:rPr kumimoji="1" lang="en-US" altLang="ja-JP" b="1" dirty="0">
                <a:solidFill>
                  <a:schemeClr val="accent1"/>
                </a:solidFill>
                <a:latin typeface="游ゴシック" panose="020B0400000000000000" pitchFamily="50" charset="-128"/>
                <a:ea typeface="游ゴシック" panose="020B0400000000000000" pitchFamily="50" charset="-128"/>
              </a:rPr>
              <a:t>392,000</a:t>
            </a:r>
            <a:r>
              <a:rPr kumimoji="1" lang="ja-JP" altLang="en-US" sz="1400" b="1">
                <a:solidFill>
                  <a:schemeClr val="accent1"/>
                </a:solidFill>
                <a:latin typeface="游ゴシック" panose="020B0400000000000000" pitchFamily="50" charset="-128"/>
                <a:ea typeface="游ゴシック" panose="020B0400000000000000" pitchFamily="50" charset="-128"/>
              </a:rPr>
              <a:t>フォロワー</a:t>
            </a:r>
            <a:endParaRPr kumimoji="1" lang="en-US" altLang="ja-JP" sz="1400" b="1" dirty="0">
              <a:solidFill>
                <a:schemeClr val="accent1"/>
              </a:solidFill>
              <a:latin typeface="游ゴシック" panose="020B0400000000000000" pitchFamily="50" charset="-128"/>
              <a:ea typeface="游ゴシック" panose="020B0400000000000000" pitchFamily="50" charset="-128"/>
            </a:endParaRPr>
          </a:p>
          <a:p>
            <a:pPr>
              <a:tabLst>
                <a:tab pos="628650" algn="l"/>
                <a:tab pos="895350" algn="l"/>
              </a:tabLst>
            </a:pPr>
            <a:r>
              <a:rPr kumimoji="1" lang="en-US" altLang="ja-JP" sz="1400" b="1" dirty="0">
                <a:solidFill>
                  <a:schemeClr val="accent1"/>
                </a:solidFill>
                <a:latin typeface="游ゴシック" panose="020B0400000000000000" pitchFamily="50" charset="-128"/>
                <a:ea typeface="游ゴシック" panose="020B0400000000000000" pitchFamily="50" charset="-128"/>
              </a:rPr>
              <a:t>TW </a:t>
            </a:r>
            <a:r>
              <a:rPr kumimoji="1" lang="en-US" altLang="ja-JP" b="1" dirty="0">
                <a:solidFill>
                  <a:schemeClr val="accent1"/>
                </a:solidFill>
                <a:latin typeface="游ゴシック" panose="020B0400000000000000" pitchFamily="50" charset="-128"/>
                <a:ea typeface="游ゴシック" panose="020B0400000000000000" pitchFamily="50" charset="-128"/>
              </a:rPr>
              <a:t>417,000</a:t>
            </a:r>
            <a:r>
              <a:rPr kumimoji="1" lang="ja-JP" altLang="en-US" sz="1400" b="1">
                <a:solidFill>
                  <a:schemeClr val="accent1"/>
                </a:solidFill>
                <a:latin typeface="游ゴシック" panose="020B0400000000000000" pitchFamily="50" charset="-128"/>
                <a:ea typeface="游ゴシック" panose="020B0400000000000000" pitchFamily="50" charset="-128"/>
              </a:rPr>
              <a:t>フォロワー</a:t>
            </a:r>
            <a:endParaRPr kumimoji="1" lang="en-US" altLang="ja-JP" sz="1400" b="1" dirty="0">
              <a:solidFill>
                <a:schemeClr val="accent1"/>
              </a:solidFill>
              <a:latin typeface="游ゴシック" panose="020B0400000000000000" pitchFamily="50" charset="-128"/>
              <a:ea typeface="游ゴシック" panose="020B0400000000000000" pitchFamily="50" charset="-128"/>
            </a:endParaRPr>
          </a:p>
          <a:p>
            <a:pPr lvl="0">
              <a:tabLst>
                <a:tab pos="628650" algn="l"/>
                <a:tab pos="895350" algn="l"/>
              </a:tabLst>
            </a:pPr>
            <a:r>
              <a:rPr lang="ja-JP" altLang="en-US" sz="1400" b="1">
                <a:solidFill>
                  <a:schemeClr val="accent1"/>
                </a:solidFill>
                <a:latin typeface="游ゴシック" panose="020B0400000000000000" pitchFamily="50" charset="-128"/>
                <a:ea typeface="游ゴシック" panose="020B0400000000000000" pitchFamily="50" charset="-128"/>
              </a:rPr>
              <a:t>月間</a:t>
            </a:r>
            <a:r>
              <a:rPr lang="en-US" altLang="ja-JP" sz="1400" b="1" dirty="0">
                <a:solidFill>
                  <a:schemeClr val="accent1"/>
                </a:solidFill>
                <a:latin typeface="游ゴシック" panose="020B0400000000000000" pitchFamily="50" charset="-128"/>
                <a:ea typeface="游ゴシック" panose="020B0400000000000000" pitchFamily="50" charset="-128"/>
              </a:rPr>
              <a:t>UU </a:t>
            </a:r>
            <a:r>
              <a:rPr lang="ja-JP" altLang="en-US" sz="1400" b="1">
                <a:solidFill>
                  <a:schemeClr val="accent1"/>
                </a:solidFill>
                <a:latin typeface="游ゴシック" panose="020B0400000000000000" pitchFamily="50" charset="-128"/>
                <a:ea typeface="游ゴシック" panose="020B0400000000000000" pitchFamily="50" charset="-128"/>
              </a:rPr>
              <a:t>約</a:t>
            </a:r>
            <a:r>
              <a:rPr lang="en-US" altLang="ja-JP" sz="1400" b="1" dirty="0">
                <a:solidFill>
                  <a:schemeClr val="accent1"/>
                </a:solidFill>
                <a:latin typeface="游ゴシック" panose="020B0400000000000000" pitchFamily="50" charset="-128"/>
                <a:ea typeface="游ゴシック" panose="020B0400000000000000" pitchFamily="50" charset="-128"/>
              </a:rPr>
              <a:t>2420</a:t>
            </a:r>
            <a:r>
              <a:rPr lang="ja-JP" altLang="en-US" sz="1400" b="1">
                <a:solidFill>
                  <a:schemeClr val="accent1"/>
                </a:solidFill>
                <a:latin typeface="游ゴシック" panose="020B0400000000000000" pitchFamily="50" charset="-128"/>
                <a:ea typeface="游ゴシック" panose="020B0400000000000000" pitchFamily="50" charset="-128"/>
              </a:rPr>
              <a:t>万</a:t>
            </a:r>
            <a:r>
              <a:rPr lang="en-US" altLang="ja-JP" sz="1400" b="1" dirty="0">
                <a:solidFill>
                  <a:schemeClr val="accent1"/>
                </a:solidFill>
                <a:latin typeface="游ゴシック" panose="020B0400000000000000" pitchFamily="50" charset="-128"/>
                <a:ea typeface="游ゴシック" panose="020B0400000000000000" pitchFamily="50" charset="-128"/>
              </a:rPr>
              <a:t>UU</a:t>
            </a:r>
          </a:p>
          <a:p>
            <a:pPr>
              <a:spcBef>
                <a:spcPts val="400"/>
              </a:spcBef>
              <a:tabLst>
                <a:tab pos="628650" algn="l"/>
                <a:tab pos="895350" algn="l"/>
              </a:tabLst>
            </a:pPr>
            <a:r>
              <a:rPr lang="en-US" altLang="ja-JP" sz="800" dirty="0">
                <a:solidFill>
                  <a:schemeClr val="accent1"/>
                </a:solidFill>
                <a:latin typeface="游ゴシック" panose="020B0400000000000000" pitchFamily="50" charset="-128"/>
                <a:ea typeface="游ゴシック" panose="020B0400000000000000" pitchFamily="50" charset="-128"/>
              </a:rPr>
              <a:t>※2021</a:t>
            </a:r>
            <a:r>
              <a:rPr lang="ja-JP" altLang="en-US" sz="800">
                <a:solidFill>
                  <a:schemeClr val="accent1"/>
                </a:solidFill>
                <a:latin typeface="游ゴシック" panose="020B0400000000000000" pitchFamily="50" charset="-128"/>
                <a:ea typeface="游ゴシック" panose="020B0400000000000000" pitchFamily="50" charset="-128"/>
              </a:rPr>
              <a:t>年</a:t>
            </a:r>
            <a:r>
              <a:rPr lang="en-US" altLang="ja-JP" sz="800" dirty="0">
                <a:solidFill>
                  <a:schemeClr val="accent1"/>
                </a:solidFill>
                <a:latin typeface="游ゴシック" panose="020B0400000000000000" pitchFamily="50" charset="-128"/>
                <a:ea typeface="游ゴシック" panose="020B0400000000000000" pitchFamily="50" charset="-128"/>
              </a:rPr>
              <a:t>6</a:t>
            </a:r>
            <a:r>
              <a:rPr lang="ja-JP" altLang="en-US" sz="800">
                <a:solidFill>
                  <a:schemeClr val="accent1"/>
                </a:solidFill>
                <a:latin typeface="游ゴシック" panose="020B0400000000000000" pitchFamily="50" charset="-128"/>
                <a:ea typeface="游ゴシック" panose="020B0400000000000000" pitchFamily="50" charset="-128"/>
              </a:rPr>
              <a:t>月時点</a:t>
            </a:r>
            <a:endParaRPr lang="ja-JP" altLang="en-US" sz="800" b="1">
              <a:solidFill>
                <a:schemeClr val="accent1"/>
              </a:solidFill>
              <a:latin typeface="游ゴシック" panose="020B0400000000000000" pitchFamily="50" charset="-128"/>
              <a:ea typeface="游ゴシック" panose="020B0400000000000000" pitchFamily="50" charset="-128"/>
            </a:endParaRPr>
          </a:p>
        </p:txBody>
      </p:sp>
      <p:grpSp>
        <p:nvGrpSpPr>
          <p:cNvPr id="54" name="グループ化 53">
            <a:extLst>
              <a:ext uri="{FF2B5EF4-FFF2-40B4-BE49-F238E27FC236}">
                <a16:creationId xmlns:a16="http://schemas.microsoft.com/office/drawing/2014/main" id="{1471C567-D65E-40C1-A046-F6497E09D75A}"/>
              </a:ext>
            </a:extLst>
          </p:cNvPr>
          <p:cNvGrpSpPr/>
          <p:nvPr/>
        </p:nvGrpSpPr>
        <p:grpSpPr>
          <a:xfrm>
            <a:off x="2675138" y="4444564"/>
            <a:ext cx="2459618" cy="436461"/>
            <a:chOff x="3262789" y="4937694"/>
            <a:chExt cx="2459618" cy="436461"/>
          </a:xfrm>
        </p:grpSpPr>
        <p:sp>
          <p:nvSpPr>
            <p:cNvPr id="55" name="テキスト ボックス 54">
              <a:extLst>
                <a:ext uri="{FF2B5EF4-FFF2-40B4-BE49-F238E27FC236}">
                  <a16:creationId xmlns:a16="http://schemas.microsoft.com/office/drawing/2014/main" id="{7985DCFD-558A-43A5-BF6D-C2E7D4C71246}"/>
                </a:ext>
              </a:extLst>
            </p:cNvPr>
            <p:cNvSpPr txBox="1"/>
            <p:nvPr/>
          </p:nvSpPr>
          <p:spPr>
            <a:xfrm>
              <a:off x="3262789" y="4981073"/>
              <a:ext cx="649784" cy="349702"/>
            </a:xfrm>
            <a:prstGeom prst="rect">
              <a:avLst/>
            </a:prstGeom>
            <a:noFill/>
          </p:spPr>
          <p:txBody>
            <a:bodyPr wrap="none" lIns="36000" tIns="36000" rIns="36000" bIns="36000" rtlCol="0">
              <a:spAutoFit/>
            </a:bodyPr>
            <a:lstStyle/>
            <a:p>
              <a:pPr lvl="0" algn="ctr"/>
              <a:r>
                <a:rPr lang="en-US" altLang="ja-JP" sz="900" b="1" dirty="0">
                  <a:solidFill>
                    <a:prstClr val="black"/>
                  </a:solidFill>
                  <a:latin typeface="游ゴシック" panose="020B0400000000000000" pitchFamily="50" charset="-128"/>
                  <a:ea typeface="游ゴシック" panose="020B0400000000000000" pitchFamily="50" charset="-128"/>
                </a:rPr>
                <a:t>20~50</a:t>
              </a:r>
              <a:r>
                <a:rPr lang="ja-JP" altLang="en-US" sz="900" b="1">
                  <a:solidFill>
                    <a:prstClr val="black"/>
                  </a:solidFill>
                  <a:latin typeface="游ゴシック" panose="020B0400000000000000" pitchFamily="50" charset="-128"/>
                  <a:ea typeface="游ゴシック" panose="020B0400000000000000" pitchFamily="50" charset="-128"/>
                </a:rPr>
                <a:t>代の</a:t>
              </a:r>
              <a:endParaRPr lang="en-US" altLang="ja-JP" sz="600" b="1" dirty="0">
                <a:solidFill>
                  <a:prstClr val="black"/>
                </a:solidFill>
                <a:latin typeface="游ゴシック" panose="020B0400000000000000" pitchFamily="50" charset="-128"/>
                <a:ea typeface="游ゴシック" panose="020B0400000000000000" pitchFamily="50" charset="-128"/>
              </a:endParaRPr>
            </a:p>
            <a:p>
              <a:pPr lvl="0" algn="ctr"/>
              <a:r>
                <a:rPr lang="ja-JP" altLang="en-US" sz="900" b="1">
                  <a:solidFill>
                    <a:prstClr val="black"/>
                  </a:solidFill>
                  <a:latin typeface="游ゴシック" panose="020B0400000000000000" pitchFamily="50" charset="-128"/>
                  <a:ea typeface="游ゴシック" panose="020B0400000000000000" pitchFamily="50" charset="-128"/>
                </a:rPr>
                <a:t>幅広い世代</a:t>
              </a:r>
              <a:endParaRPr lang="ja-JP" altLang="en-US" sz="500" b="1">
                <a:solidFill>
                  <a:prstClr val="black"/>
                </a:solidFill>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4472AD9D-66F8-42B4-B0FE-D0BDD7BCAAC6}"/>
                </a:ext>
              </a:extLst>
            </p:cNvPr>
            <p:cNvSpPr txBox="1"/>
            <p:nvPr/>
          </p:nvSpPr>
          <p:spPr>
            <a:xfrm>
              <a:off x="4834941" y="4937694"/>
              <a:ext cx="887466" cy="436461"/>
            </a:xfrm>
            <a:prstGeom prst="rect">
              <a:avLst/>
            </a:prstGeom>
            <a:noFill/>
          </p:spPr>
          <p:txBody>
            <a:bodyPr wrap="square" lIns="36000" tIns="36000" rIns="36000" bIns="36000" rtlCol="0">
              <a:spAutoFit/>
            </a:bodyPr>
            <a:lstStyle/>
            <a:p>
              <a:pPr algn="ctr"/>
              <a:r>
                <a:rPr lang="ja-JP" altLang="en-US" sz="700">
                  <a:latin typeface="游ゴシック" panose="020B0400000000000000" pitchFamily="50" charset="-128"/>
                  <a:ea typeface="游ゴシック" panose="020B0400000000000000" pitchFamily="50" charset="-128"/>
                </a:rPr>
                <a:t>個人年収</a:t>
              </a:r>
              <a:endParaRPr lang="en-US" altLang="ja-JP" sz="700" dirty="0">
                <a:latin typeface="游ゴシック" panose="020B0400000000000000" pitchFamily="50" charset="-128"/>
                <a:ea typeface="游ゴシック" panose="020B0400000000000000" pitchFamily="50" charset="-128"/>
              </a:endParaRPr>
            </a:p>
            <a:p>
              <a:pPr algn="ctr"/>
              <a:r>
                <a:rPr lang="en-US" altLang="ja-JP" sz="900" b="1" dirty="0">
                  <a:latin typeface="游ゴシック" panose="020B0400000000000000" pitchFamily="50" charset="-128"/>
                  <a:ea typeface="游ゴシック" panose="020B0400000000000000" pitchFamily="50" charset="-128"/>
                </a:rPr>
                <a:t>700</a:t>
              </a:r>
              <a:r>
                <a:rPr lang="ja-JP" altLang="en-US" sz="900" b="1">
                  <a:latin typeface="游ゴシック" panose="020B0400000000000000" pitchFamily="50" charset="-128"/>
                  <a:ea typeface="游ゴシック" panose="020B0400000000000000" pitchFamily="50" charset="-128"/>
                </a:rPr>
                <a:t>万円以上</a:t>
              </a:r>
              <a:endParaRPr lang="en-US" altLang="ja-JP" sz="900" b="1" dirty="0">
                <a:latin typeface="游ゴシック" panose="020B0400000000000000" pitchFamily="50" charset="-128"/>
                <a:ea typeface="游ゴシック" panose="020B0400000000000000" pitchFamily="50" charset="-128"/>
              </a:endParaRPr>
            </a:p>
            <a:p>
              <a:pPr algn="ctr"/>
              <a:r>
                <a:rPr lang="ja-JP" altLang="en-US" sz="700">
                  <a:latin typeface="游ゴシック" panose="020B0400000000000000" pitchFamily="50" charset="-128"/>
                  <a:ea typeface="游ゴシック" panose="020B0400000000000000" pitchFamily="50" charset="-128"/>
                </a:rPr>
                <a:t>が約</a:t>
              </a:r>
              <a:r>
                <a:rPr lang="en-US" altLang="ja-JP" sz="700" dirty="0">
                  <a:latin typeface="游ゴシック" panose="020B0400000000000000" pitchFamily="50" charset="-128"/>
                  <a:ea typeface="游ゴシック" panose="020B0400000000000000" pitchFamily="50" charset="-128"/>
                </a:rPr>
                <a:t>36.3%</a:t>
              </a:r>
              <a:endParaRPr lang="ja-JP" altLang="en-US" sz="700">
                <a:latin typeface="游ゴシック" panose="020B0400000000000000" pitchFamily="50" charset="-128"/>
                <a:ea typeface="游ゴシック" panose="020B0400000000000000" pitchFamily="50" charset="-128"/>
              </a:endParaRPr>
            </a:p>
          </p:txBody>
        </p:sp>
        <p:sp>
          <p:nvSpPr>
            <p:cNvPr id="63" name="正方形/長方形 62">
              <a:extLst>
                <a:ext uri="{FF2B5EF4-FFF2-40B4-BE49-F238E27FC236}">
                  <a16:creationId xmlns:a16="http://schemas.microsoft.com/office/drawing/2014/main" id="{02EADAFF-CCE7-4072-B758-63646D378192}"/>
                </a:ext>
              </a:extLst>
            </p:cNvPr>
            <p:cNvSpPr/>
            <p:nvPr/>
          </p:nvSpPr>
          <p:spPr>
            <a:xfrm>
              <a:off x="3920406" y="4981073"/>
              <a:ext cx="887466" cy="349702"/>
            </a:xfrm>
            <a:prstGeom prst="rect">
              <a:avLst/>
            </a:prstGeom>
          </p:spPr>
          <p:txBody>
            <a:bodyPr wrap="square" lIns="36000" tIns="36000" rIns="36000" bIns="36000">
              <a:spAutoFit/>
            </a:bodyPr>
            <a:lstStyle/>
            <a:p>
              <a:pPr lvl="0" algn="ctr"/>
              <a:r>
                <a:rPr lang="ja-JP" altLang="en-US" sz="900" b="1">
                  <a:solidFill>
                    <a:prstClr val="black"/>
                  </a:solidFill>
                  <a:latin typeface="游ゴシック" panose="020B0400000000000000" pitchFamily="50" charset="-128"/>
                  <a:ea typeface="游ゴシック" panose="020B0400000000000000" pitchFamily="50" charset="-128"/>
                </a:rPr>
                <a:t>社会問題に</a:t>
              </a:r>
              <a:endParaRPr lang="en-US" altLang="ja-JP" sz="900" b="1">
                <a:solidFill>
                  <a:prstClr val="black"/>
                </a:solidFill>
                <a:latin typeface="游ゴシック" panose="020B0400000000000000" pitchFamily="50" charset="-128"/>
                <a:ea typeface="游ゴシック" panose="020B0400000000000000" pitchFamily="50" charset="-128"/>
              </a:endParaRPr>
            </a:p>
            <a:p>
              <a:pPr lvl="0" algn="ctr"/>
              <a:r>
                <a:rPr lang="ja-JP" altLang="en-US" sz="900" b="1">
                  <a:solidFill>
                    <a:prstClr val="black"/>
                  </a:solidFill>
                  <a:latin typeface="游ゴシック" panose="020B0400000000000000" pitchFamily="50" charset="-128"/>
                  <a:ea typeface="游ゴシック" panose="020B0400000000000000" pitchFamily="50" charset="-128"/>
                </a:rPr>
                <a:t>関心が高い</a:t>
              </a:r>
              <a:endParaRPr lang="ja-JP" altLang="en-US" sz="800" b="1">
                <a:solidFill>
                  <a:prstClr val="black"/>
                </a:solidFill>
                <a:latin typeface="游ゴシック" panose="020B0400000000000000" pitchFamily="50" charset="-128"/>
                <a:ea typeface="游ゴシック" panose="020B0400000000000000" pitchFamily="50" charset="-128"/>
              </a:endParaRPr>
            </a:p>
          </p:txBody>
        </p:sp>
        <p:cxnSp>
          <p:nvCxnSpPr>
            <p:cNvPr id="64" name="直線コネクタ 63">
              <a:extLst>
                <a:ext uri="{FF2B5EF4-FFF2-40B4-BE49-F238E27FC236}">
                  <a16:creationId xmlns:a16="http://schemas.microsoft.com/office/drawing/2014/main" id="{88EAA5A7-8152-4B54-9B65-BCFB742537D1}"/>
                </a:ext>
              </a:extLst>
            </p:cNvPr>
            <p:cNvCxnSpPr>
              <a:cxnSpLocks/>
            </p:cNvCxnSpPr>
            <p:nvPr/>
          </p:nvCxnSpPr>
          <p:spPr>
            <a:xfrm>
              <a:off x="3906871" y="4962357"/>
              <a:ext cx="0" cy="3871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8D7C6EC2-A1DB-4AE5-829B-A22512CD9FD3}"/>
                </a:ext>
              </a:extLst>
            </p:cNvPr>
            <p:cNvCxnSpPr>
              <a:cxnSpLocks/>
            </p:cNvCxnSpPr>
            <p:nvPr/>
          </p:nvCxnSpPr>
          <p:spPr>
            <a:xfrm>
              <a:off x="4821407" y="4962357"/>
              <a:ext cx="0" cy="3871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6" name="テキスト プレースホルダー 2">
            <a:extLst>
              <a:ext uri="{FF2B5EF4-FFF2-40B4-BE49-F238E27FC236}">
                <a16:creationId xmlns:a16="http://schemas.microsoft.com/office/drawing/2014/main" id="{2D1D1A44-A0A9-42FF-B19B-392CEB4031B3}"/>
              </a:ext>
            </a:extLst>
          </p:cNvPr>
          <p:cNvSpPr txBox="1">
            <a:spLocks/>
          </p:cNvSpPr>
          <p:nvPr/>
        </p:nvSpPr>
        <p:spPr>
          <a:xfrm>
            <a:off x="338399" y="5660098"/>
            <a:ext cx="2811788" cy="241980"/>
          </a:xfrm>
          <a:prstGeom prst="rect">
            <a:avLst/>
          </a:prstGeom>
        </p:spPr>
        <p:txBody>
          <a:bodyPr vert="horz" wrap="squar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■社会問題の提言力</a:t>
            </a:r>
          </a:p>
        </p:txBody>
      </p:sp>
      <p:sp>
        <p:nvSpPr>
          <p:cNvPr id="67" name="正方形/長方形 66">
            <a:extLst>
              <a:ext uri="{FF2B5EF4-FFF2-40B4-BE49-F238E27FC236}">
                <a16:creationId xmlns:a16="http://schemas.microsoft.com/office/drawing/2014/main" id="{E8596A34-DB5C-4E23-89C8-3CE32C122E8A}"/>
              </a:ext>
            </a:extLst>
          </p:cNvPr>
          <p:cNvSpPr/>
          <p:nvPr/>
        </p:nvSpPr>
        <p:spPr>
          <a:xfrm>
            <a:off x="338400" y="5900267"/>
            <a:ext cx="4796356" cy="729859"/>
          </a:xfrm>
          <a:prstGeom prst="rect">
            <a:avLst/>
          </a:prstGeom>
        </p:spPr>
        <p:txBody>
          <a:bodyPr wrap="square" lIns="36000" tIns="72000" rIns="36000">
            <a:noAutofit/>
          </a:bodyPr>
          <a:lstStyle/>
          <a:p>
            <a:pPr algn="just">
              <a:lnSpc>
                <a:spcPct val="110000"/>
              </a:lnSpc>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社会問題に関心が高い読者が多く、最近では</a:t>
            </a:r>
            <a:r>
              <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rPr>
              <a:t>SDGs</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に関連する記事に力を入れている（合計</a:t>
            </a:r>
            <a:r>
              <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rPr>
              <a:t>650</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本）。その他、多様性、働き方の記事も多数発信。また、</a:t>
            </a:r>
            <a:r>
              <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rPr>
              <a:t>SNS</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上に意識の高いユーザーを多く抱えており、記事のシェアが多く、会話が生み出すメディアである。</a:t>
            </a:r>
          </a:p>
        </p:txBody>
      </p:sp>
      <p:sp>
        <p:nvSpPr>
          <p:cNvPr id="68" name="テキスト ボックス 67">
            <a:extLst>
              <a:ext uri="{FF2B5EF4-FFF2-40B4-BE49-F238E27FC236}">
                <a16:creationId xmlns:a16="http://schemas.microsoft.com/office/drawing/2014/main" id="{CE977927-F22B-4FD1-B043-11B0BEF5EB4C}"/>
              </a:ext>
            </a:extLst>
          </p:cNvPr>
          <p:cNvSpPr txBox="1"/>
          <p:nvPr/>
        </p:nvSpPr>
        <p:spPr>
          <a:xfrm>
            <a:off x="5566616" y="3273897"/>
            <a:ext cx="2390455" cy="1044315"/>
          </a:xfrm>
          <a:prstGeom prst="rect">
            <a:avLst/>
          </a:prstGeom>
          <a:noFill/>
        </p:spPr>
        <p:txBody>
          <a:bodyPr wrap="square" lIns="36000" tIns="72000" rIns="36000" rtlCol="0">
            <a:noAutofit/>
          </a:bodyPr>
          <a:lstStyle/>
          <a:p>
            <a:pPr algn="just">
              <a:lnSpc>
                <a:spcPct val="110000"/>
              </a:lnSpc>
            </a:pPr>
            <a:r>
              <a:rPr kumimoji="1" lang="ja-JP" altLang="en-US" sz="800">
                <a:latin typeface="游ゴシック" panose="020B0400000000000000" pitchFamily="50" charset="-128"/>
                <a:ea typeface="游ゴシック" panose="020B0400000000000000" pitchFamily="50" charset="-128"/>
              </a:rPr>
              <a:t>同社の</a:t>
            </a:r>
            <a:r>
              <a:rPr lang="ja-JP" altLang="en-US" sz="800" b="1"/>
              <a:t>“</a:t>
            </a:r>
            <a:r>
              <a:rPr lang="en" altLang="ja-JP" sz="800" b="1" dirty="0"/>
              <a:t>CHASE YOUR DREAM”</a:t>
            </a:r>
            <a:r>
              <a:rPr lang="ja-JP" altLang="en-US" sz="800"/>
              <a:t>というキーメッセージを届けるべく、山里亮太、宮里藍やパラアスリートをゲストに、ライブ配信番組、ウェビナーを実施。その後、記事化も。</a:t>
            </a:r>
            <a:endParaRPr lang="en-US" altLang="ja-JP" sz="800" dirty="0"/>
          </a:p>
          <a:p>
            <a:pPr algn="just">
              <a:lnSpc>
                <a:spcPct val="110000"/>
              </a:lnSpc>
            </a:pPr>
            <a:r>
              <a:rPr lang="ja-JP" altLang="en-US" sz="800"/>
              <a:t>パラスポーツについて理解を深め、インクルーシブな社会の実現を訴求する内容で、好評を得た。</a:t>
            </a:r>
            <a:endParaRPr lang="en-US" altLang="ja-JP" sz="800" dirty="0"/>
          </a:p>
        </p:txBody>
      </p:sp>
      <p:sp>
        <p:nvSpPr>
          <p:cNvPr id="72" name="テキスト プレースホルダー 2">
            <a:extLst>
              <a:ext uri="{FF2B5EF4-FFF2-40B4-BE49-F238E27FC236}">
                <a16:creationId xmlns:a16="http://schemas.microsoft.com/office/drawing/2014/main" id="{BDCE0C09-BC0F-4903-A565-BF3E83049415}"/>
              </a:ext>
            </a:extLst>
          </p:cNvPr>
          <p:cNvSpPr txBox="1">
            <a:spLocks/>
          </p:cNvSpPr>
          <p:nvPr/>
        </p:nvSpPr>
        <p:spPr>
          <a:xfrm>
            <a:off x="5592959" y="3061186"/>
            <a:ext cx="1483346" cy="226591"/>
          </a:xfrm>
          <a:prstGeom prst="rect">
            <a:avLst/>
          </a:prstGeom>
        </p:spPr>
        <p:txBody>
          <a:bodyPr vert="horz" wrap="non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000"/>
              <a:t>■広告主：ブリヂストン</a:t>
            </a:r>
          </a:p>
        </p:txBody>
      </p:sp>
      <p:sp>
        <p:nvSpPr>
          <p:cNvPr id="73" name="テキスト ボックス 72">
            <a:extLst>
              <a:ext uri="{FF2B5EF4-FFF2-40B4-BE49-F238E27FC236}">
                <a16:creationId xmlns:a16="http://schemas.microsoft.com/office/drawing/2014/main" id="{D26C898A-2067-4F54-86DB-91B26610A621}"/>
              </a:ext>
            </a:extLst>
          </p:cNvPr>
          <p:cNvSpPr txBox="1"/>
          <p:nvPr/>
        </p:nvSpPr>
        <p:spPr>
          <a:xfrm>
            <a:off x="5546426" y="4889340"/>
            <a:ext cx="2390455" cy="1107064"/>
          </a:xfrm>
          <a:prstGeom prst="rect">
            <a:avLst/>
          </a:prstGeom>
          <a:noFill/>
        </p:spPr>
        <p:txBody>
          <a:bodyPr wrap="square" lIns="36000" tIns="72000" rIns="36000" rtlCol="0">
            <a:noAutofit/>
          </a:bodyPr>
          <a:lstStyle/>
          <a:p>
            <a:pPr algn="just">
              <a:lnSpc>
                <a:spcPct val="110000"/>
              </a:lnSpc>
            </a:pPr>
            <a:r>
              <a:rPr kumimoji="1" lang="ja-JP" altLang="en-US" sz="800">
                <a:latin typeface="游ゴシック" panose="020B0400000000000000" pitchFamily="50" charset="-128"/>
                <a:ea typeface="游ゴシック" panose="020B0400000000000000" pitchFamily="50" charset="-128"/>
              </a:rPr>
              <a:t>コロナ禍の病棟を取材した写真家へのインタビューと、記録写真を通して、日本赤十字社、医療従事者の活動にスポットを当てた記事。赤十字運動月間の</a:t>
            </a:r>
            <a:r>
              <a:rPr kumimoji="1" lang="en-US" altLang="ja-JP" sz="800" dirty="0">
                <a:latin typeface="游ゴシック" panose="020B0400000000000000" pitchFamily="50" charset="-128"/>
                <a:ea typeface="游ゴシック" panose="020B0400000000000000" pitchFamily="50" charset="-128"/>
              </a:rPr>
              <a:t>5</a:t>
            </a:r>
            <a:r>
              <a:rPr kumimoji="1" lang="ja-JP" altLang="en-US" sz="800">
                <a:latin typeface="游ゴシック" panose="020B0400000000000000" pitchFamily="50" charset="-128"/>
                <a:ea typeface="游ゴシック" panose="020B0400000000000000" pitchFamily="50" charset="-128"/>
              </a:rPr>
              <a:t>月のタイミングで実施。臨場感あふれる写真と読み応えがある文章で、高い読了率を獲得。</a:t>
            </a:r>
            <a:endParaRPr kumimoji="1" lang="en-US" altLang="ja-JP" sz="800" dirty="0">
              <a:latin typeface="游ゴシック" panose="020B0400000000000000" pitchFamily="50" charset="-128"/>
              <a:ea typeface="游ゴシック" panose="020B0400000000000000" pitchFamily="50" charset="-128"/>
            </a:endParaRPr>
          </a:p>
        </p:txBody>
      </p:sp>
      <p:sp>
        <p:nvSpPr>
          <p:cNvPr id="74" name="テキスト プレースホルダー 2">
            <a:extLst>
              <a:ext uri="{FF2B5EF4-FFF2-40B4-BE49-F238E27FC236}">
                <a16:creationId xmlns:a16="http://schemas.microsoft.com/office/drawing/2014/main" id="{B6916BC2-2865-44AB-A852-DBE4DE47A99B}"/>
              </a:ext>
            </a:extLst>
          </p:cNvPr>
          <p:cNvSpPr txBox="1">
            <a:spLocks/>
          </p:cNvSpPr>
          <p:nvPr/>
        </p:nvSpPr>
        <p:spPr>
          <a:xfrm>
            <a:off x="5592959" y="4643164"/>
            <a:ext cx="1483346" cy="226591"/>
          </a:xfrm>
          <a:prstGeom prst="rect">
            <a:avLst/>
          </a:prstGeom>
        </p:spPr>
        <p:txBody>
          <a:bodyPr vert="horz" wrap="non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000"/>
              <a:t>■広告主：日本赤十字社</a:t>
            </a:r>
          </a:p>
        </p:txBody>
      </p:sp>
      <p:sp>
        <p:nvSpPr>
          <p:cNvPr id="87" name="テキスト プレースホルダー 2">
            <a:extLst>
              <a:ext uri="{FF2B5EF4-FFF2-40B4-BE49-F238E27FC236}">
                <a16:creationId xmlns:a16="http://schemas.microsoft.com/office/drawing/2014/main" id="{9686EF4C-AD65-466A-BEB0-DBF96166FEB1}"/>
              </a:ext>
            </a:extLst>
          </p:cNvPr>
          <p:cNvSpPr txBox="1">
            <a:spLocks/>
          </p:cNvSpPr>
          <p:nvPr/>
        </p:nvSpPr>
        <p:spPr>
          <a:xfrm>
            <a:off x="338400" y="6491354"/>
            <a:ext cx="2811785" cy="241980"/>
          </a:xfrm>
          <a:prstGeom prst="rect">
            <a:avLst/>
          </a:prstGeom>
        </p:spPr>
        <p:txBody>
          <a:bodyPr vert="horz" wrap="squar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■高い</a:t>
            </a:r>
            <a:r>
              <a:rPr lang="en-US" altLang="ja-JP" sz="1100"/>
              <a:t>SEO</a:t>
            </a:r>
            <a:r>
              <a:rPr lang="ja-JP" altLang="en-US" sz="1100"/>
              <a:t>効果</a:t>
            </a:r>
          </a:p>
        </p:txBody>
      </p:sp>
      <p:sp>
        <p:nvSpPr>
          <p:cNvPr id="94" name="正方形/長方形 93">
            <a:extLst>
              <a:ext uri="{FF2B5EF4-FFF2-40B4-BE49-F238E27FC236}">
                <a16:creationId xmlns:a16="http://schemas.microsoft.com/office/drawing/2014/main" id="{25D55F0F-54A6-4CB0-9349-64A0205F2A1A}"/>
              </a:ext>
            </a:extLst>
          </p:cNvPr>
          <p:cNvSpPr/>
          <p:nvPr/>
        </p:nvSpPr>
        <p:spPr>
          <a:xfrm>
            <a:off x="379366" y="6702491"/>
            <a:ext cx="4796353" cy="500819"/>
          </a:xfrm>
          <a:prstGeom prst="rect">
            <a:avLst/>
          </a:prstGeom>
        </p:spPr>
        <p:txBody>
          <a:bodyPr wrap="square" lIns="36000" tIns="72000" rIns="36000">
            <a:noAutofit/>
          </a:bodyPr>
          <a:lstStyle/>
          <a:p>
            <a:pPr algn="just">
              <a:lnSpc>
                <a:spcPct val="110000"/>
              </a:lnSpc>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ハフポストで発信されるコンテンツには高い</a:t>
            </a:r>
            <a:r>
              <a:rPr lang="en-US" altLang="ja-JP" sz="900" kern="100" dirty="0">
                <a:latin typeface="游ゴシック" panose="020B0400000000000000" pitchFamily="50" charset="-128"/>
                <a:ea typeface="游ゴシック" panose="020B0400000000000000" pitchFamily="50" charset="-128"/>
                <a:cs typeface="Times New Roman" panose="02020603050405020304" pitchFamily="18" charset="0"/>
              </a:rPr>
              <a:t>SEO</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効果が期待できる。「（会社名）＋採用」などのキーワードで検索上位を狙うことが可能。</a:t>
            </a:r>
          </a:p>
        </p:txBody>
      </p:sp>
      <p:cxnSp>
        <p:nvCxnSpPr>
          <p:cNvPr id="109" name="直線コネクタ 108">
            <a:extLst>
              <a:ext uri="{FF2B5EF4-FFF2-40B4-BE49-F238E27FC236}">
                <a16:creationId xmlns:a16="http://schemas.microsoft.com/office/drawing/2014/main" id="{D009815D-0BBE-4178-B5CE-FD6FD1E42397}"/>
              </a:ext>
            </a:extLst>
          </p:cNvPr>
          <p:cNvCxnSpPr>
            <a:cxnSpLocks/>
          </p:cNvCxnSpPr>
          <p:nvPr/>
        </p:nvCxnSpPr>
        <p:spPr>
          <a:xfrm>
            <a:off x="370909" y="2951286"/>
            <a:ext cx="4974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プレースホルダー 2">
            <a:extLst>
              <a:ext uri="{FF2B5EF4-FFF2-40B4-BE49-F238E27FC236}">
                <a16:creationId xmlns:a16="http://schemas.microsoft.com/office/drawing/2014/main" id="{EC599E85-FED3-4469-B794-5BB927EE52D8}"/>
              </a:ext>
            </a:extLst>
          </p:cNvPr>
          <p:cNvSpPr txBox="1">
            <a:spLocks/>
          </p:cNvSpPr>
          <p:nvPr/>
        </p:nvSpPr>
        <p:spPr>
          <a:xfrm>
            <a:off x="2614231" y="4268238"/>
            <a:ext cx="880800" cy="241980"/>
          </a:xfrm>
          <a:prstGeom prst="rect">
            <a:avLst/>
          </a:prstGeom>
        </p:spPr>
        <p:txBody>
          <a:bodyPr vert="horz" wrap="squar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■ユーザー</a:t>
            </a:r>
          </a:p>
        </p:txBody>
      </p:sp>
      <p:sp>
        <p:nvSpPr>
          <p:cNvPr id="2" name="正方形/長方形 1">
            <a:extLst>
              <a:ext uri="{FF2B5EF4-FFF2-40B4-BE49-F238E27FC236}">
                <a16:creationId xmlns:a16="http://schemas.microsoft.com/office/drawing/2014/main" id="{B1DE1AFE-F487-410D-9019-078001CF4F3B}"/>
              </a:ext>
            </a:extLst>
          </p:cNvPr>
          <p:cNvSpPr/>
          <p:nvPr/>
        </p:nvSpPr>
        <p:spPr>
          <a:xfrm>
            <a:off x="5536512" y="4263916"/>
            <a:ext cx="902811" cy="215444"/>
          </a:xfrm>
          <a:prstGeom prst="rect">
            <a:avLst/>
          </a:prstGeom>
        </p:spPr>
        <p:txBody>
          <a:bodyPr wrap="none">
            <a:spAutoFit/>
          </a:bodyPr>
          <a:lstStyle/>
          <a:p>
            <a:pPr lvl="0"/>
            <a:r>
              <a:rPr lang="ja-JP" altLang="en-US" sz="800">
                <a:solidFill>
                  <a:prstClr val="black"/>
                </a:solidFill>
                <a:latin typeface="游ゴシック" panose="020B0400000000000000" pitchFamily="50" charset="-128"/>
                <a:ea typeface="游ゴシック" panose="020B0400000000000000" pitchFamily="50" charset="-128"/>
                <a:hlinkClick r:id="rId11">
                  <a:extLst>
                    <a:ext uri="{A12FA001-AC4F-418D-AE19-62706E023703}">
                      <ahyp:hlinkClr xmlns:ahyp="http://schemas.microsoft.com/office/drawing/2018/hyperlinkcolor" val="tx"/>
                    </a:ext>
                  </a:extLst>
                </a:hlinkClick>
              </a:rPr>
              <a:t>リンクはこちら</a:t>
            </a:r>
            <a:endParaRPr lang="en-US" altLang="ja-JP" sz="800" dirty="0">
              <a:solidFill>
                <a:prstClr val="black"/>
              </a:solidFill>
              <a:latin typeface="游ゴシック" panose="020B0400000000000000" pitchFamily="50" charset="-128"/>
              <a:ea typeface="游ゴシック" panose="020B0400000000000000" pitchFamily="50" charset="-128"/>
            </a:endParaRPr>
          </a:p>
        </p:txBody>
      </p:sp>
      <p:sp>
        <p:nvSpPr>
          <p:cNvPr id="3" name="正方形/長方形 2">
            <a:hlinkClick r:id="rId12"/>
            <a:extLst>
              <a:ext uri="{FF2B5EF4-FFF2-40B4-BE49-F238E27FC236}">
                <a16:creationId xmlns:a16="http://schemas.microsoft.com/office/drawing/2014/main" id="{36A3C33F-4E4A-4067-B0C4-B577A75DD542}"/>
              </a:ext>
            </a:extLst>
          </p:cNvPr>
          <p:cNvSpPr/>
          <p:nvPr/>
        </p:nvSpPr>
        <p:spPr>
          <a:xfrm>
            <a:off x="5546426" y="5808600"/>
            <a:ext cx="902811" cy="215444"/>
          </a:xfrm>
          <a:prstGeom prst="rect">
            <a:avLst/>
          </a:prstGeom>
        </p:spPr>
        <p:txBody>
          <a:bodyPr wrap="none">
            <a:spAutoFit/>
          </a:bodyPr>
          <a:lstStyle/>
          <a:p>
            <a:pPr lvl="0"/>
            <a:r>
              <a:rPr lang="ja-JP" altLang="en-US" sz="800">
                <a:solidFill>
                  <a:prstClr val="black"/>
                </a:solidFill>
                <a:latin typeface="游ゴシック" panose="020B0400000000000000" pitchFamily="50" charset="-128"/>
                <a:ea typeface="游ゴシック" panose="020B0400000000000000" pitchFamily="50" charset="-128"/>
                <a:hlinkClick r:id="rId12"/>
              </a:rPr>
              <a:t>リンクはこちら</a:t>
            </a:r>
            <a:endParaRPr lang="en-US" altLang="ja-JP" sz="800" dirty="0">
              <a:solidFill>
                <a:prstClr val="black"/>
              </a:solidFill>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8071D9A1-6838-5346-BB01-5584DD7F3FB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275052" y="3006863"/>
            <a:ext cx="1587505" cy="1578382"/>
          </a:xfrm>
          <a:prstGeom prst="rect">
            <a:avLst/>
          </a:prstGeom>
        </p:spPr>
      </p:pic>
      <p:pic>
        <p:nvPicPr>
          <p:cNvPr id="6" name="図 5">
            <a:extLst>
              <a:ext uri="{FF2B5EF4-FFF2-40B4-BE49-F238E27FC236}">
                <a16:creationId xmlns:a16="http://schemas.microsoft.com/office/drawing/2014/main" id="{745269A1-18D9-1F49-806F-22F7EA6D42E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280680" y="4618917"/>
            <a:ext cx="1539076" cy="1796355"/>
          </a:xfrm>
          <a:prstGeom prst="rect">
            <a:avLst/>
          </a:prstGeom>
        </p:spPr>
      </p:pic>
      <p:sp>
        <p:nvSpPr>
          <p:cNvPr id="51" name="テキスト ボックス 50">
            <a:extLst>
              <a:ext uri="{FF2B5EF4-FFF2-40B4-BE49-F238E27FC236}">
                <a16:creationId xmlns:a16="http://schemas.microsoft.com/office/drawing/2014/main" id="{8EC8BDCB-46C4-6144-AC6F-8125D4166D08}"/>
              </a:ext>
            </a:extLst>
          </p:cNvPr>
          <p:cNvSpPr txBox="1"/>
          <p:nvPr/>
        </p:nvSpPr>
        <p:spPr>
          <a:xfrm>
            <a:off x="5378417" y="6233502"/>
            <a:ext cx="3690387" cy="674332"/>
          </a:xfrm>
          <a:prstGeom prst="rect">
            <a:avLst/>
          </a:prstGeom>
          <a:noFill/>
        </p:spPr>
        <p:txBody>
          <a:bodyPr wrap="square" lIns="180000" tIns="72000" rtlCol="0">
            <a:noAutofit/>
          </a:bodyPr>
          <a:lstStyle/>
          <a:p>
            <a:r>
              <a:rPr kumimoji="1" lang="ja-JP" altLang="en-US" sz="1000" b="1">
                <a:latin typeface="游ゴシック" panose="020B0400000000000000" pitchFamily="50" charset="-128"/>
                <a:ea typeface="游ゴシック" panose="020B0400000000000000" pitchFamily="50" charset="-128"/>
              </a:rPr>
              <a:t>■実績広告主</a:t>
            </a:r>
            <a:br>
              <a:rPr kumimoji="1" lang="en-US" altLang="ja-JP" sz="800" b="1" dirty="0">
                <a:latin typeface="游ゴシック" panose="020B0400000000000000" pitchFamily="50" charset="-128"/>
                <a:ea typeface="游ゴシック" panose="020B0400000000000000" pitchFamily="50" charset="-128"/>
              </a:rPr>
            </a:br>
            <a:r>
              <a:rPr kumimoji="1" lang="ja-JP" altLang="en-US" sz="800" b="1">
                <a:latin typeface="游ゴシック" panose="020B0400000000000000" pitchFamily="50" charset="-128"/>
                <a:ea typeface="游ゴシック" panose="020B0400000000000000" pitchFamily="50" charset="-128"/>
              </a:rPr>
              <a:t>アフラック生命保険会社、</a:t>
            </a:r>
            <a:r>
              <a:rPr lang="ja-JP" altLang="en-US" sz="800" b="1">
                <a:latin typeface="游ゴシック" panose="020B0400000000000000" pitchFamily="50" charset="-128"/>
                <a:ea typeface="游ゴシック" panose="020B0400000000000000" pitchFamily="50" charset="-128"/>
              </a:rPr>
              <a:t>オリックス、ジョンソン・エンド・ジョンソン、サントリー、</a:t>
            </a:r>
            <a:r>
              <a:rPr lang="en-US" altLang="ja-JP" sz="800" b="1" dirty="0">
                <a:latin typeface="游ゴシック" panose="020B0400000000000000" pitchFamily="50" charset="-128"/>
                <a:ea typeface="游ゴシック" panose="020B0400000000000000" pitchFamily="50" charset="-128"/>
              </a:rPr>
              <a:t>NTT</a:t>
            </a:r>
            <a:r>
              <a:rPr lang="ja-JP" altLang="en-US" sz="800" b="1">
                <a:latin typeface="游ゴシック" panose="020B0400000000000000" pitchFamily="50" charset="-128"/>
                <a:ea typeface="游ゴシック" panose="020B0400000000000000" pitchFamily="50" charset="-128"/>
              </a:rPr>
              <a:t>、日本財団パラリンピックサポートセンター、ライオン、中央大学、シスコシステムズほか</a:t>
            </a:r>
            <a:endParaRPr lang="ja-JP" altLang="en-US" sz="8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6B03D4B9-D528-DC49-8EB1-9745A6FA0F4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50060" y="2988232"/>
            <a:ext cx="2006113" cy="2535645"/>
          </a:xfrm>
          <a:prstGeom prst="rect">
            <a:avLst/>
          </a:prstGeom>
        </p:spPr>
      </p:pic>
      <p:grpSp>
        <p:nvGrpSpPr>
          <p:cNvPr id="82" name="グループ化 81">
            <a:extLst>
              <a:ext uri="{FF2B5EF4-FFF2-40B4-BE49-F238E27FC236}">
                <a16:creationId xmlns:a16="http://schemas.microsoft.com/office/drawing/2014/main" id="{ACFB2B5B-1508-4F3E-9DD6-4ED0D9C34AB7}"/>
              </a:ext>
            </a:extLst>
          </p:cNvPr>
          <p:cNvGrpSpPr>
            <a:grpSpLocks noChangeAspect="1"/>
          </p:cNvGrpSpPr>
          <p:nvPr/>
        </p:nvGrpSpPr>
        <p:grpSpPr>
          <a:xfrm>
            <a:off x="1806299" y="4026028"/>
            <a:ext cx="774632" cy="1643733"/>
            <a:chOff x="1866224" y="3538405"/>
            <a:chExt cx="394407" cy="836912"/>
          </a:xfrm>
        </p:grpSpPr>
        <p:pic>
          <p:nvPicPr>
            <p:cNvPr id="83" name="グラフィックス 82">
              <a:extLst>
                <a:ext uri="{FF2B5EF4-FFF2-40B4-BE49-F238E27FC236}">
                  <a16:creationId xmlns:a16="http://schemas.microsoft.com/office/drawing/2014/main" id="{3C58AAC6-1065-4160-AFC3-81CAA7FE84F6}"/>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866224" y="3538405"/>
              <a:ext cx="394407" cy="836912"/>
            </a:xfrm>
            <a:prstGeom prst="rect">
              <a:avLst/>
            </a:prstGeom>
          </p:spPr>
        </p:pic>
        <p:pic>
          <p:nvPicPr>
            <p:cNvPr id="84" name="IMG_3719.png" descr="IMG_3719.png">
              <a:extLst>
                <a:ext uri="{FF2B5EF4-FFF2-40B4-BE49-F238E27FC236}">
                  <a16:creationId xmlns:a16="http://schemas.microsoft.com/office/drawing/2014/main" id="{4AC6AD2A-B5D7-45FD-94B0-2D51F5F197CA}"/>
                </a:ext>
              </a:extLst>
            </p:cNvPr>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1894841" y="3678882"/>
              <a:ext cx="340010" cy="286067"/>
            </a:xfrm>
            <a:prstGeom prst="rect">
              <a:avLst/>
            </a:prstGeom>
            <a:ln w="12700" cap="flat">
              <a:noFill/>
              <a:miter lim="400000"/>
            </a:ln>
            <a:effectLst/>
          </p:spPr>
        </p:pic>
        <p:pic>
          <p:nvPicPr>
            <p:cNvPr id="85" name="IMG_3724.png" descr="IMG_3724.png">
              <a:extLst>
                <a:ext uri="{FF2B5EF4-FFF2-40B4-BE49-F238E27FC236}">
                  <a16:creationId xmlns:a16="http://schemas.microsoft.com/office/drawing/2014/main" id="{77AB4798-DE6B-482F-99A5-34920445024B}"/>
                </a:ext>
              </a:extLst>
            </p:cNvPr>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a:xfrm>
              <a:off x="1906839" y="3958142"/>
              <a:ext cx="316069" cy="267048"/>
            </a:xfrm>
            <a:prstGeom prst="rect">
              <a:avLst/>
            </a:prstGeom>
            <a:ln w="12700" cap="flat">
              <a:noFill/>
              <a:miter lim="400000"/>
            </a:ln>
            <a:effectLst/>
          </p:spPr>
        </p:pic>
        <p:pic>
          <p:nvPicPr>
            <p:cNvPr id="86" name="IMG_3719.png" descr="IMG_3719.png">
              <a:extLst>
                <a:ext uri="{FF2B5EF4-FFF2-40B4-BE49-F238E27FC236}">
                  <a16:creationId xmlns:a16="http://schemas.microsoft.com/office/drawing/2014/main" id="{09AA01C1-26DA-44F3-8421-613CA081F603}"/>
                </a:ext>
              </a:extLst>
            </p:cNvPr>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1894841" y="4180044"/>
              <a:ext cx="340010" cy="57636"/>
            </a:xfrm>
            <a:prstGeom prst="rect">
              <a:avLst/>
            </a:prstGeom>
            <a:ln w="12700" cap="flat">
              <a:noFill/>
              <a:miter lim="400000"/>
            </a:ln>
            <a:effectLst/>
          </p:spPr>
        </p:pic>
      </p:grpSp>
      <p:pic>
        <p:nvPicPr>
          <p:cNvPr id="9" name="図 8">
            <a:extLst>
              <a:ext uri="{FF2B5EF4-FFF2-40B4-BE49-F238E27FC236}">
                <a16:creationId xmlns:a16="http://schemas.microsoft.com/office/drawing/2014/main" id="{AA654398-AE30-4848-9CC9-F7CA0A9AB66E}"/>
              </a:ext>
            </a:extLst>
          </p:cNvPr>
          <p:cNvPicPr>
            <a:picLocks noChangeAspect="1"/>
          </p:cNvPicPr>
          <p:nvPr/>
        </p:nvPicPr>
        <p:blipFill>
          <a:blip r:embed="rId21"/>
          <a:stretch>
            <a:fillRect/>
          </a:stretch>
        </p:blipFill>
        <p:spPr>
          <a:xfrm>
            <a:off x="2613824" y="5088678"/>
            <a:ext cx="2450192" cy="783864"/>
          </a:xfrm>
          <a:prstGeom prst="rect">
            <a:avLst/>
          </a:prstGeom>
        </p:spPr>
      </p:pic>
      <p:sp>
        <p:nvSpPr>
          <p:cNvPr id="78" name="テキスト プレースホルダー 2">
            <a:extLst>
              <a:ext uri="{FF2B5EF4-FFF2-40B4-BE49-F238E27FC236}">
                <a16:creationId xmlns:a16="http://schemas.microsoft.com/office/drawing/2014/main" id="{C10B66E4-A180-2949-8115-E27E53B42F7E}"/>
              </a:ext>
            </a:extLst>
          </p:cNvPr>
          <p:cNvSpPr txBox="1">
            <a:spLocks/>
          </p:cNvSpPr>
          <p:nvPr/>
        </p:nvSpPr>
        <p:spPr>
          <a:xfrm>
            <a:off x="2622941" y="4889340"/>
            <a:ext cx="2313908" cy="241980"/>
          </a:xfrm>
          <a:prstGeom prst="rect">
            <a:avLst/>
          </a:prstGeom>
        </p:spPr>
        <p:txBody>
          <a:bodyPr vert="horz" wrap="squar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■主要トピックス　</a:t>
            </a:r>
            <a:r>
              <a:rPr lang="en-US" altLang="ja-JP" sz="800" b="0" dirty="0"/>
              <a:t>※</a:t>
            </a:r>
            <a:r>
              <a:rPr lang="ja-JP" altLang="en-US" sz="800" b="0"/>
              <a:t>数字は記事本数</a:t>
            </a:r>
          </a:p>
        </p:txBody>
      </p:sp>
    </p:spTree>
    <p:extLst>
      <p:ext uri="{BB962C8B-B14F-4D97-AF65-F5344CB8AC3E}">
        <p14:creationId xmlns:p14="http://schemas.microsoft.com/office/powerpoint/2010/main" val="1096737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9238E1F9-423F-41DE-8301-2875401D0A66}"/>
              </a:ext>
            </a:extLst>
          </p:cNvPr>
          <p:cNvSpPr/>
          <p:nvPr/>
        </p:nvSpPr>
        <p:spPr>
          <a:xfrm>
            <a:off x="392719" y="697429"/>
            <a:ext cx="1422184" cy="307777"/>
          </a:xfrm>
          <a:prstGeom prst="rect">
            <a:avLst/>
          </a:prstGeom>
        </p:spPr>
        <p:txBody>
          <a:bodyPr wrap="none">
            <a:spAutoFit/>
          </a:bodyPr>
          <a:lstStyle/>
          <a:p>
            <a:r>
              <a:rPr lang="en-US" altLang="ja-JP" sz="700" dirty="0">
                <a:latin typeface="游ゴシック" panose="020B0400000000000000" pitchFamily="50" charset="-128"/>
                <a:ea typeface="游ゴシック" panose="020B0400000000000000" pitchFamily="50" charset="-128"/>
                <a:hlinkClick r:id="rId3"/>
              </a:rPr>
              <a:t>https://www.buzzfeed.com/jp</a:t>
            </a:r>
            <a:endParaRPr lang="en-US" altLang="ja-JP" sz="700" dirty="0">
              <a:latin typeface="游ゴシック" panose="020B0400000000000000" pitchFamily="50" charset="-128"/>
              <a:ea typeface="游ゴシック" panose="020B0400000000000000" pitchFamily="50" charset="-128"/>
            </a:endParaRPr>
          </a:p>
          <a:p>
            <a:endParaRPr lang="en-US" altLang="ja-JP" sz="700" dirty="0">
              <a:latin typeface="游ゴシック" panose="020B0400000000000000" pitchFamily="50" charset="-128"/>
              <a:ea typeface="游ゴシック" panose="020B0400000000000000" pitchFamily="50" charset="-128"/>
            </a:endParaRPr>
          </a:p>
        </p:txBody>
      </p:sp>
      <p:pic>
        <p:nvPicPr>
          <p:cNvPr id="36" name="グラフィックス 35" descr="ノート PC">
            <a:extLst>
              <a:ext uri="{FF2B5EF4-FFF2-40B4-BE49-F238E27FC236}">
                <a16:creationId xmlns:a16="http://schemas.microsoft.com/office/drawing/2014/main" id="{E2107D2D-C2C7-4EB1-98E7-A399863924F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8148" y="689456"/>
            <a:ext cx="216000" cy="216000"/>
          </a:xfrm>
          <a:prstGeom prst="rect">
            <a:avLst/>
          </a:prstGeom>
        </p:spPr>
      </p:pic>
      <p:sp>
        <p:nvSpPr>
          <p:cNvPr id="37" name="正方形/長方形 36">
            <a:extLst>
              <a:ext uri="{FF2B5EF4-FFF2-40B4-BE49-F238E27FC236}">
                <a16:creationId xmlns:a16="http://schemas.microsoft.com/office/drawing/2014/main" id="{DE63E1E1-DBBA-44D4-90A3-AF877B0385B0}"/>
              </a:ext>
            </a:extLst>
          </p:cNvPr>
          <p:cNvSpPr/>
          <p:nvPr/>
        </p:nvSpPr>
        <p:spPr>
          <a:xfrm>
            <a:off x="208148" y="966217"/>
            <a:ext cx="10325039"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72D66588-2DF8-4484-87CF-4AE872235F02}"/>
              </a:ext>
            </a:extLst>
          </p:cNvPr>
          <p:cNvCxnSpPr>
            <a:cxnSpLocks/>
          </p:cNvCxnSpPr>
          <p:nvPr/>
        </p:nvCxnSpPr>
        <p:spPr>
          <a:xfrm>
            <a:off x="298967" y="1738965"/>
            <a:ext cx="97288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テキスト プレースホルダー 2">
            <a:extLst>
              <a:ext uri="{FF2B5EF4-FFF2-40B4-BE49-F238E27FC236}">
                <a16:creationId xmlns:a16="http://schemas.microsoft.com/office/drawing/2014/main" id="{B088AB91-13A7-46C4-93F7-9B3141FDBFB7}"/>
              </a:ext>
            </a:extLst>
          </p:cNvPr>
          <p:cNvSpPr txBox="1">
            <a:spLocks/>
          </p:cNvSpPr>
          <p:nvPr/>
        </p:nvSpPr>
        <p:spPr>
          <a:xfrm>
            <a:off x="367044"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1" name="テキスト プレースホルダー 2">
            <a:extLst>
              <a:ext uri="{FF2B5EF4-FFF2-40B4-BE49-F238E27FC236}">
                <a16:creationId xmlns:a16="http://schemas.microsoft.com/office/drawing/2014/main" id="{87CDC106-6E8B-487D-B07C-E96B99AFF255}"/>
              </a:ext>
            </a:extLst>
          </p:cNvPr>
          <p:cNvSpPr txBox="1">
            <a:spLocks/>
          </p:cNvSpPr>
          <p:nvPr/>
        </p:nvSpPr>
        <p:spPr>
          <a:xfrm>
            <a:off x="1833502" y="981509"/>
            <a:ext cx="8681085"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2800" dirty="0"/>
              <a:t>特にミレニアル・</a:t>
            </a:r>
            <a:r>
              <a:rPr lang="en-US" altLang="ja-JP" sz="2800" dirty="0"/>
              <a:t>Z</a:t>
            </a:r>
            <a:r>
              <a:rPr lang="ja-JP" altLang="en-US" sz="2800" dirty="0"/>
              <a:t>世代に信頼されているメディア</a:t>
            </a:r>
            <a:endParaRPr lang="en-US" altLang="ja-JP" sz="2800" dirty="0"/>
          </a:p>
        </p:txBody>
      </p:sp>
      <p:sp>
        <p:nvSpPr>
          <p:cNvPr id="42" name="テキスト プレースホルダー 2">
            <a:extLst>
              <a:ext uri="{FF2B5EF4-FFF2-40B4-BE49-F238E27FC236}">
                <a16:creationId xmlns:a16="http://schemas.microsoft.com/office/drawing/2014/main" id="{4F3A67C0-FCED-4438-A0E2-79BC0FE24C0C}"/>
              </a:ext>
            </a:extLst>
          </p:cNvPr>
          <p:cNvSpPr txBox="1">
            <a:spLocks/>
          </p:cNvSpPr>
          <p:nvPr/>
        </p:nvSpPr>
        <p:spPr>
          <a:xfrm>
            <a:off x="367044"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44" name="直線コネクタ 43">
            <a:extLst>
              <a:ext uri="{FF2B5EF4-FFF2-40B4-BE49-F238E27FC236}">
                <a16:creationId xmlns:a16="http://schemas.microsoft.com/office/drawing/2014/main" id="{F5204FBF-CF0D-45A8-AD26-8B4830DECD02}"/>
              </a:ext>
            </a:extLst>
          </p:cNvPr>
          <p:cNvCxnSpPr>
            <a:cxnSpLocks/>
          </p:cNvCxnSpPr>
          <p:nvPr/>
        </p:nvCxnSpPr>
        <p:spPr>
          <a:xfrm>
            <a:off x="203861" y="2951288"/>
            <a:ext cx="6825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プレースホルダー 2">
            <a:extLst>
              <a:ext uri="{FF2B5EF4-FFF2-40B4-BE49-F238E27FC236}">
                <a16:creationId xmlns:a16="http://schemas.microsoft.com/office/drawing/2014/main" id="{8C578311-23EC-42DD-91D5-EEDF6C709D2A}"/>
              </a:ext>
            </a:extLst>
          </p:cNvPr>
          <p:cNvSpPr txBox="1">
            <a:spLocks/>
          </p:cNvSpPr>
          <p:nvPr/>
        </p:nvSpPr>
        <p:spPr>
          <a:xfrm>
            <a:off x="148648" y="262599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pic>
        <p:nvPicPr>
          <p:cNvPr id="10" name="図 9" descr="ロゴ, 会社名&#10;&#10;自動的に生成された説明">
            <a:extLst>
              <a:ext uri="{FF2B5EF4-FFF2-40B4-BE49-F238E27FC236}">
                <a16:creationId xmlns:a16="http://schemas.microsoft.com/office/drawing/2014/main" id="{539158F4-690B-274A-BD6A-33DF990029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4867" y="193999"/>
            <a:ext cx="1783694" cy="295389"/>
          </a:xfrm>
          <a:prstGeom prst="rect">
            <a:avLst/>
          </a:prstGeom>
        </p:spPr>
      </p:pic>
      <p:pic>
        <p:nvPicPr>
          <p:cNvPr id="20" name="図 19" descr="QR コード&#10;&#10;自動的に生成された説明">
            <a:extLst>
              <a:ext uri="{FF2B5EF4-FFF2-40B4-BE49-F238E27FC236}">
                <a16:creationId xmlns:a16="http://schemas.microsoft.com/office/drawing/2014/main" id="{823B5F8F-F45C-B74E-A9EF-D76D247D9A87}"/>
              </a:ext>
            </a:extLst>
          </p:cNvPr>
          <p:cNvPicPr>
            <a:picLocks noChangeAspect="1"/>
          </p:cNvPicPr>
          <p:nvPr/>
        </p:nvPicPr>
        <p:blipFill>
          <a:blip r:embed="rId7"/>
          <a:stretch>
            <a:fillRect/>
          </a:stretch>
        </p:blipFill>
        <p:spPr>
          <a:xfrm>
            <a:off x="2256117" y="84144"/>
            <a:ext cx="495699" cy="495699"/>
          </a:xfrm>
          <a:prstGeom prst="rect">
            <a:avLst/>
          </a:prstGeom>
        </p:spPr>
      </p:pic>
      <p:sp>
        <p:nvSpPr>
          <p:cNvPr id="178" name="テキスト プレースホルダー 2">
            <a:extLst>
              <a:ext uri="{FF2B5EF4-FFF2-40B4-BE49-F238E27FC236}">
                <a16:creationId xmlns:a16="http://schemas.microsoft.com/office/drawing/2014/main" id="{C79A908A-D329-9242-873B-AAA5343C5609}"/>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身近な話題、生活に役立つ情報から海外の面白ネタまで独自の切り口のコンテンツが人気。診断系、あるあるネタの評判が高い。</a:t>
            </a:r>
          </a:p>
        </p:txBody>
      </p:sp>
      <p:sp>
        <p:nvSpPr>
          <p:cNvPr id="2" name="正方形/長方形 1">
            <a:extLst>
              <a:ext uri="{FF2B5EF4-FFF2-40B4-BE49-F238E27FC236}">
                <a16:creationId xmlns:a16="http://schemas.microsoft.com/office/drawing/2014/main" id="{BD16F7F1-C0A6-4C11-BD26-FA76DA443714}"/>
              </a:ext>
            </a:extLst>
          </p:cNvPr>
          <p:cNvSpPr/>
          <p:nvPr/>
        </p:nvSpPr>
        <p:spPr>
          <a:xfrm>
            <a:off x="153667" y="5199938"/>
            <a:ext cx="1789077" cy="294838"/>
          </a:xfrm>
          <a:prstGeom prst="rect">
            <a:avLst/>
          </a:prstGeom>
          <a:solidFill>
            <a:srgbClr val="EF3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MILLENNIALS &amp;</a:t>
            </a:r>
            <a:r>
              <a:rPr kumimoji="1" lang="ja-JP" altLang="en-US" sz="1100" b="1">
                <a:solidFill>
                  <a:schemeClr val="bg1"/>
                </a:solidFill>
              </a:rPr>
              <a:t> </a:t>
            </a:r>
            <a:r>
              <a:rPr kumimoji="1" lang="en-US" altLang="ja-JP" sz="1100" b="1" dirty="0">
                <a:solidFill>
                  <a:schemeClr val="bg1"/>
                </a:solidFill>
              </a:rPr>
              <a:t>GEN Z</a:t>
            </a:r>
            <a:endParaRPr kumimoji="1" lang="ja-JP" altLang="en-US" sz="1100" b="1">
              <a:solidFill>
                <a:schemeClr val="bg1"/>
              </a:solidFill>
            </a:endParaRPr>
          </a:p>
        </p:txBody>
      </p:sp>
      <p:sp>
        <p:nvSpPr>
          <p:cNvPr id="28" name="正方形/長方形 27">
            <a:extLst>
              <a:ext uri="{FF2B5EF4-FFF2-40B4-BE49-F238E27FC236}">
                <a16:creationId xmlns:a16="http://schemas.microsoft.com/office/drawing/2014/main" id="{6EBD8AC8-9C0B-49FA-AAC9-FD220687A719}"/>
              </a:ext>
            </a:extLst>
          </p:cNvPr>
          <p:cNvSpPr/>
          <p:nvPr/>
        </p:nvSpPr>
        <p:spPr>
          <a:xfrm>
            <a:off x="81193" y="5505778"/>
            <a:ext cx="2117997" cy="487121"/>
          </a:xfrm>
          <a:prstGeom prst="rect">
            <a:avLst/>
          </a:prstGeom>
        </p:spPr>
        <p:txBody>
          <a:bodyPr wrap="square">
            <a:spAutoFit/>
          </a:bodyPr>
          <a:lstStyle/>
          <a:p>
            <a:pPr>
              <a:lnSpc>
                <a:spcPct val="120000"/>
              </a:lnSpc>
            </a:pPr>
            <a:r>
              <a:rPr lang="ja-JP" altLang="en-US" sz="1100" dirty="0">
                <a:latin typeface="游ゴシック" panose="020B0400000000000000" pitchFamily="50" charset="-128"/>
              </a:rPr>
              <a:t>米国で</a:t>
            </a:r>
            <a:r>
              <a:rPr lang="ja-JP" altLang="en-US" sz="1100" b="1" dirty="0">
                <a:solidFill>
                  <a:srgbClr val="0B64C0"/>
                </a:solidFill>
                <a:latin typeface="游ゴシック" panose="020B0400000000000000" pitchFamily="50" charset="-128"/>
              </a:rPr>
              <a:t>ミレニアル世代</a:t>
            </a:r>
            <a:r>
              <a:rPr lang="en-US" altLang="ja-JP" sz="1100" b="1" dirty="0">
                <a:solidFill>
                  <a:srgbClr val="0B64C0"/>
                </a:solidFill>
                <a:latin typeface="游ゴシック" panose="020B0400000000000000" pitchFamily="50" charset="-128"/>
              </a:rPr>
              <a:t>&amp;</a:t>
            </a:r>
            <a:r>
              <a:rPr lang="en-US" altLang="ja-JP" sz="1100" b="1" dirty="0" err="1">
                <a:solidFill>
                  <a:srgbClr val="0B64C0"/>
                </a:solidFill>
                <a:latin typeface="游ゴシック" panose="020B0400000000000000" pitchFamily="50" charset="-128"/>
              </a:rPr>
              <a:t>GenZ</a:t>
            </a:r>
            <a:r>
              <a:rPr lang="ja-JP" altLang="en-US" sz="1100" b="1" dirty="0">
                <a:solidFill>
                  <a:srgbClr val="0B64C0"/>
                </a:solidFill>
                <a:latin typeface="游ゴシック" panose="020B0400000000000000" pitchFamily="50" charset="-128"/>
              </a:rPr>
              <a:t>世代に最強のメディア</a:t>
            </a:r>
            <a:r>
              <a:rPr lang="en-US" altLang="ja-JP" sz="1100" b="1" dirty="0">
                <a:solidFill>
                  <a:srgbClr val="0B64C0"/>
                </a:solidFill>
                <a:latin typeface="游ゴシック" panose="020B0400000000000000" pitchFamily="50" charset="-128"/>
              </a:rPr>
              <a:t> *1</a:t>
            </a:r>
          </a:p>
        </p:txBody>
      </p:sp>
      <p:sp>
        <p:nvSpPr>
          <p:cNvPr id="179" name="正方形/長方形 178">
            <a:extLst>
              <a:ext uri="{FF2B5EF4-FFF2-40B4-BE49-F238E27FC236}">
                <a16:creationId xmlns:a16="http://schemas.microsoft.com/office/drawing/2014/main" id="{1D2D6D3C-9B2F-444B-A865-0C611D3CEBB3}"/>
              </a:ext>
            </a:extLst>
          </p:cNvPr>
          <p:cNvSpPr/>
          <p:nvPr/>
        </p:nvSpPr>
        <p:spPr>
          <a:xfrm>
            <a:off x="159113" y="5990981"/>
            <a:ext cx="1789077" cy="294838"/>
          </a:xfrm>
          <a:prstGeom prst="rect">
            <a:avLst/>
          </a:prstGeom>
          <a:solidFill>
            <a:srgbClr val="EF3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VISITORS</a:t>
            </a:r>
            <a:endParaRPr kumimoji="1" lang="ja-JP" altLang="en-US" sz="1100" b="1">
              <a:solidFill>
                <a:schemeClr val="bg1"/>
              </a:solidFill>
            </a:endParaRPr>
          </a:p>
        </p:txBody>
      </p:sp>
      <p:sp>
        <p:nvSpPr>
          <p:cNvPr id="189" name="正方形/長方形 188">
            <a:extLst>
              <a:ext uri="{FF2B5EF4-FFF2-40B4-BE49-F238E27FC236}">
                <a16:creationId xmlns:a16="http://schemas.microsoft.com/office/drawing/2014/main" id="{76C70B37-E2B3-594A-AA80-0B24AC679D67}"/>
              </a:ext>
            </a:extLst>
          </p:cNvPr>
          <p:cNvSpPr/>
          <p:nvPr/>
        </p:nvSpPr>
        <p:spPr>
          <a:xfrm>
            <a:off x="81193" y="6295438"/>
            <a:ext cx="2188024" cy="487121"/>
          </a:xfrm>
          <a:prstGeom prst="rect">
            <a:avLst/>
          </a:prstGeom>
        </p:spPr>
        <p:txBody>
          <a:bodyPr wrap="square">
            <a:spAutoFit/>
          </a:bodyPr>
          <a:lstStyle/>
          <a:p>
            <a:pPr>
              <a:lnSpc>
                <a:spcPct val="120000"/>
              </a:lnSpc>
            </a:pPr>
            <a:r>
              <a:rPr lang="ja-JP" altLang="en-US" sz="1100" b="1" dirty="0">
                <a:solidFill>
                  <a:srgbClr val="0B64C0"/>
                </a:solidFill>
                <a:latin typeface="游ゴシック" panose="020B0400000000000000" pitchFamily="50" charset="-128"/>
              </a:rPr>
              <a:t>月間</a:t>
            </a:r>
            <a:r>
              <a:rPr lang="en-US" altLang="ja-JP" sz="1100" b="1" dirty="0">
                <a:solidFill>
                  <a:srgbClr val="0B64C0"/>
                </a:solidFill>
                <a:latin typeface="游ゴシック" panose="020B0400000000000000" pitchFamily="50" charset="-128"/>
              </a:rPr>
              <a:t>6.9</a:t>
            </a:r>
            <a:r>
              <a:rPr lang="ja-JP" altLang="en-US" sz="1100" b="1" dirty="0">
                <a:solidFill>
                  <a:srgbClr val="0B64C0"/>
                </a:solidFill>
                <a:latin typeface="游ゴシック" panose="020B0400000000000000" pitchFamily="50" charset="-128"/>
              </a:rPr>
              <a:t>億ユニークビジター</a:t>
            </a:r>
            <a:r>
              <a:rPr lang="en-US" altLang="ja-JP" sz="1100" b="1" dirty="0">
                <a:solidFill>
                  <a:srgbClr val="0B64C0"/>
                </a:solidFill>
                <a:latin typeface="游ゴシック" panose="020B0400000000000000" pitchFamily="50" charset="-128"/>
              </a:rPr>
              <a:t>*2 </a:t>
            </a:r>
            <a:r>
              <a:rPr lang="ja-JP" altLang="en-US" sz="1100" b="1" dirty="0">
                <a:solidFill>
                  <a:srgbClr val="0B64C0"/>
                </a:solidFill>
                <a:latin typeface="游ゴシック" panose="020B0400000000000000" pitchFamily="50" charset="-128"/>
              </a:rPr>
              <a:t>が訪問</a:t>
            </a:r>
            <a:endParaRPr lang="en-US" altLang="ja-JP" sz="1100" b="1" dirty="0">
              <a:solidFill>
                <a:srgbClr val="0B64C0"/>
              </a:solidFill>
              <a:latin typeface="游ゴシック" panose="020B0400000000000000" pitchFamily="50" charset="-128"/>
            </a:endParaRPr>
          </a:p>
        </p:txBody>
      </p:sp>
      <p:sp>
        <p:nvSpPr>
          <p:cNvPr id="190" name="正方形/長方形 189">
            <a:extLst>
              <a:ext uri="{FF2B5EF4-FFF2-40B4-BE49-F238E27FC236}">
                <a16:creationId xmlns:a16="http://schemas.microsoft.com/office/drawing/2014/main" id="{8135D0AC-A253-F445-B6C6-804379EE4CD7}"/>
              </a:ext>
            </a:extLst>
          </p:cNvPr>
          <p:cNvSpPr/>
          <p:nvPr/>
        </p:nvSpPr>
        <p:spPr>
          <a:xfrm>
            <a:off x="167832" y="6759379"/>
            <a:ext cx="1789077" cy="294838"/>
          </a:xfrm>
          <a:prstGeom prst="rect">
            <a:avLst/>
          </a:prstGeom>
          <a:solidFill>
            <a:srgbClr val="EF3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SHARE</a:t>
            </a:r>
            <a:endParaRPr kumimoji="1" lang="ja-JP" altLang="en-US" sz="1100" b="1">
              <a:solidFill>
                <a:schemeClr val="bg1"/>
              </a:solidFill>
            </a:endParaRPr>
          </a:p>
        </p:txBody>
      </p:sp>
      <p:sp>
        <p:nvSpPr>
          <p:cNvPr id="191" name="正方形/長方形 190">
            <a:extLst>
              <a:ext uri="{FF2B5EF4-FFF2-40B4-BE49-F238E27FC236}">
                <a16:creationId xmlns:a16="http://schemas.microsoft.com/office/drawing/2014/main" id="{F85688E3-AA1F-9248-9A4C-C38C1FB566A4}"/>
              </a:ext>
            </a:extLst>
          </p:cNvPr>
          <p:cNvSpPr/>
          <p:nvPr/>
        </p:nvSpPr>
        <p:spPr>
          <a:xfrm>
            <a:off x="81193" y="7043849"/>
            <a:ext cx="4749553" cy="284309"/>
          </a:xfrm>
          <a:prstGeom prst="rect">
            <a:avLst/>
          </a:prstGeom>
        </p:spPr>
        <p:txBody>
          <a:bodyPr wrap="square">
            <a:spAutoFit/>
          </a:bodyPr>
          <a:lstStyle/>
          <a:p>
            <a:pPr>
              <a:lnSpc>
                <a:spcPct val="120000"/>
              </a:lnSpc>
            </a:pPr>
            <a:r>
              <a:rPr lang="ja-JP" altLang="en-US" sz="1100" b="1">
                <a:solidFill>
                  <a:srgbClr val="0B64C0"/>
                </a:solidFill>
                <a:latin typeface="游ゴシック" panose="020B0400000000000000" pitchFamily="50" charset="-128"/>
              </a:rPr>
              <a:t>シェアされる</a:t>
            </a:r>
            <a:r>
              <a:rPr lang="ja-JP" altLang="en-US" sz="1100">
                <a:latin typeface="游ゴシック" panose="020B0400000000000000" pitchFamily="50" charset="-128"/>
              </a:rPr>
              <a:t>メディア</a:t>
            </a:r>
            <a:endParaRPr lang="en-US" altLang="ja-JP" sz="1100" dirty="0">
              <a:latin typeface="游ゴシック" panose="020B0400000000000000" pitchFamily="50" charset="-128"/>
            </a:endParaRPr>
          </a:p>
        </p:txBody>
      </p:sp>
      <p:pic>
        <p:nvPicPr>
          <p:cNvPr id="25" name="図 24" descr="新聞の記事のスクリーンショット&#10;&#10;自動的に生成された説明">
            <a:extLst>
              <a:ext uri="{FF2B5EF4-FFF2-40B4-BE49-F238E27FC236}">
                <a16:creationId xmlns:a16="http://schemas.microsoft.com/office/drawing/2014/main" id="{B96A8270-9934-E645-94CC-792D65E658D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0388" y="3062415"/>
            <a:ext cx="1453270" cy="2015166"/>
          </a:xfrm>
          <a:prstGeom prst="rect">
            <a:avLst/>
          </a:prstGeom>
          <a:ln>
            <a:solidFill>
              <a:schemeClr val="bg1">
                <a:lumMod val="50000"/>
              </a:schemeClr>
            </a:solidFill>
          </a:ln>
        </p:spPr>
      </p:pic>
      <p:cxnSp>
        <p:nvCxnSpPr>
          <p:cNvPr id="198" name="直線コネクタ 197">
            <a:extLst>
              <a:ext uri="{FF2B5EF4-FFF2-40B4-BE49-F238E27FC236}">
                <a16:creationId xmlns:a16="http://schemas.microsoft.com/office/drawing/2014/main" id="{8E739A37-0148-FE41-9915-DBF2EA0C0B39}"/>
              </a:ext>
            </a:extLst>
          </p:cNvPr>
          <p:cNvCxnSpPr>
            <a:cxnSpLocks/>
          </p:cNvCxnSpPr>
          <p:nvPr/>
        </p:nvCxnSpPr>
        <p:spPr>
          <a:xfrm>
            <a:off x="7270032" y="2951286"/>
            <a:ext cx="3050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テキスト プレースホルダー 2">
            <a:extLst>
              <a:ext uri="{FF2B5EF4-FFF2-40B4-BE49-F238E27FC236}">
                <a16:creationId xmlns:a16="http://schemas.microsoft.com/office/drawing/2014/main" id="{2D24C4DB-9A41-5342-AFB3-0E315CF89421}"/>
              </a:ext>
            </a:extLst>
          </p:cNvPr>
          <p:cNvSpPr txBox="1">
            <a:spLocks/>
          </p:cNvSpPr>
          <p:nvPr/>
        </p:nvSpPr>
        <p:spPr>
          <a:xfrm>
            <a:off x="7155652"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dirty="0"/>
          </a:p>
        </p:txBody>
      </p:sp>
      <p:grpSp>
        <p:nvGrpSpPr>
          <p:cNvPr id="31" name="グループ化 30">
            <a:extLst>
              <a:ext uri="{FF2B5EF4-FFF2-40B4-BE49-F238E27FC236}">
                <a16:creationId xmlns:a16="http://schemas.microsoft.com/office/drawing/2014/main" id="{6425E0DD-9C03-0647-B3C1-BB3EA73639CB}"/>
              </a:ext>
            </a:extLst>
          </p:cNvPr>
          <p:cNvGrpSpPr/>
          <p:nvPr/>
        </p:nvGrpSpPr>
        <p:grpSpPr>
          <a:xfrm>
            <a:off x="2144083" y="4900797"/>
            <a:ext cx="4818353" cy="2439808"/>
            <a:chOff x="2705508" y="3028448"/>
            <a:chExt cx="4818353" cy="2439808"/>
          </a:xfrm>
        </p:grpSpPr>
        <p:graphicFrame>
          <p:nvGraphicFramePr>
            <p:cNvPr id="195" name="Google Shape;617;p5">
              <a:extLst>
                <a:ext uri="{FF2B5EF4-FFF2-40B4-BE49-F238E27FC236}">
                  <a16:creationId xmlns:a16="http://schemas.microsoft.com/office/drawing/2014/main" id="{F36A338A-34A4-1047-BE41-5AE6FBE2DCA6}"/>
                </a:ext>
              </a:extLst>
            </p:cNvPr>
            <p:cNvGraphicFramePr/>
            <p:nvPr/>
          </p:nvGraphicFramePr>
          <p:xfrm>
            <a:off x="2705508" y="3028448"/>
            <a:ext cx="1701033" cy="243980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96" name="Google Shape;618;p5">
              <a:extLst>
                <a:ext uri="{FF2B5EF4-FFF2-40B4-BE49-F238E27FC236}">
                  <a16:creationId xmlns:a16="http://schemas.microsoft.com/office/drawing/2014/main" id="{2D81EFD1-C46A-0446-BE6E-6EAB11366F56}"/>
                </a:ext>
              </a:extLst>
            </p:cNvPr>
            <p:cNvGraphicFramePr/>
            <p:nvPr/>
          </p:nvGraphicFramePr>
          <p:xfrm>
            <a:off x="4195540" y="3182137"/>
            <a:ext cx="1701045" cy="221136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97" name="Google Shape;619;p5">
              <a:extLst>
                <a:ext uri="{FF2B5EF4-FFF2-40B4-BE49-F238E27FC236}">
                  <a16:creationId xmlns:a16="http://schemas.microsoft.com/office/drawing/2014/main" id="{610FB6E3-5687-6A45-A5C6-3A10F40AE5E7}"/>
                </a:ext>
              </a:extLst>
            </p:cNvPr>
            <p:cNvGraphicFramePr/>
            <p:nvPr/>
          </p:nvGraphicFramePr>
          <p:xfrm>
            <a:off x="5822828" y="3122717"/>
            <a:ext cx="1701033" cy="2211368"/>
          </p:xfrm>
          <a:graphic>
            <a:graphicData uri="http://schemas.openxmlformats.org/drawingml/2006/chart">
              <c:chart xmlns:c="http://schemas.openxmlformats.org/drawingml/2006/chart" xmlns:r="http://schemas.openxmlformats.org/officeDocument/2006/relationships" r:id="rId11"/>
            </a:graphicData>
          </a:graphic>
        </p:graphicFrame>
        <p:sp>
          <p:nvSpPr>
            <p:cNvPr id="201" name="テキスト プレースホルダー 2">
              <a:extLst>
                <a:ext uri="{FF2B5EF4-FFF2-40B4-BE49-F238E27FC236}">
                  <a16:creationId xmlns:a16="http://schemas.microsoft.com/office/drawing/2014/main" id="{FA021193-28E1-6944-834B-2575DA15E24A}"/>
                </a:ext>
              </a:extLst>
            </p:cNvPr>
            <p:cNvSpPr txBox="1">
              <a:spLocks/>
            </p:cNvSpPr>
            <p:nvPr/>
          </p:nvSpPr>
          <p:spPr>
            <a:xfrm>
              <a:off x="3266749" y="3488075"/>
              <a:ext cx="530915"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a:t>男女比</a:t>
              </a:r>
            </a:p>
          </p:txBody>
        </p:sp>
        <p:sp>
          <p:nvSpPr>
            <p:cNvPr id="202" name="テキスト プレースホルダー 2">
              <a:extLst>
                <a:ext uri="{FF2B5EF4-FFF2-40B4-BE49-F238E27FC236}">
                  <a16:creationId xmlns:a16="http://schemas.microsoft.com/office/drawing/2014/main" id="{2B35569A-FCCB-AB47-ADA5-23893FB02FCB}"/>
                </a:ext>
              </a:extLst>
            </p:cNvPr>
            <p:cNvSpPr txBox="1">
              <a:spLocks/>
            </p:cNvSpPr>
            <p:nvPr/>
          </p:nvSpPr>
          <p:spPr>
            <a:xfrm>
              <a:off x="4818315" y="3488075"/>
              <a:ext cx="415498"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a:t>年代</a:t>
              </a:r>
            </a:p>
          </p:txBody>
        </p:sp>
        <p:sp>
          <p:nvSpPr>
            <p:cNvPr id="203" name="テキスト プレースホルダー 2">
              <a:extLst>
                <a:ext uri="{FF2B5EF4-FFF2-40B4-BE49-F238E27FC236}">
                  <a16:creationId xmlns:a16="http://schemas.microsoft.com/office/drawing/2014/main" id="{E405F807-DF05-3641-9321-91A187E3B75D}"/>
                </a:ext>
              </a:extLst>
            </p:cNvPr>
            <p:cNvSpPr txBox="1">
              <a:spLocks/>
            </p:cNvSpPr>
            <p:nvPr/>
          </p:nvSpPr>
          <p:spPr>
            <a:xfrm>
              <a:off x="6363123" y="3484646"/>
              <a:ext cx="646331"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a:t>デバイス</a:t>
              </a:r>
            </a:p>
          </p:txBody>
        </p:sp>
      </p:grpSp>
      <p:sp>
        <p:nvSpPr>
          <p:cNvPr id="204" name="四角形: 角を丸くする 23">
            <a:extLst>
              <a:ext uri="{FF2B5EF4-FFF2-40B4-BE49-F238E27FC236}">
                <a16:creationId xmlns:a16="http://schemas.microsoft.com/office/drawing/2014/main" id="{C4C8C22F-A828-FE4F-8449-BB5C423B7E27}"/>
              </a:ext>
            </a:extLst>
          </p:cNvPr>
          <p:cNvSpPr/>
          <p:nvPr/>
        </p:nvSpPr>
        <p:spPr>
          <a:xfrm>
            <a:off x="7337046" y="6347194"/>
            <a:ext cx="3050872" cy="958657"/>
          </a:xfrm>
          <a:prstGeom prst="roundRect">
            <a:avLst>
              <a:gd name="adj" fmla="val 9468"/>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050" b="1" dirty="0">
                <a:solidFill>
                  <a:schemeClr val="tx1"/>
                </a:solidFill>
                <a:latin typeface="游ゴシック" panose="020B0400000000000000" pitchFamily="50" charset="-128"/>
                <a:ea typeface="游ゴシック" panose="020B0400000000000000" pitchFamily="50" charset="-128"/>
              </a:rPr>
              <a:t>■スポンサードコンテンツ</a:t>
            </a:r>
            <a:endParaRPr lang="ja-JP" altLang="en-US" sz="1000" dirty="0">
              <a:solidFill>
                <a:schemeClr val="tx1"/>
              </a:solidFill>
              <a:latin typeface="游ゴシック" panose="020B0400000000000000" pitchFamily="50" charset="-128"/>
            </a:endParaRPr>
          </a:p>
          <a:p>
            <a:pPr defTabSz="1881188"/>
            <a:r>
              <a:rPr lang="en-US" altLang="ja-JP" sz="1000" dirty="0">
                <a:solidFill>
                  <a:schemeClr val="tx1"/>
                </a:solidFill>
                <a:latin typeface="游ゴシック" panose="020B0400000000000000" pitchFamily="50" charset="-128"/>
              </a:rPr>
              <a:t>2</a:t>
            </a:r>
            <a:r>
              <a:rPr lang="ja-JP" altLang="en-US" sz="1000" dirty="0">
                <a:solidFill>
                  <a:schemeClr val="tx1"/>
                </a:solidFill>
                <a:latin typeface="游ゴシック" panose="020B0400000000000000" pitchFamily="50" charset="-128"/>
              </a:rPr>
              <a:t>本：</a:t>
            </a:r>
            <a:r>
              <a:rPr lang="en-US" altLang="ja-JP" sz="1000" dirty="0">
                <a:solidFill>
                  <a:schemeClr val="tx1"/>
                </a:solidFill>
                <a:latin typeface="游ゴシック" panose="020B0400000000000000" pitchFamily="50" charset="-128"/>
              </a:rPr>
              <a:t>500</a:t>
            </a:r>
            <a:r>
              <a:rPr lang="ja-JP" altLang="en-US" sz="1000" dirty="0">
                <a:solidFill>
                  <a:schemeClr val="tx1"/>
                </a:solidFill>
                <a:latin typeface="游ゴシック" panose="020B0400000000000000" pitchFamily="50" charset="-128"/>
              </a:rPr>
              <a:t>万円～　保証</a:t>
            </a:r>
            <a:r>
              <a:rPr lang="en-US" altLang="ja-JP" sz="1000" dirty="0">
                <a:solidFill>
                  <a:schemeClr val="tx1"/>
                </a:solidFill>
                <a:latin typeface="游ゴシック" panose="020B0400000000000000" pitchFamily="50" charset="-128"/>
              </a:rPr>
              <a:t>PV</a:t>
            </a:r>
            <a:r>
              <a:rPr lang="ja-JP" altLang="en-US" sz="1000" dirty="0">
                <a:solidFill>
                  <a:schemeClr val="tx1"/>
                </a:solidFill>
                <a:latin typeface="游ゴシック" panose="020B0400000000000000" pitchFamily="50" charset="-128"/>
              </a:rPr>
              <a:t>数：</a:t>
            </a:r>
            <a:r>
              <a:rPr lang="en-US" altLang="ja-JP" sz="1000" dirty="0">
                <a:solidFill>
                  <a:schemeClr val="tx1"/>
                </a:solidFill>
                <a:latin typeface="游ゴシック" panose="020B0400000000000000" pitchFamily="50" charset="-128"/>
              </a:rPr>
              <a:t>80,000PV</a:t>
            </a:r>
          </a:p>
          <a:p>
            <a:pPr defTabSz="1881188"/>
            <a:r>
              <a:rPr kumimoji="1" lang="ja-JP" altLang="en-US" sz="1000" b="1" dirty="0">
                <a:solidFill>
                  <a:schemeClr val="tx1"/>
                </a:solidFill>
                <a:latin typeface="游ゴシック" panose="020B0400000000000000" pitchFamily="50" charset="-128"/>
                <a:ea typeface="游ゴシック" panose="020B0400000000000000" pitchFamily="50" charset="-128"/>
              </a:rPr>
              <a:t>■スポンサードコンテンツ</a:t>
            </a:r>
            <a:endParaRPr lang="ja-JP" altLang="en-US" sz="900" dirty="0">
              <a:solidFill>
                <a:schemeClr val="tx1"/>
              </a:solidFill>
              <a:latin typeface="游ゴシック" panose="020B0400000000000000" pitchFamily="50" charset="-128"/>
            </a:endParaRPr>
          </a:p>
          <a:p>
            <a:pPr defTabSz="1881188"/>
            <a:r>
              <a:rPr lang="en-US" altLang="ja-JP" sz="900" dirty="0">
                <a:solidFill>
                  <a:schemeClr val="tx1"/>
                </a:solidFill>
                <a:latin typeface="游ゴシック" panose="020B0400000000000000" pitchFamily="50" charset="-128"/>
              </a:rPr>
              <a:t>1</a:t>
            </a:r>
            <a:r>
              <a:rPr lang="ja-JP" altLang="en-US" sz="900" dirty="0">
                <a:solidFill>
                  <a:schemeClr val="tx1"/>
                </a:solidFill>
                <a:latin typeface="游ゴシック" panose="020B0400000000000000" pitchFamily="50" charset="-128"/>
              </a:rPr>
              <a:t>本：</a:t>
            </a:r>
            <a:r>
              <a:rPr lang="en-US" altLang="ja-JP" sz="900" dirty="0">
                <a:solidFill>
                  <a:schemeClr val="tx1"/>
                </a:solidFill>
                <a:latin typeface="游ゴシック" panose="020B0400000000000000" pitchFamily="50" charset="-128"/>
              </a:rPr>
              <a:t>200</a:t>
            </a:r>
            <a:r>
              <a:rPr lang="ja-JP" altLang="en-US" sz="900" dirty="0">
                <a:solidFill>
                  <a:schemeClr val="tx1"/>
                </a:solidFill>
                <a:latin typeface="游ゴシック" panose="020B0400000000000000" pitchFamily="50" charset="-128"/>
              </a:rPr>
              <a:t>万円～　保証</a:t>
            </a:r>
            <a:r>
              <a:rPr lang="en-US" altLang="ja-JP" sz="900" dirty="0">
                <a:solidFill>
                  <a:schemeClr val="tx1"/>
                </a:solidFill>
                <a:latin typeface="游ゴシック" panose="020B0400000000000000" pitchFamily="50" charset="-128"/>
              </a:rPr>
              <a:t>PV</a:t>
            </a:r>
            <a:r>
              <a:rPr lang="ja-JP" altLang="en-US" sz="900" dirty="0">
                <a:solidFill>
                  <a:schemeClr val="tx1"/>
                </a:solidFill>
                <a:latin typeface="游ゴシック" panose="020B0400000000000000" pitchFamily="50" charset="-128"/>
              </a:rPr>
              <a:t>数：</a:t>
            </a:r>
            <a:r>
              <a:rPr lang="en-US" altLang="ja-JP" sz="900" dirty="0">
                <a:solidFill>
                  <a:schemeClr val="tx1"/>
                </a:solidFill>
                <a:latin typeface="游ゴシック" panose="020B0400000000000000" pitchFamily="50" charset="-128"/>
              </a:rPr>
              <a:t>25,000PV</a:t>
            </a:r>
          </a:p>
          <a:p>
            <a:pPr defTabSz="1881188"/>
            <a:r>
              <a:rPr kumimoji="1" lang="ja-JP" altLang="en-US" sz="1000" b="1" dirty="0">
                <a:solidFill>
                  <a:schemeClr val="tx1"/>
                </a:solidFill>
                <a:latin typeface="游ゴシック" panose="020B0400000000000000" pitchFamily="50" charset="-128"/>
                <a:ea typeface="游ゴシック" panose="020B0400000000000000" pitchFamily="50" charset="-128"/>
              </a:rPr>
              <a:t>■タイアップ</a:t>
            </a:r>
            <a:endParaRPr kumimoji="1" lang="en-US" altLang="ja-JP" sz="1000" b="1" dirty="0">
              <a:solidFill>
                <a:schemeClr val="tx1"/>
              </a:solidFill>
              <a:latin typeface="游ゴシック" panose="020B0400000000000000" pitchFamily="50" charset="-128"/>
              <a:ea typeface="游ゴシック" panose="020B0400000000000000" pitchFamily="50" charset="-128"/>
            </a:endParaRPr>
          </a:p>
          <a:p>
            <a:pPr defTabSz="1881188"/>
            <a:r>
              <a:rPr lang="en-US" altLang="ja-JP" sz="900" dirty="0">
                <a:solidFill>
                  <a:schemeClr val="tx1"/>
                </a:solidFill>
                <a:latin typeface="游ゴシック" panose="020B0400000000000000" pitchFamily="50" charset="-128"/>
              </a:rPr>
              <a:t>1</a:t>
            </a:r>
            <a:r>
              <a:rPr lang="ja-JP" altLang="en-US" sz="900" dirty="0">
                <a:solidFill>
                  <a:schemeClr val="tx1"/>
                </a:solidFill>
                <a:latin typeface="游ゴシック" panose="020B0400000000000000" pitchFamily="50" charset="-128"/>
              </a:rPr>
              <a:t>本：</a:t>
            </a:r>
            <a:r>
              <a:rPr lang="en-US" altLang="ja-JP" sz="900" dirty="0">
                <a:solidFill>
                  <a:schemeClr val="tx1"/>
                </a:solidFill>
                <a:latin typeface="游ゴシック" panose="020B0400000000000000" pitchFamily="50" charset="-128"/>
              </a:rPr>
              <a:t>200</a:t>
            </a:r>
            <a:r>
              <a:rPr lang="ja-JP" altLang="en-US" sz="900" dirty="0">
                <a:solidFill>
                  <a:schemeClr val="tx1"/>
                </a:solidFill>
                <a:latin typeface="游ゴシック" panose="020B0400000000000000" pitchFamily="50" charset="-128"/>
              </a:rPr>
              <a:t>万円～　想定</a:t>
            </a:r>
            <a:r>
              <a:rPr lang="en-US" altLang="ja-JP" sz="900" dirty="0">
                <a:solidFill>
                  <a:schemeClr val="tx1"/>
                </a:solidFill>
                <a:latin typeface="游ゴシック" panose="020B0400000000000000" pitchFamily="50" charset="-128"/>
              </a:rPr>
              <a:t>PV</a:t>
            </a:r>
            <a:r>
              <a:rPr lang="ja-JP" altLang="en-US" sz="900" dirty="0">
                <a:solidFill>
                  <a:schemeClr val="tx1"/>
                </a:solidFill>
                <a:latin typeface="游ゴシック" panose="020B0400000000000000" pitchFamily="50" charset="-128"/>
              </a:rPr>
              <a:t>数：</a:t>
            </a:r>
            <a:r>
              <a:rPr lang="en-US" altLang="ja-JP" sz="900" dirty="0">
                <a:solidFill>
                  <a:schemeClr val="tx1"/>
                </a:solidFill>
                <a:latin typeface="游ゴシック" panose="020B0400000000000000" pitchFamily="50" charset="-128"/>
              </a:rPr>
              <a:t>10,00-20,000PV</a:t>
            </a:r>
          </a:p>
        </p:txBody>
      </p:sp>
      <p:pic>
        <p:nvPicPr>
          <p:cNvPr id="205" name="Google Shape;630;p6" descr="人, ウォーキング, 若い, 女の子 が含まれている画像&#10;&#10;自動的に生成された説明">
            <a:extLst>
              <a:ext uri="{FF2B5EF4-FFF2-40B4-BE49-F238E27FC236}">
                <a16:creationId xmlns:a16="http://schemas.microsoft.com/office/drawing/2014/main" id="{3D40A690-A19A-1247-B9E7-C9255D91A76E}"/>
              </a:ext>
            </a:extLst>
          </p:cNvPr>
          <p:cNvPicPr preferRelativeResize="0">
            <a:picLocks/>
          </p:cNvPicPr>
          <p:nvPr/>
        </p:nvPicPr>
        <p:blipFill rotWithShape="1">
          <a:blip r:embed="rId12" cstate="print">
            <a:alphaModFix/>
            <a:extLst>
              <a:ext uri="{28A0092B-C50C-407E-A947-70E740481C1C}">
                <a14:useLocalDpi xmlns:a14="http://schemas.microsoft.com/office/drawing/2010/main"/>
              </a:ext>
            </a:extLst>
          </a:blip>
          <a:srcRect r="-100"/>
          <a:stretch/>
        </p:blipFill>
        <p:spPr>
          <a:xfrm>
            <a:off x="3522810" y="3194488"/>
            <a:ext cx="1107892" cy="1969333"/>
          </a:xfrm>
          <a:prstGeom prst="rect">
            <a:avLst/>
          </a:prstGeom>
          <a:noFill/>
          <a:ln>
            <a:solidFill>
              <a:schemeClr val="bg1">
                <a:lumMod val="50000"/>
              </a:schemeClr>
            </a:solidFill>
          </a:ln>
        </p:spPr>
      </p:pic>
      <p:pic>
        <p:nvPicPr>
          <p:cNvPr id="207" name="Google Shape;645;p6" descr="文字と写真のスクリーンショット&#10;&#10;自動的に生成された説明">
            <a:extLst>
              <a:ext uri="{FF2B5EF4-FFF2-40B4-BE49-F238E27FC236}">
                <a16:creationId xmlns:a16="http://schemas.microsoft.com/office/drawing/2014/main" id="{7F8AD22E-94E3-AB47-95C5-CBFDCF3B37F8}"/>
              </a:ext>
            </a:extLst>
          </p:cNvPr>
          <p:cNvPicPr preferRelativeResize="0">
            <a:picLocks/>
          </p:cNvPicPr>
          <p:nvPr/>
        </p:nvPicPr>
        <p:blipFill rotWithShape="1">
          <a:blip r:embed="rId13" cstate="print">
            <a:alphaModFix/>
            <a:extLst>
              <a:ext uri="{28A0092B-C50C-407E-A947-70E740481C1C}">
                <a14:useLocalDpi xmlns:a14="http://schemas.microsoft.com/office/drawing/2010/main"/>
              </a:ext>
            </a:extLst>
          </a:blip>
          <a:srcRect/>
          <a:stretch/>
        </p:blipFill>
        <p:spPr>
          <a:xfrm>
            <a:off x="2323528" y="3194080"/>
            <a:ext cx="1106773" cy="1969334"/>
          </a:xfrm>
          <a:prstGeom prst="rect">
            <a:avLst/>
          </a:prstGeom>
          <a:noFill/>
          <a:ln>
            <a:solidFill>
              <a:schemeClr val="bg1">
                <a:lumMod val="50000"/>
              </a:schemeClr>
            </a:solidFill>
          </a:ln>
        </p:spPr>
      </p:pic>
      <p:pic>
        <p:nvPicPr>
          <p:cNvPr id="38" name="Google Shape;644;p6" descr="スクリーンショットの画面&#10;&#10;自動的に生成された説明">
            <a:extLst>
              <a:ext uri="{FF2B5EF4-FFF2-40B4-BE49-F238E27FC236}">
                <a16:creationId xmlns:a16="http://schemas.microsoft.com/office/drawing/2014/main" id="{C49E5B19-F00A-C240-98FE-9EA56E546FE9}"/>
              </a:ext>
            </a:extLst>
          </p:cNvPr>
          <p:cNvPicPr preferRelativeResize="0">
            <a:picLocks/>
          </p:cNvPicPr>
          <p:nvPr/>
        </p:nvPicPr>
        <p:blipFill rotWithShape="1">
          <a:blip r:embed="rId14" cstate="print">
            <a:alphaModFix/>
            <a:extLst>
              <a:ext uri="{28A0092B-C50C-407E-A947-70E740481C1C}">
                <a14:useLocalDpi xmlns:a14="http://schemas.microsoft.com/office/drawing/2010/main"/>
              </a:ext>
            </a:extLst>
          </a:blip>
          <a:srcRect/>
          <a:stretch/>
        </p:blipFill>
        <p:spPr>
          <a:xfrm>
            <a:off x="4717250" y="3182803"/>
            <a:ext cx="1107892" cy="1971324"/>
          </a:xfrm>
          <a:prstGeom prst="rect">
            <a:avLst/>
          </a:prstGeom>
          <a:noFill/>
          <a:ln>
            <a:solidFill>
              <a:schemeClr val="bg1">
                <a:lumMod val="50000"/>
              </a:schemeClr>
            </a:solidFill>
          </a:ln>
        </p:spPr>
      </p:pic>
      <p:pic>
        <p:nvPicPr>
          <p:cNvPr id="43" name="Google Shape;643;p6" descr="スクリーンショットの画面&#10;&#10;自動的に生成された説明">
            <a:extLst>
              <a:ext uri="{FF2B5EF4-FFF2-40B4-BE49-F238E27FC236}">
                <a16:creationId xmlns:a16="http://schemas.microsoft.com/office/drawing/2014/main" id="{92341548-F89F-E843-BE95-E95C59B31EC1}"/>
              </a:ext>
            </a:extLst>
          </p:cNvPr>
          <p:cNvPicPr preferRelativeResize="0">
            <a:picLocks/>
          </p:cNvPicPr>
          <p:nvPr/>
        </p:nvPicPr>
        <p:blipFill rotWithShape="1">
          <a:blip r:embed="rId15" cstate="print">
            <a:alphaModFix/>
            <a:extLst>
              <a:ext uri="{28A0092B-C50C-407E-A947-70E740481C1C}">
                <a14:useLocalDpi xmlns:a14="http://schemas.microsoft.com/office/drawing/2010/main"/>
              </a:ext>
            </a:extLst>
          </a:blip>
          <a:srcRect/>
          <a:stretch/>
        </p:blipFill>
        <p:spPr>
          <a:xfrm>
            <a:off x="5921558" y="3189574"/>
            <a:ext cx="1107892" cy="1971324"/>
          </a:xfrm>
          <a:prstGeom prst="rect">
            <a:avLst/>
          </a:prstGeom>
          <a:noFill/>
          <a:ln>
            <a:solidFill>
              <a:schemeClr val="bg1">
                <a:lumMod val="50000"/>
              </a:schemeClr>
            </a:solidFill>
          </a:ln>
        </p:spPr>
      </p:pic>
      <p:sp>
        <p:nvSpPr>
          <p:cNvPr id="45" name="テキスト プレースホルダー 2">
            <a:extLst>
              <a:ext uri="{FF2B5EF4-FFF2-40B4-BE49-F238E27FC236}">
                <a16:creationId xmlns:a16="http://schemas.microsoft.com/office/drawing/2014/main" id="{D4EFC8E7-42A4-614D-8A0A-DC4673AF068B}"/>
              </a:ext>
            </a:extLst>
          </p:cNvPr>
          <p:cNvSpPr txBox="1">
            <a:spLocks/>
          </p:cNvSpPr>
          <p:nvPr/>
        </p:nvSpPr>
        <p:spPr>
          <a:xfrm>
            <a:off x="3511848" y="3035261"/>
            <a:ext cx="1223412"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a:t>ライフ（お役立ち）</a:t>
            </a:r>
          </a:p>
        </p:txBody>
      </p:sp>
      <p:sp>
        <p:nvSpPr>
          <p:cNvPr id="47" name="テキスト プレースホルダー 2">
            <a:extLst>
              <a:ext uri="{FF2B5EF4-FFF2-40B4-BE49-F238E27FC236}">
                <a16:creationId xmlns:a16="http://schemas.microsoft.com/office/drawing/2014/main" id="{A0786B85-41F2-7E41-862B-4883054D5C5A}"/>
              </a:ext>
            </a:extLst>
          </p:cNvPr>
          <p:cNvSpPr txBox="1">
            <a:spLocks/>
          </p:cNvSpPr>
          <p:nvPr/>
        </p:nvSpPr>
        <p:spPr>
          <a:xfrm>
            <a:off x="2516425" y="3031798"/>
            <a:ext cx="761747"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a:t>クイズ診断</a:t>
            </a:r>
          </a:p>
        </p:txBody>
      </p:sp>
      <p:sp>
        <p:nvSpPr>
          <p:cNvPr id="48" name="テキスト プレースホルダー 2">
            <a:extLst>
              <a:ext uri="{FF2B5EF4-FFF2-40B4-BE49-F238E27FC236}">
                <a16:creationId xmlns:a16="http://schemas.microsoft.com/office/drawing/2014/main" id="{1AEB11D1-DBF0-9141-8C23-ECF8C88EE050}"/>
              </a:ext>
            </a:extLst>
          </p:cNvPr>
          <p:cNvSpPr txBox="1">
            <a:spLocks/>
          </p:cNvSpPr>
          <p:nvPr/>
        </p:nvSpPr>
        <p:spPr>
          <a:xfrm>
            <a:off x="4784300" y="3026759"/>
            <a:ext cx="877163"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a:t>ショッピング</a:t>
            </a:r>
          </a:p>
        </p:txBody>
      </p:sp>
      <p:sp>
        <p:nvSpPr>
          <p:cNvPr id="49" name="テキスト プレースホルダー 2">
            <a:extLst>
              <a:ext uri="{FF2B5EF4-FFF2-40B4-BE49-F238E27FC236}">
                <a16:creationId xmlns:a16="http://schemas.microsoft.com/office/drawing/2014/main" id="{E9E0B6D7-0855-4E4E-A944-97A0998AF8F8}"/>
              </a:ext>
            </a:extLst>
          </p:cNvPr>
          <p:cNvSpPr txBox="1">
            <a:spLocks/>
          </p:cNvSpPr>
          <p:nvPr/>
        </p:nvSpPr>
        <p:spPr>
          <a:xfrm>
            <a:off x="6014969" y="3026759"/>
            <a:ext cx="877163"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a:t>インタビュー</a:t>
            </a:r>
          </a:p>
        </p:txBody>
      </p:sp>
      <p:sp>
        <p:nvSpPr>
          <p:cNvPr id="50" name="正方形/長方形 49">
            <a:extLst>
              <a:ext uri="{FF2B5EF4-FFF2-40B4-BE49-F238E27FC236}">
                <a16:creationId xmlns:a16="http://schemas.microsoft.com/office/drawing/2014/main" id="{DBAA8453-61F6-2241-B3F0-BF0F6C954665}"/>
              </a:ext>
            </a:extLst>
          </p:cNvPr>
          <p:cNvSpPr/>
          <p:nvPr/>
        </p:nvSpPr>
        <p:spPr>
          <a:xfrm>
            <a:off x="7245637" y="3030245"/>
            <a:ext cx="3287549" cy="1127360"/>
          </a:xfrm>
          <a:prstGeom prst="rect">
            <a:avLst/>
          </a:prstGeom>
        </p:spPr>
        <p:txBody>
          <a:bodyPr wrap="square">
            <a:spAutoFit/>
          </a:bodyPr>
          <a:lstStyle/>
          <a:p>
            <a:pPr>
              <a:lnSpc>
                <a:spcPct val="110000"/>
              </a:lnSpc>
              <a:spcAft>
                <a:spcPts val="188"/>
              </a:spcAft>
            </a:pPr>
            <a:r>
              <a:rPr lang="ja-JP" altLang="en-US" sz="1000" b="1" dirty="0">
                <a:latin typeface="游ゴシック" panose="020B0400000000000000" pitchFamily="50" charset="-128"/>
                <a:ea typeface="游ゴシック" panose="020B0400000000000000" pitchFamily="50" charset="-128"/>
              </a:rPr>
              <a:t>■広告主</a:t>
            </a:r>
            <a:r>
              <a:rPr lang="ja-JP" altLang="en-US" sz="1000" b="1" dirty="0">
                <a:latin typeface="游ゴシック" panose="020B0400000000000000" pitchFamily="50" charset="-128"/>
              </a:rPr>
              <a:t>：</a:t>
            </a:r>
            <a:r>
              <a:rPr lang="ja-JP" altLang="en-US" sz="1000" b="1" dirty="0"/>
              <a:t>株式会社</a:t>
            </a:r>
            <a:r>
              <a:rPr lang="en" altLang="ja-JP" sz="1000" b="1" dirty="0"/>
              <a:t>ECC</a:t>
            </a:r>
            <a:endParaRPr lang="en-US" altLang="ja-JP" sz="1000" b="1" dirty="0">
              <a:solidFill>
                <a:srgbClr val="FF0000"/>
              </a:solidFill>
              <a:latin typeface="游ゴシック" panose="020B0400000000000000" pitchFamily="50" charset="-128"/>
              <a:ea typeface="游ゴシック" panose="020B0400000000000000" pitchFamily="50" charset="-128"/>
            </a:endParaRPr>
          </a:p>
          <a:p>
            <a:pPr>
              <a:lnSpc>
                <a:spcPct val="110000"/>
              </a:lnSpc>
              <a:spcAft>
                <a:spcPts val="188"/>
              </a:spcAft>
            </a:pPr>
            <a:r>
              <a:rPr lang="en-US" altLang="ja-JP" sz="1000" b="0" i="0" dirty="0">
                <a:solidFill>
                  <a:srgbClr val="202124"/>
                </a:solidFill>
                <a:effectLst/>
                <a:latin typeface="Roboto" panose="02000000000000000000" pitchFamily="2" charset="0"/>
              </a:rPr>
              <a:t>10</a:t>
            </a:r>
            <a:r>
              <a:rPr lang="ja-JP" altLang="en-US" sz="1000" b="0" i="0" dirty="0">
                <a:solidFill>
                  <a:srgbClr val="202124"/>
                </a:solidFill>
                <a:effectLst/>
                <a:latin typeface="Roboto" panose="02000000000000000000" pitchFamily="2" charset="0"/>
              </a:rPr>
              <a:t>代の高校生をターゲットに訴求。当時高校生のなかで大きなトレンドとなっていたタピオカを題材に英語クイズを展開。オリジナルの親しみやすい画像でユーザーにも楽しんでコンテンツに触れていただき、認知拡大に寄与した。</a:t>
            </a:r>
            <a:endParaRPr lang="en-US" altLang="ja-JP" sz="1000" b="1" dirty="0">
              <a:latin typeface="游ゴシック" panose="020B0400000000000000" pitchFamily="50" charset="-128"/>
              <a:ea typeface="游ゴシック" panose="020B0400000000000000" pitchFamily="50" charset="-128"/>
            </a:endParaRPr>
          </a:p>
        </p:txBody>
      </p:sp>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F97E0526-2D50-2A44-B679-72D927550B4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364916" y="4175236"/>
            <a:ext cx="1339137" cy="2120655"/>
          </a:xfrm>
          <a:prstGeom prst="rect">
            <a:avLst/>
          </a:prstGeom>
          <a:ln>
            <a:solidFill>
              <a:schemeClr val="bg1">
                <a:lumMod val="50000"/>
              </a:schemeClr>
            </a:solidFill>
          </a:ln>
        </p:spPr>
      </p:pic>
      <p:pic>
        <p:nvPicPr>
          <p:cNvPr id="52" name="図 51" descr="グラフィカル ユーザー インターフェイス, アプリケーション, Teams&#10;&#10;自動的に生成された説明">
            <a:extLst>
              <a:ext uri="{FF2B5EF4-FFF2-40B4-BE49-F238E27FC236}">
                <a16:creationId xmlns:a16="http://schemas.microsoft.com/office/drawing/2014/main" id="{B14C03EE-DF59-3241-BDC6-C9E1495756BB}"/>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765694" y="4176285"/>
            <a:ext cx="1598343" cy="1430679"/>
          </a:xfrm>
          <a:prstGeom prst="rect">
            <a:avLst/>
          </a:prstGeom>
          <a:ln>
            <a:solidFill>
              <a:schemeClr val="bg1">
                <a:lumMod val="50000"/>
              </a:schemeClr>
            </a:solidFill>
          </a:ln>
        </p:spPr>
      </p:pic>
    </p:spTree>
    <p:extLst>
      <p:ext uri="{BB962C8B-B14F-4D97-AF65-F5344CB8AC3E}">
        <p14:creationId xmlns:p14="http://schemas.microsoft.com/office/powerpoint/2010/main" val="3742611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9238E1F9-423F-41DE-8301-2875401D0A66}"/>
              </a:ext>
            </a:extLst>
          </p:cNvPr>
          <p:cNvSpPr/>
          <p:nvPr/>
        </p:nvSpPr>
        <p:spPr>
          <a:xfrm>
            <a:off x="392719" y="697429"/>
            <a:ext cx="1699504" cy="307777"/>
          </a:xfrm>
          <a:prstGeom prst="rect">
            <a:avLst/>
          </a:prstGeom>
        </p:spPr>
        <p:txBody>
          <a:bodyPr wrap="none">
            <a:spAutoFit/>
          </a:bodyPr>
          <a:lstStyle/>
          <a:p>
            <a:r>
              <a:rPr lang="en-US" altLang="ja-JP" sz="700" dirty="0">
                <a:latin typeface="游ゴシック" panose="020B0400000000000000" pitchFamily="50" charset="-128"/>
                <a:ea typeface="游ゴシック" panose="020B0400000000000000" pitchFamily="50" charset="-128"/>
                <a:hlinkClick r:id="rId3"/>
              </a:rPr>
              <a:t>https://twitter.com/BuzzFeedKawaii</a:t>
            </a:r>
            <a:endParaRPr lang="en-US" altLang="ja-JP" sz="700" dirty="0">
              <a:latin typeface="游ゴシック" panose="020B0400000000000000" pitchFamily="50" charset="-128"/>
              <a:ea typeface="游ゴシック" panose="020B0400000000000000" pitchFamily="50" charset="-128"/>
            </a:endParaRPr>
          </a:p>
          <a:p>
            <a:endParaRPr lang="en-US" altLang="ja-JP" sz="700" dirty="0">
              <a:latin typeface="游ゴシック" panose="020B0400000000000000" pitchFamily="50" charset="-128"/>
              <a:ea typeface="游ゴシック" panose="020B0400000000000000" pitchFamily="50" charset="-128"/>
            </a:endParaRPr>
          </a:p>
        </p:txBody>
      </p:sp>
      <p:pic>
        <p:nvPicPr>
          <p:cNvPr id="36" name="グラフィックス 35" descr="ノート PC">
            <a:extLst>
              <a:ext uri="{FF2B5EF4-FFF2-40B4-BE49-F238E27FC236}">
                <a16:creationId xmlns:a16="http://schemas.microsoft.com/office/drawing/2014/main" id="{E2107D2D-C2C7-4EB1-98E7-A399863924F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8148" y="689456"/>
            <a:ext cx="216000" cy="216000"/>
          </a:xfrm>
          <a:prstGeom prst="rect">
            <a:avLst/>
          </a:prstGeom>
        </p:spPr>
      </p:pic>
      <p:sp>
        <p:nvSpPr>
          <p:cNvPr id="37" name="正方形/長方形 36">
            <a:extLst>
              <a:ext uri="{FF2B5EF4-FFF2-40B4-BE49-F238E27FC236}">
                <a16:creationId xmlns:a16="http://schemas.microsoft.com/office/drawing/2014/main" id="{DE63E1E1-DBBA-44D4-90A3-AF877B0385B0}"/>
              </a:ext>
            </a:extLst>
          </p:cNvPr>
          <p:cNvSpPr/>
          <p:nvPr/>
        </p:nvSpPr>
        <p:spPr>
          <a:xfrm>
            <a:off x="208148" y="966217"/>
            <a:ext cx="10325039"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72D66588-2DF8-4484-87CF-4AE872235F02}"/>
              </a:ext>
            </a:extLst>
          </p:cNvPr>
          <p:cNvCxnSpPr>
            <a:cxnSpLocks/>
          </p:cNvCxnSpPr>
          <p:nvPr/>
        </p:nvCxnSpPr>
        <p:spPr>
          <a:xfrm>
            <a:off x="298967" y="1738965"/>
            <a:ext cx="97288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テキスト プレースホルダー 2">
            <a:extLst>
              <a:ext uri="{FF2B5EF4-FFF2-40B4-BE49-F238E27FC236}">
                <a16:creationId xmlns:a16="http://schemas.microsoft.com/office/drawing/2014/main" id="{B088AB91-13A7-46C4-93F7-9B3141FDBFB7}"/>
              </a:ext>
            </a:extLst>
          </p:cNvPr>
          <p:cNvSpPr txBox="1">
            <a:spLocks/>
          </p:cNvSpPr>
          <p:nvPr/>
        </p:nvSpPr>
        <p:spPr>
          <a:xfrm>
            <a:off x="367044"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1" name="テキスト プレースホルダー 2">
            <a:extLst>
              <a:ext uri="{FF2B5EF4-FFF2-40B4-BE49-F238E27FC236}">
                <a16:creationId xmlns:a16="http://schemas.microsoft.com/office/drawing/2014/main" id="{87CDC106-6E8B-487D-B07C-E96B99AFF255}"/>
              </a:ext>
            </a:extLst>
          </p:cNvPr>
          <p:cNvSpPr txBox="1">
            <a:spLocks/>
          </p:cNvSpPr>
          <p:nvPr/>
        </p:nvSpPr>
        <p:spPr>
          <a:xfrm>
            <a:off x="1539437" y="981509"/>
            <a:ext cx="8681085"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平均年齢</a:t>
            </a:r>
            <a:r>
              <a:rPr lang="en-US" altLang="ja-JP" dirty="0"/>
              <a:t>21</a:t>
            </a:r>
            <a:r>
              <a:rPr lang="ja-JP" altLang="en-US"/>
              <a:t>歳の若年女性を中心としたフォロワー層。</a:t>
            </a:r>
            <a:endParaRPr lang="en-US" altLang="ja-JP" dirty="0"/>
          </a:p>
          <a:p>
            <a:r>
              <a:rPr lang="ja-JP" altLang="en-US"/>
              <a:t>関東を中心に、全国各地に広がっている。</a:t>
            </a:r>
          </a:p>
        </p:txBody>
      </p:sp>
      <p:sp>
        <p:nvSpPr>
          <p:cNvPr id="42" name="テキスト プレースホルダー 2">
            <a:extLst>
              <a:ext uri="{FF2B5EF4-FFF2-40B4-BE49-F238E27FC236}">
                <a16:creationId xmlns:a16="http://schemas.microsoft.com/office/drawing/2014/main" id="{4F3A67C0-FCED-4438-A0E2-79BC0FE24C0C}"/>
              </a:ext>
            </a:extLst>
          </p:cNvPr>
          <p:cNvSpPr txBox="1">
            <a:spLocks/>
          </p:cNvSpPr>
          <p:nvPr/>
        </p:nvSpPr>
        <p:spPr>
          <a:xfrm>
            <a:off x="367044"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44" name="直線コネクタ 43">
            <a:extLst>
              <a:ext uri="{FF2B5EF4-FFF2-40B4-BE49-F238E27FC236}">
                <a16:creationId xmlns:a16="http://schemas.microsoft.com/office/drawing/2014/main" id="{F5204FBF-CF0D-45A8-AD26-8B4830DECD02}"/>
              </a:ext>
            </a:extLst>
          </p:cNvPr>
          <p:cNvCxnSpPr>
            <a:cxnSpLocks/>
          </p:cNvCxnSpPr>
          <p:nvPr/>
        </p:nvCxnSpPr>
        <p:spPr>
          <a:xfrm>
            <a:off x="203861" y="2951288"/>
            <a:ext cx="6825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プレースホルダー 2">
            <a:extLst>
              <a:ext uri="{FF2B5EF4-FFF2-40B4-BE49-F238E27FC236}">
                <a16:creationId xmlns:a16="http://schemas.microsoft.com/office/drawing/2014/main" id="{8C578311-23EC-42DD-91D5-EEDF6C709D2A}"/>
              </a:ext>
            </a:extLst>
          </p:cNvPr>
          <p:cNvSpPr txBox="1">
            <a:spLocks/>
          </p:cNvSpPr>
          <p:nvPr/>
        </p:nvSpPr>
        <p:spPr>
          <a:xfrm>
            <a:off x="148648" y="262599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sp>
        <p:nvSpPr>
          <p:cNvPr id="178" name="テキスト プレースホルダー 2">
            <a:extLst>
              <a:ext uri="{FF2B5EF4-FFF2-40B4-BE49-F238E27FC236}">
                <a16:creationId xmlns:a16="http://schemas.microsoft.com/office/drawing/2014/main" id="{C79A908A-D329-9242-873B-AAA5343C5609}"/>
              </a:ext>
            </a:extLst>
          </p:cNvPr>
          <p:cNvSpPr txBox="1">
            <a:spLocks/>
          </p:cNvSpPr>
          <p:nvPr/>
        </p:nvSpPr>
        <p:spPr>
          <a:xfrm>
            <a:off x="1563205" y="1754764"/>
            <a:ext cx="885837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600" dirty="0"/>
              <a:t>コスメやファッション、グルメ、お役立ちなど、主に女性をターゲットとした情報をピックアップ。若年層のトレンドとなっている</a:t>
            </a:r>
            <a:r>
              <a:rPr lang="en-US" altLang="ja-JP" sz="1600" dirty="0"/>
              <a:t>”</a:t>
            </a:r>
            <a:r>
              <a:rPr lang="ja-JP" altLang="en-US" sz="1600" dirty="0"/>
              <a:t>情報を画像で保存できるスクショメディア</a:t>
            </a:r>
            <a:r>
              <a:rPr lang="en-US" altLang="ja-JP" sz="1600" dirty="0"/>
              <a:t>”</a:t>
            </a:r>
            <a:r>
              <a:rPr lang="ja-JP" altLang="en-US" sz="1600" dirty="0"/>
              <a:t>の先駆け。</a:t>
            </a:r>
          </a:p>
        </p:txBody>
      </p:sp>
      <p:cxnSp>
        <p:nvCxnSpPr>
          <p:cNvPr id="198" name="直線コネクタ 197">
            <a:extLst>
              <a:ext uri="{FF2B5EF4-FFF2-40B4-BE49-F238E27FC236}">
                <a16:creationId xmlns:a16="http://schemas.microsoft.com/office/drawing/2014/main" id="{8E739A37-0148-FE41-9915-DBF2EA0C0B39}"/>
              </a:ext>
            </a:extLst>
          </p:cNvPr>
          <p:cNvCxnSpPr>
            <a:cxnSpLocks/>
          </p:cNvCxnSpPr>
          <p:nvPr/>
        </p:nvCxnSpPr>
        <p:spPr>
          <a:xfrm>
            <a:off x="7270032" y="2951286"/>
            <a:ext cx="3050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テキスト プレースホルダー 2">
            <a:extLst>
              <a:ext uri="{FF2B5EF4-FFF2-40B4-BE49-F238E27FC236}">
                <a16:creationId xmlns:a16="http://schemas.microsoft.com/office/drawing/2014/main" id="{2D24C4DB-9A41-5342-AFB3-0E315CF89421}"/>
              </a:ext>
            </a:extLst>
          </p:cNvPr>
          <p:cNvSpPr txBox="1">
            <a:spLocks/>
          </p:cNvSpPr>
          <p:nvPr/>
        </p:nvSpPr>
        <p:spPr>
          <a:xfrm>
            <a:off x="7155652"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dirty="0"/>
          </a:p>
        </p:txBody>
      </p:sp>
      <p:sp>
        <p:nvSpPr>
          <p:cNvPr id="202" name="テキスト プレースホルダー 2">
            <a:extLst>
              <a:ext uri="{FF2B5EF4-FFF2-40B4-BE49-F238E27FC236}">
                <a16:creationId xmlns:a16="http://schemas.microsoft.com/office/drawing/2014/main" id="{2B35569A-FCCB-AB47-ADA5-23893FB02FCB}"/>
              </a:ext>
            </a:extLst>
          </p:cNvPr>
          <p:cNvSpPr txBox="1">
            <a:spLocks/>
          </p:cNvSpPr>
          <p:nvPr/>
        </p:nvSpPr>
        <p:spPr>
          <a:xfrm>
            <a:off x="7160620" y="4291675"/>
            <a:ext cx="415498"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a:t>年代</a:t>
            </a:r>
          </a:p>
        </p:txBody>
      </p:sp>
      <p:sp>
        <p:nvSpPr>
          <p:cNvPr id="204" name="四角形: 角を丸くする 23">
            <a:extLst>
              <a:ext uri="{FF2B5EF4-FFF2-40B4-BE49-F238E27FC236}">
                <a16:creationId xmlns:a16="http://schemas.microsoft.com/office/drawing/2014/main" id="{C4C8C22F-A828-FE4F-8449-BB5C423B7E27}"/>
              </a:ext>
            </a:extLst>
          </p:cNvPr>
          <p:cNvSpPr/>
          <p:nvPr/>
        </p:nvSpPr>
        <p:spPr>
          <a:xfrm>
            <a:off x="7264993" y="6457471"/>
            <a:ext cx="3254297" cy="696005"/>
          </a:xfrm>
          <a:prstGeom prst="roundRect">
            <a:avLst>
              <a:gd name="adj" fmla="val 7991"/>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000" dirty="0">
                <a:solidFill>
                  <a:schemeClr val="tx1"/>
                </a:solidFill>
                <a:latin typeface="游ゴシック" panose="020B0400000000000000" pitchFamily="50" charset="-128"/>
                <a:ea typeface="游ゴシック" panose="020B0400000000000000" pitchFamily="50" charset="-128"/>
              </a:rPr>
              <a:t>■ スポンサードツイート   </a:t>
            </a:r>
            <a:r>
              <a:rPr kumimoji="1" lang="en-US" altLang="ja-JP" sz="1000" dirty="0">
                <a:solidFill>
                  <a:schemeClr val="tx1"/>
                </a:solidFill>
                <a:latin typeface="游ゴシック" panose="020B0400000000000000" pitchFamily="50" charset="-128"/>
                <a:ea typeface="游ゴシック" panose="020B0400000000000000" pitchFamily="50" charset="-128"/>
              </a:rPr>
              <a:t>1</a:t>
            </a:r>
            <a:r>
              <a:rPr kumimoji="1" lang="ja-JP" altLang="en-US" sz="1000" dirty="0">
                <a:solidFill>
                  <a:schemeClr val="tx1"/>
                </a:solidFill>
                <a:latin typeface="游ゴシック" panose="020B0400000000000000" pitchFamily="50" charset="-128"/>
                <a:ea typeface="游ゴシック" panose="020B0400000000000000" pitchFamily="50" charset="-128"/>
              </a:rPr>
              <a:t>本</a:t>
            </a:r>
            <a:r>
              <a:rPr kumimoji="1" lang="en-US" altLang="ja-JP" sz="1000" dirty="0">
                <a:solidFill>
                  <a:schemeClr val="tx1"/>
                </a:solidFill>
                <a:latin typeface="游ゴシック" panose="020B0400000000000000" pitchFamily="50" charset="-128"/>
                <a:ea typeface="游ゴシック" panose="020B0400000000000000" pitchFamily="50" charset="-128"/>
              </a:rPr>
              <a:t>	</a:t>
            </a:r>
            <a:r>
              <a:rPr kumimoji="1" lang="ja-JP" altLang="en-US" sz="1000" dirty="0">
                <a:solidFill>
                  <a:schemeClr val="tx1"/>
                </a:solidFill>
                <a:latin typeface="游ゴシック" panose="020B0400000000000000" pitchFamily="50" charset="-128"/>
                <a:ea typeface="游ゴシック" panose="020B0400000000000000" pitchFamily="50" charset="-128"/>
              </a:rPr>
              <a:t>           </a:t>
            </a:r>
            <a:r>
              <a:rPr kumimoji="1" lang="en-US" altLang="ja-JP" sz="1000" dirty="0">
                <a:solidFill>
                  <a:schemeClr val="tx1"/>
                </a:solidFill>
                <a:latin typeface="游ゴシック" panose="020B0400000000000000" pitchFamily="50" charset="-128"/>
                <a:ea typeface="游ゴシック" panose="020B0400000000000000" pitchFamily="50" charset="-128"/>
              </a:rPr>
              <a:t>180</a:t>
            </a:r>
            <a:r>
              <a:rPr kumimoji="1" lang="ja-JP" altLang="en-US" sz="1000" dirty="0">
                <a:solidFill>
                  <a:schemeClr val="tx1"/>
                </a:solidFill>
                <a:latin typeface="游ゴシック" panose="020B0400000000000000" pitchFamily="50" charset="-128"/>
                <a:ea typeface="游ゴシック" panose="020B0400000000000000" pitchFamily="50" charset="-128"/>
              </a:rPr>
              <a:t>万円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p>
            <a:pPr defTabSz="1881188"/>
            <a:r>
              <a:rPr lang="ja-JP" altLang="en-US" sz="1000" dirty="0">
                <a:solidFill>
                  <a:schemeClr val="tx1"/>
                </a:solidFill>
                <a:latin typeface="游ゴシック" panose="020B0400000000000000" pitchFamily="50" charset="-128"/>
              </a:rPr>
              <a:t>■ 広告ブースト                 </a:t>
            </a:r>
            <a:r>
              <a:rPr lang="en-US" altLang="ja-JP" sz="1000" dirty="0">
                <a:solidFill>
                  <a:schemeClr val="tx1"/>
                </a:solidFill>
                <a:latin typeface="游ゴシック" panose="020B0400000000000000" pitchFamily="50" charset="-128"/>
              </a:rPr>
              <a:t>50</a:t>
            </a:r>
            <a:r>
              <a:rPr lang="ja-JP" altLang="en-US" sz="1000" dirty="0">
                <a:solidFill>
                  <a:schemeClr val="tx1"/>
                </a:solidFill>
                <a:latin typeface="游ゴシック" panose="020B0400000000000000" pitchFamily="50" charset="-128"/>
              </a:rPr>
              <a:t>万</a:t>
            </a:r>
            <a:r>
              <a:rPr lang="en-US" altLang="ja-JP" sz="1000" dirty="0">
                <a:solidFill>
                  <a:schemeClr val="tx1"/>
                </a:solidFill>
                <a:latin typeface="游ゴシック" panose="020B0400000000000000" pitchFamily="50" charset="-128"/>
              </a:rPr>
              <a:t>Imps</a:t>
            </a:r>
            <a:r>
              <a:rPr lang="ja-JP" altLang="en-US" sz="1000" dirty="0">
                <a:solidFill>
                  <a:schemeClr val="tx1"/>
                </a:solidFill>
                <a:latin typeface="游ゴシック" panose="020B0400000000000000" pitchFamily="50" charset="-128"/>
              </a:rPr>
              <a:t>～    </a:t>
            </a:r>
            <a:r>
              <a:rPr lang="en-US" altLang="ja-JP" sz="1000" dirty="0">
                <a:solidFill>
                  <a:schemeClr val="tx1"/>
                </a:solidFill>
                <a:latin typeface="游ゴシック" panose="020B0400000000000000" pitchFamily="50" charset="-128"/>
              </a:rPr>
              <a:t>50</a:t>
            </a:r>
            <a:r>
              <a:rPr lang="ja-JP" altLang="en-US" sz="1000" dirty="0">
                <a:solidFill>
                  <a:schemeClr val="tx1"/>
                </a:solidFill>
                <a:latin typeface="游ゴシック" panose="020B0400000000000000" pitchFamily="50" charset="-128"/>
              </a:rPr>
              <a:t>万円～</a:t>
            </a:r>
            <a:endParaRPr lang="en-US" altLang="ja-JP" sz="1000" dirty="0">
              <a:solidFill>
                <a:schemeClr val="tx1"/>
              </a:solidFill>
              <a:latin typeface="游ゴシック" panose="020B0400000000000000" pitchFamily="50" charset="-128"/>
            </a:endParaRPr>
          </a:p>
          <a:p>
            <a:pPr defTabSz="1881188"/>
            <a:r>
              <a:rPr lang="ja-JP" altLang="en-US" sz="1000" dirty="0">
                <a:solidFill>
                  <a:schemeClr val="tx1"/>
                </a:solidFill>
                <a:latin typeface="游ゴシック" panose="020B0400000000000000" pitchFamily="50" charset="-128"/>
              </a:rPr>
              <a:t>■ 記事制作                        </a:t>
            </a:r>
            <a:r>
              <a:rPr lang="en-US" altLang="ja-JP" sz="1000" dirty="0">
                <a:solidFill>
                  <a:schemeClr val="tx1"/>
                </a:solidFill>
                <a:latin typeface="游ゴシック" panose="020B0400000000000000" pitchFamily="50" charset="-128"/>
              </a:rPr>
              <a:t>1</a:t>
            </a:r>
            <a:r>
              <a:rPr lang="ja-JP" altLang="en-US" sz="1000" dirty="0">
                <a:solidFill>
                  <a:schemeClr val="tx1"/>
                </a:solidFill>
                <a:latin typeface="游ゴシック" panose="020B0400000000000000" pitchFamily="50" charset="-128"/>
              </a:rPr>
              <a:t>本               </a:t>
            </a:r>
            <a:r>
              <a:rPr lang="en-US" altLang="ja-JP" sz="1000" dirty="0">
                <a:solidFill>
                  <a:schemeClr val="tx1"/>
                </a:solidFill>
                <a:latin typeface="游ゴシック" panose="020B0400000000000000" pitchFamily="50" charset="-128"/>
              </a:rPr>
              <a:t>100</a:t>
            </a:r>
            <a:r>
              <a:rPr lang="ja-JP" altLang="en-US" sz="1000" dirty="0">
                <a:solidFill>
                  <a:schemeClr val="tx1"/>
                </a:solidFill>
                <a:latin typeface="游ゴシック" panose="020B0400000000000000" pitchFamily="50" charset="-128"/>
              </a:rPr>
              <a:t>万円～</a:t>
            </a:r>
            <a:endParaRPr lang="en-US" altLang="ja-JP" sz="1000" dirty="0">
              <a:solidFill>
                <a:schemeClr val="tx1"/>
              </a:solidFill>
              <a:latin typeface="游ゴシック" panose="020B0400000000000000" pitchFamily="50" charset="-128"/>
            </a:endParaRPr>
          </a:p>
        </p:txBody>
      </p:sp>
      <p:pic>
        <p:nvPicPr>
          <p:cNvPr id="6" name="図 5" descr="Teams&#10;&#10;低い精度で自動的に生成された説明">
            <a:extLst>
              <a:ext uri="{FF2B5EF4-FFF2-40B4-BE49-F238E27FC236}">
                <a16:creationId xmlns:a16="http://schemas.microsoft.com/office/drawing/2014/main" id="{256CF199-352A-A544-B095-0AEC08F6DDD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2489" y="3057831"/>
            <a:ext cx="1880342" cy="1542087"/>
          </a:xfrm>
          <a:prstGeom prst="rect">
            <a:avLst/>
          </a:prstGeom>
          <a:ln>
            <a:solidFill>
              <a:schemeClr val="bg1">
                <a:lumMod val="50000"/>
              </a:schemeClr>
            </a:solidFill>
          </a:ln>
        </p:spPr>
      </p:pic>
      <p:sp>
        <p:nvSpPr>
          <p:cNvPr id="9" name="正方形/長方形 8">
            <a:extLst>
              <a:ext uri="{FF2B5EF4-FFF2-40B4-BE49-F238E27FC236}">
                <a16:creationId xmlns:a16="http://schemas.microsoft.com/office/drawing/2014/main" id="{17C04AAF-92A1-E446-8349-BF899B7CEBB6}"/>
              </a:ext>
            </a:extLst>
          </p:cNvPr>
          <p:cNvSpPr/>
          <p:nvPr/>
        </p:nvSpPr>
        <p:spPr>
          <a:xfrm>
            <a:off x="234969" y="5561313"/>
            <a:ext cx="2873293" cy="538609"/>
          </a:xfrm>
          <a:prstGeom prst="rect">
            <a:avLst/>
          </a:prstGeom>
        </p:spPr>
        <p:txBody>
          <a:bodyPr wrap="square">
            <a:spAutoFit/>
          </a:bodyPr>
          <a:lstStyle/>
          <a:p>
            <a:pPr>
              <a:buFont typeface="Arial" panose="020B0604020202020204" pitchFamily="34" charset="0"/>
              <a:buChar char="•"/>
            </a:pP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 ツイートの拡散のみで成長したメディア</a:t>
            </a:r>
          </a:p>
          <a:p>
            <a:r>
              <a:rPr lang="ja-JP" altLang="en-US" sz="900" dirty="0">
                <a:solidFill>
                  <a:srgbClr val="000000"/>
                </a:solidFill>
                <a:latin typeface="Hiragino Kaku Gothic Pro W3" panose="020B0300000000000000" pitchFamily="34" charset="-128"/>
                <a:ea typeface="Hiragino Kaku Gothic Pro W3" panose="020B0300000000000000" pitchFamily="34" charset="-128"/>
              </a:rPr>
              <a:t>　・プロモーションやキャンペーン実施ゼロ</a:t>
            </a:r>
            <a:br>
              <a:rPr lang="ja-JP" altLang="en-US" sz="900" dirty="0">
                <a:solidFill>
                  <a:srgbClr val="000000"/>
                </a:solidFill>
                <a:latin typeface="Hiragino Kaku Gothic Pro W3" panose="020B0300000000000000" pitchFamily="34" charset="-128"/>
                <a:ea typeface="Hiragino Kaku Gothic Pro W3" panose="020B0300000000000000" pitchFamily="34" charset="-128"/>
              </a:rPr>
            </a:br>
            <a:r>
              <a:rPr lang="ja-JP" altLang="en-US" sz="900" dirty="0">
                <a:solidFill>
                  <a:srgbClr val="000000"/>
                </a:solidFill>
                <a:latin typeface="Hiragino Kaku Gothic Pro W3" panose="020B0300000000000000" pitchFamily="34" charset="-128"/>
                <a:ea typeface="Hiragino Kaku Gothic Pro W3" panose="020B0300000000000000" pitchFamily="34" charset="-128"/>
              </a:rPr>
              <a:t>　・本体アカウントからの誘導や</a:t>
            </a:r>
            <a:r>
              <a:rPr lang="en" altLang="ja-JP" sz="900" dirty="0">
                <a:solidFill>
                  <a:srgbClr val="000000"/>
                </a:solidFill>
                <a:latin typeface="Hiragino Kaku Gothic Pro W3" panose="020B0300000000000000" pitchFamily="34" charset="-128"/>
                <a:ea typeface="Hiragino Kaku Gothic Pro W3" panose="020B0300000000000000" pitchFamily="34" charset="-128"/>
              </a:rPr>
              <a:t>RT</a:t>
            </a:r>
            <a:r>
              <a:rPr lang="ja-JP" altLang="en-US" sz="900" dirty="0">
                <a:solidFill>
                  <a:srgbClr val="000000"/>
                </a:solidFill>
                <a:latin typeface="Hiragino Kaku Gothic Pro W3" panose="020B0300000000000000" pitchFamily="34" charset="-128"/>
                <a:ea typeface="Hiragino Kaku Gothic Pro W3" panose="020B0300000000000000" pitchFamily="34" charset="-128"/>
              </a:rPr>
              <a:t>の実施ゼロ</a:t>
            </a:r>
            <a:endParaRPr lang="ja-JP" altLang="en-US" sz="900" dirty="0">
              <a:solidFill>
                <a:srgbClr val="000000"/>
              </a:solidFill>
              <a:effectLst/>
              <a:latin typeface="Hiragino Kaku Gothic Pro W3" panose="020B0300000000000000" pitchFamily="34" charset="-128"/>
              <a:ea typeface="Hiragino Kaku Gothic Pro W3" panose="020B0300000000000000" pitchFamily="34" charset="-128"/>
            </a:endParaRPr>
          </a:p>
        </p:txBody>
      </p:sp>
      <p:sp>
        <p:nvSpPr>
          <p:cNvPr id="11" name="正方形/長方形 10">
            <a:extLst>
              <a:ext uri="{FF2B5EF4-FFF2-40B4-BE49-F238E27FC236}">
                <a16:creationId xmlns:a16="http://schemas.microsoft.com/office/drawing/2014/main" id="{B787959B-5BB8-3D4E-8FE4-A062897CD367}"/>
              </a:ext>
            </a:extLst>
          </p:cNvPr>
          <p:cNvSpPr/>
          <p:nvPr/>
        </p:nvSpPr>
        <p:spPr>
          <a:xfrm>
            <a:off x="234969" y="6115372"/>
            <a:ext cx="3254297" cy="677108"/>
          </a:xfrm>
          <a:prstGeom prst="rect">
            <a:avLst/>
          </a:prstGeom>
        </p:spPr>
        <p:txBody>
          <a:bodyPr wrap="square">
            <a:spAutoFit/>
          </a:bodyPr>
          <a:lstStyle/>
          <a:p>
            <a:pPr>
              <a:buFont typeface="Arial" panose="020B0604020202020204" pitchFamily="34" charset="0"/>
              <a:buChar char="•"/>
            </a:pP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 </a:t>
            </a:r>
            <a:r>
              <a:rPr lang="en" altLang="ja-JP" sz="1100" b="1" dirty="0">
                <a:solidFill>
                  <a:srgbClr val="000000"/>
                </a:solidFill>
                <a:latin typeface="Hiragino Kaku Gothic Pro W3" panose="020B0300000000000000" pitchFamily="34" charset="-128"/>
                <a:ea typeface="Hiragino Kaku Gothic Pro W3" panose="020B0300000000000000" pitchFamily="34" charset="-128"/>
              </a:rPr>
              <a:t>Twitter</a:t>
            </a: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ユーザーに好まれる投稿を研究</a:t>
            </a:r>
          </a:p>
          <a:p>
            <a:r>
              <a:rPr lang="ja-JP" altLang="en-US" sz="900" dirty="0">
                <a:solidFill>
                  <a:srgbClr val="000000"/>
                </a:solidFill>
                <a:latin typeface="Hiragino Kaku Gothic Pro W3" panose="020B0300000000000000" pitchFamily="34" charset="-128"/>
                <a:ea typeface="Hiragino Kaku Gothic Pro W3" panose="020B0300000000000000" pitchFamily="34" charset="-128"/>
              </a:rPr>
              <a:t>　・「人に教えたい」「見て欲しい」を促す投稿を配信</a:t>
            </a:r>
          </a:p>
          <a:p>
            <a:r>
              <a:rPr lang="ja-JP" altLang="en-US" sz="900" dirty="0">
                <a:solidFill>
                  <a:srgbClr val="000000"/>
                </a:solidFill>
                <a:latin typeface="Hiragino Kaku Gothic Pro W3" panose="020B0300000000000000" pitchFamily="34" charset="-128"/>
                <a:ea typeface="Hiragino Kaku Gothic Pro W3" panose="020B0300000000000000" pitchFamily="34" charset="-128"/>
              </a:rPr>
              <a:t>　・テーマジャンルに合った投稿を精査</a:t>
            </a:r>
            <a:endParaRPr lang="en-US" altLang="ja-JP" sz="900" dirty="0">
              <a:solidFill>
                <a:srgbClr val="000000"/>
              </a:solidFill>
              <a:latin typeface="Hiragino Kaku Gothic Pro W3" panose="020B0300000000000000" pitchFamily="34" charset="-128"/>
              <a:ea typeface="Hiragino Kaku Gothic Pro W3" panose="020B0300000000000000" pitchFamily="34" charset="-128"/>
            </a:endParaRPr>
          </a:p>
          <a:p>
            <a:r>
              <a:rPr lang="ja-JP" altLang="en-US" sz="900" dirty="0">
                <a:solidFill>
                  <a:srgbClr val="000000"/>
                </a:solidFill>
                <a:latin typeface="Hiragino Kaku Gothic Pro W3" panose="020B0300000000000000" pitchFamily="34" charset="-128"/>
                <a:ea typeface="Hiragino Kaku Gothic Pro W3" panose="020B0300000000000000" pitchFamily="34" charset="-128"/>
              </a:rPr>
              <a:t>　・フォロワーや投稿ごとのユーザーの反応を調査</a:t>
            </a:r>
            <a:endParaRPr lang="ja-JP" altLang="en-US" sz="900" dirty="0">
              <a:solidFill>
                <a:srgbClr val="000000"/>
              </a:solidFill>
              <a:effectLst/>
              <a:latin typeface="Hiragino Kaku Gothic Pro W3" panose="020B0300000000000000" pitchFamily="34" charset="-128"/>
              <a:ea typeface="Hiragino Kaku Gothic Pro W3" panose="020B0300000000000000" pitchFamily="34" charset="-128"/>
            </a:endParaRPr>
          </a:p>
        </p:txBody>
      </p:sp>
      <p:pic>
        <p:nvPicPr>
          <p:cNvPr id="51" name="図 50" descr="Teams&#10;&#10;低い精度で自動的に生成された説明">
            <a:extLst>
              <a:ext uri="{FF2B5EF4-FFF2-40B4-BE49-F238E27FC236}">
                <a16:creationId xmlns:a16="http://schemas.microsoft.com/office/drawing/2014/main" id="{64C29109-8531-534B-BB25-86C02754A28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44248" y="3895988"/>
            <a:ext cx="2410976" cy="1602364"/>
          </a:xfrm>
          <a:prstGeom prst="rect">
            <a:avLst/>
          </a:prstGeom>
          <a:ln>
            <a:solidFill>
              <a:schemeClr val="bg1">
                <a:lumMod val="50000"/>
              </a:schemeClr>
            </a:solidFill>
          </a:ln>
        </p:spPr>
      </p:pic>
      <p:grpSp>
        <p:nvGrpSpPr>
          <p:cNvPr id="12" name="グループ化 11">
            <a:extLst>
              <a:ext uri="{FF2B5EF4-FFF2-40B4-BE49-F238E27FC236}">
                <a16:creationId xmlns:a16="http://schemas.microsoft.com/office/drawing/2014/main" id="{02724522-1565-4E43-9769-9CC4B2A67BF5}"/>
              </a:ext>
            </a:extLst>
          </p:cNvPr>
          <p:cNvGrpSpPr/>
          <p:nvPr/>
        </p:nvGrpSpPr>
        <p:grpSpPr>
          <a:xfrm>
            <a:off x="3391362" y="2988457"/>
            <a:ext cx="1975389" cy="1664133"/>
            <a:chOff x="3534959" y="4350358"/>
            <a:chExt cx="1795806" cy="1664133"/>
          </a:xfrm>
        </p:grpSpPr>
        <p:sp>
          <p:nvSpPr>
            <p:cNvPr id="201" name="テキスト プレースホルダー 2">
              <a:extLst>
                <a:ext uri="{FF2B5EF4-FFF2-40B4-BE49-F238E27FC236}">
                  <a16:creationId xmlns:a16="http://schemas.microsoft.com/office/drawing/2014/main" id="{FA021193-28E1-6944-834B-2575DA15E24A}"/>
                </a:ext>
              </a:extLst>
            </p:cNvPr>
            <p:cNvSpPr txBox="1">
              <a:spLocks/>
            </p:cNvSpPr>
            <p:nvPr/>
          </p:nvSpPr>
          <p:spPr>
            <a:xfrm>
              <a:off x="4799850" y="4444930"/>
              <a:ext cx="530915" cy="135495"/>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dirty="0"/>
                <a:t>男女比</a:t>
              </a:r>
            </a:p>
          </p:txBody>
        </p:sp>
        <p:graphicFrame>
          <p:nvGraphicFramePr>
            <p:cNvPr id="53" name="Google Shape;1199;p47">
              <a:extLst>
                <a:ext uri="{FF2B5EF4-FFF2-40B4-BE49-F238E27FC236}">
                  <a16:creationId xmlns:a16="http://schemas.microsoft.com/office/drawing/2014/main" id="{2987AE73-EC6F-1248-805E-91529DBB44CC}"/>
                </a:ext>
              </a:extLst>
            </p:cNvPr>
            <p:cNvGraphicFramePr/>
            <p:nvPr/>
          </p:nvGraphicFramePr>
          <p:xfrm>
            <a:off x="3534959" y="4350358"/>
            <a:ext cx="1669644" cy="1664133"/>
          </p:xfrm>
          <a:graphic>
            <a:graphicData uri="http://schemas.openxmlformats.org/drawingml/2006/chart">
              <c:chart xmlns:c="http://schemas.openxmlformats.org/drawingml/2006/chart" xmlns:r="http://schemas.openxmlformats.org/officeDocument/2006/relationships" r:id="rId8"/>
            </a:graphicData>
          </a:graphic>
        </p:graphicFrame>
      </p:grpSp>
      <p:graphicFrame>
        <p:nvGraphicFramePr>
          <p:cNvPr id="54" name="Google Shape;1190;p47">
            <a:extLst>
              <a:ext uri="{FF2B5EF4-FFF2-40B4-BE49-F238E27FC236}">
                <a16:creationId xmlns:a16="http://schemas.microsoft.com/office/drawing/2014/main" id="{92AE89CE-280D-BE4A-802F-5D93330409F8}"/>
              </a:ext>
            </a:extLst>
          </p:cNvPr>
          <p:cNvGraphicFramePr/>
          <p:nvPr/>
        </p:nvGraphicFramePr>
        <p:xfrm>
          <a:off x="4372293" y="3160096"/>
          <a:ext cx="3097607" cy="2388407"/>
        </p:xfrm>
        <a:graphic>
          <a:graphicData uri="http://schemas.openxmlformats.org/drawingml/2006/chart">
            <c:chart xmlns:c="http://schemas.openxmlformats.org/drawingml/2006/chart" xmlns:r="http://schemas.openxmlformats.org/officeDocument/2006/relationships" r:id="rId9"/>
          </a:graphicData>
        </a:graphic>
      </p:graphicFrame>
      <p:sp>
        <p:nvSpPr>
          <p:cNvPr id="56" name="テキスト プレースホルダー 2">
            <a:extLst>
              <a:ext uri="{FF2B5EF4-FFF2-40B4-BE49-F238E27FC236}">
                <a16:creationId xmlns:a16="http://schemas.microsoft.com/office/drawing/2014/main" id="{B9D5BD4C-6062-9441-8D0E-E2A4C4E9E0C4}"/>
              </a:ext>
            </a:extLst>
          </p:cNvPr>
          <p:cNvSpPr txBox="1">
            <a:spLocks/>
          </p:cNvSpPr>
          <p:nvPr/>
        </p:nvSpPr>
        <p:spPr>
          <a:xfrm>
            <a:off x="3851397" y="4570034"/>
            <a:ext cx="774443"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dirty="0"/>
              <a:t>■</a:t>
            </a:r>
            <a:r>
              <a:rPr lang="en-US" altLang="ja-JP" sz="900" dirty="0"/>
              <a:t>Twitter</a:t>
            </a:r>
            <a:endParaRPr lang="ja-JP" altLang="en-US" sz="900" dirty="0"/>
          </a:p>
        </p:txBody>
      </p:sp>
      <p:sp>
        <p:nvSpPr>
          <p:cNvPr id="58" name="テキスト プレースホルダー 2">
            <a:extLst>
              <a:ext uri="{FF2B5EF4-FFF2-40B4-BE49-F238E27FC236}">
                <a16:creationId xmlns:a16="http://schemas.microsoft.com/office/drawing/2014/main" id="{0FFB8B90-F4D2-8647-B4B1-5E36654093FF}"/>
              </a:ext>
            </a:extLst>
          </p:cNvPr>
          <p:cNvSpPr txBox="1">
            <a:spLocks/>
          </p:cNvSpPr>
          <p:nvPr/>
        </p:nvSpPr>
        <p:spPr>
          <a:xfrm>
            <a:off x="5254572" y="4534979"/>
            <a:ext cx="989566" cy="198379"/>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00" dirty="0"/>
              <a:t>■ </a:t>
            </a:r>
            <a:r>
              <a:rPr lang="en-US" altLang="ja-JP" sz="900" dirty="0"/>
              <a:t>Instagram</a:t>
            </a:r>
            <a:endParaRPr lang="ja-JP" altLang="en-US" sz="900" dirty="0"/>
          </a:p>
        </p:txBody>
      </p:sp>
      <p:pic>
        <p:nvPicPr>
          <p:cNvPr id="3" name="図 2" descr="アイコン が含まれている画像&#10;&#10;自動的に生成された説明">
            <a:extLst>
              <a:ext uri="{FF2B5EF4-FFF2-40B4-BE49-F238E27FC236}">
                <a16:creationId xmlns:a16="http://schemas.microsoft.com/office/drawing/2014/main" id="{7E9E0FD1-D650-4823-AFFB-53B8C11DD81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3020" y="54561"/>
            <a:ext cx="594123" cy="594123"/>
          </a:xfrm>
          <a:prstGeom prst="rect">
            <a:avLst/>
          </a:prstGeom>
        </p:spPr>
      </p:pic>
      <p:sp>
        <p:nvSpPr>
          <p:cNvPr id="38" name="正方形/長方形 37">
            <a:extLst>
              <a:ext uri="{FF2B5EF4-FFF2-40B4-BE49-F238E27FC236}">
                <a16:creationId xmlns:a16="http://schemas.microsoft.com/office/drawing/2014/main" id="{AAE61F7E-9A31-47CC-8DC0-BB90EEC3D71D}"/>
              </a:ext>
            </a:extLst>
          </p:cNvPr>
          <p:cNvSpPr/>
          <p:nvPr/>
        </p:nvSpPr>
        <p:spPr>
          <a:xfrm>
            <a:off x="234969" y="6807930"/>
            <a:ext cx="3254297" cy="261610"/>
          </a:xfrm>
          <a:prstGeom prst="rect">
            <a:avLst/>
          </a:prstGeom>
        </p:spPr>
        <p:txBody>
          <a:bodyPr wrap="square">
            <a:spAutoFit/>
          </a:bodyPr>
          <a:lstStyle/>
          <a:p>
            <a:pPr>
              <a:buFont typeface="Arial" panose="020B0604020202020204" pitchFamily="34" charset="0"/>
              <a:buChar char="•"/>
            </a:pP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 </a:t>
            </a:r>
            <a:r>
              <a:rPr lang="en-US" altLang="ja-JP" sz="1100" b="1" dirty="0">
                <a:solidFill>
                  <a:srgbClr val="000000"/>
                </a:solidFill>
                <a:latin typeface="Hiragino Kaku Gothic Pro W3" panose="020B0300000000000000" pitchFamily="34" charset="-128"/>
                <a:ea typeface="Hiragino Kaku Gothic Pro W3" panose="020B0300000000000000" pitchFamily="34" charset="-128"/>
              </a:rPr>
              <a:t>2020</a:t>
            </a: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年に</a:t>
            </a:r>
            <a:r>
              <a:rPr lang="en-US" altLang="ja-JP" sz="1100" b="1" dirty="0">
                <a:solidFill>
                  <a:srgbClr val="000000"/>
                </a:solidFill>
                <a:latin typeface="Hiragino Kaku Gothic Pro W3" panose="020B0300000000000000" pitchFamily="34" charset="-128"/>
                <a:ea typeface="Hiragino Kaku Gothic Pro W3" panose="020B0300000000000000" pitchFamily="34" charset="-128"/>
              </a:rPr>
              <a:t>Instagram</a:t>
            </a: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を開設</a:t>
            </a:r>
            <a:endParaRPr lang="ja-JP" altLang="en-US" sz="900" dirty="0">
              <a:solidFill>
                <a:srgbClr val="000000"/>
              </a:solidFill>
              <a:effectLst/>
              <a:latin typeface="Hiragino Kaku Gothic Pro W3" panose="020B0300000000000000" pitchFamily="34" charset="-128"/>
              <a:ea typeface="Hiragino Kaku Gothic Pro W3" panose="020B0300000000000000" pitchFamily="34" charset="-128"/>
            </a:endParaRPr>
          </a:p>
        </p:txBody>
      </p:sp>
      <p:pic>
        <p:nvPicPr>
          <p:cNvPr id="3074" name="Picture 2">
            <a:extLst>
              <a:ext uri="{FF2B5EF4-FFF2-40B4-BE49-F238E27FC236}">
                <a16:creationId xmlns:a16="http://schemas.microsoft.com/office/drawing/2014/main" id="{707467B4-4588-4881-B47A-B7E80F0881E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56571" y="3089705"/>
            <a:ext cx="3064333" cy="2443763"/>
          </a:xfrm>
          <a:prstGeom prst="rect">
            <a:avLst/>
          </a:prstGeom>
          <a:noFill/>
          <a:ln w="12700">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43" name="テキスト ボックス 42">
            <a:extLst>
              <a:ext uri="{FF2B5EF4-FFF2-40B4-BE49-F238E27FC236}">
                <a16:creationId xmlns:a16="http://schemas.microsoft.com/office/drawing/2014/main" id="{5514BD80-CE6F-4C90-BD05-5028CE25E1FE}"/>
              </a:ext>
            </a:extLst>
          </p:cNvPr>
          <p:cNvSpPr txBox="1"/>
          <p:nvPr/>
        </p:nvSpPr>
        <p:spPr>
          <a:xfrm>
            <a:off x="7256571" y="5633832"/>
            <a:ext cx="3064333" cy="723275"/>
          </a:xfrm>
          <a:prstGeom prst="rect">
            <a:avLst/>
          </a:prstGeom>
          <a:noFill/>
        </p:spPr>
        <p:txBody>
          <a:bodyPr wrap="square">
            <a:spAutoFit/>
          </a:bodyPr>
          <a:lstStyle/>
          <a:p>
            <a:pPr algn="ctr" rtl="0">
              <a:spcBef>
                <a:spcPts val="0"/>
              </a:spcBef>
              <a:spcAft>
                <a:spcPts val="0"/>
              </a:spcAft>
            </a:pPr>
            <a:r>
              <a:rPr lang="ja-JP" altLang="en-US" sz="1400" b="0" i="0" u="none" strike="noStrike" dirty="0">
                <a:solidFill>
                  <a:srgbClr val="000000"/>
                </a:solidFill>
                <a:effectLst/>
                <a:latin typeface="Arial" panose="020B0604020202020204" pitchFamily="34" charset="0"/>
              </a:rPr>
              <a:t>花王様 ビオレ</a:t>
            </a:r>
            <a:endParaRPr lang="ja-JP" altLang="en-US" sz="1100" b="0" dirty="0">
              <a:effectLst/>
            </a:endParaRPr>
          </a:p>
          <a:p>
            <a:pPr algn="ctr" rtl="0">
              <a:spcBef>
                <a:spcPts val="0"/>
              </a:spcBef>
              <a:spcAft>
                <a:spcPts val="0"/>
              </a:spcAft>
            </a:pPr>
            <a:r>
              <a:rPr lang="ja-JP" altLang="en-US" sz="1100" b="0" i="0" u="none" strike="noStrike" dirty="0">
                <a:solidFill>
                  <a:srgbClr val="000000"/>
                </a:solidFill>
                <a:effectLst/>
                <a:latin typeface="Arial" panose="020B0604020202020204" pitchFamily="34" charset="0"/>
              </a:rPr>
              <a:t>利用シーンを訴求しながら商品を紹介</a:t>
            </a:r>
            <a:endParaRPr lang="ja-JP" altLang="en-US" sz="1100" b="0" dirty="0">
              <a:effectLst/>
            </a:endParaRPr>
          </a:p>
          <a:p>
            <a:pPr algn="ctr" rtl="0">
              <a:spcBef>
                <a:spcPts val="0"/>
              </a:spcBef>
              <a:spcAft>
                <a:spcPts val="0"/>
              </a:spcAft>
            </a:pPr>
            <a:r>
              <a:rPr lang="en-US" altLang="ja-JP" sz="1600" b="1" i="0" u="none" strike="noStrike" dirty="0">
                <a:solidFill>
                  <a:srgbClr val="FF00FF"/>
                </a:solidFill>
                <a:effectLst/>
                <a:latin typeface="Arial" panose="020B0604020202020204" pitchFamily="34" charset="0"/>
              </a:rPr>
              <a:t>2,161RT   1.5</a:t>
            </a:r>
            <a:r>
              <a:rPr lang="ja-JP" altLang="en-US" sz="1600" b="1" i="0" u="none" strike="noStrike" dirty="0">
                <a:solidFill>
                  <a:srgbClr val="FF00FF"/>
                </a:solidFill>
                <a:effectLst/>
                <a:latin typeface="Arial" panose="020B0604020202020204" pitchFamily="34" charset="0"/>
              </a:rPr>
              <a:t>万いいね</a:t>
            </a:r>
            <a:endParaRPr lang="ja-JP" altLang="en-US" sz="1100" dirty="0"/>
          </a:p>
        </p:txBody>
      </p:sp>
      <p:sp>
        <p:nvSpPr>
          <p:cNvPr id="45" name="テキスト ボックス 44">
            <a:extLst>
              <a:ext uri="{FF2B5EF4-FFF2-40B4-BE49-F238E27FC236}">
                <a16:creationId xmlns:a16="http://schemas.microsoft.com/office/drawing/2014/main" id="{080E33D4-AD23-4441-A7C9-6F5D088BBAF8}"/>
              </a:ext>
            </a:extLst>
          </p:cNvPr>
          <p:cNvSpPr txBox="1"/>
          <p:nvPr/>
        </p:nvSpPr>
        <p:spPr>
          <a:xfrm>
            <a:off x="3649722" y="6579128"/>
            <a:ext cx="2237644" cy="661720"/>
          </a:xfrm>
          <a:prstGeom prst="rect">
            <a:avLst/>
          </a:prstGeom>
          <a:noFill/>
        </p:spPr>
        <p:txBody>
          <a:bodyPr wrap="square">
            <a:spAutoFit/>
          </a:bodyPr>
          <a:lstStyle/>
          <a:p>
            <a:pPr algn="ctr" rtl="0">
              <a:spcBef>
                <a:spcPts val="0"/>
              </a:spcBef>
              <a:spcAft>
                <a:spcPts val="0"/>
              </a:spcAft>
            </a:pPr>
            <a:r>
              <a:rPr lang="ja-JP" altLang="en-US" sz="900" b="0" i="0" u="none" strike="noStrike" dirty="0">
                <a:solidFill>
                  <a:srgbClr val="000000"/>
                </a:solidFill>
                <a:effectLst/>
                <a:latin typeface="Arial" panose="020B0604020202020204" pitchFamily="34" charset="0"/>
              </a:rPr>
              <a:t>直近のパフォーマンス平均</a:t>
            </a:r>
            <a:r>
              <a:rPr lang="en-US" altLang="ja-JP" sz="900" b="0" i="0" u="none" strike="noStrike" dirty="0">
                <a:solidFill>
                  <a:srgbClr val="000000"/>
                </a:solidFill>
                <a:effectLst/>
                <a:latin typeface="Arial" panose="020B0604020202020204" pitchFamily="34" charset="0"/>
              </a:rPr>
              <a:t>/</a:t>
            </a:r>
            <a:r>
              <a:rPr lang="ja-JP" altLang="en-US" sz="900" b="0" i="0" u="none" strike="noStrike" dirty="0">
                <a:solidFill>
                  <a:srgbClr val="000000"/>
                </a:solidFill>
                <a:effectLst/>
                <a:latin typeface="Arial" panose="020B0604020202020204" pitchFamily="34" charset="0"/>
              </a:rPr>
              <a:t>投稿</a:t>
            </a:r>
            <a:endParaRPr lang="ja-JP" altLang="en-US" sz="1200" b="0" dirty="0">
              <a:effectLst/>
            </a:endParaRPr>
          </a:p>
          <a:p>
            <a:pPr algn="ctr" rtl="0">
              <a:spcBef>
                <a:spcPts val="0"/>
              </a:spcBef>
              <a:spcAft>
                <a:spcPts val="0"/>
              </a:spcAft>
            </a:pPr>
            <a:r>
              <a:rPr lang="ja-JP" altLang="en-US" sz="1200" b="0" i="0" u="none" strike="noStrike" dirty="0">
                <a:solidFill>
                  <a:srgbClr val="000000"/>
                </a:solidFill>
                <a:effectLst/>
                <a:latin typeface="Arial" panose="020B0604020202020204" pitchFamily="34" charset="0"/>
              </a:rPr>
              <a:t>エンゲージメント数</a:t>
            </a:r>
            <a:r>
              <a:rPr lang="ja-JP" altLang="en-US" sz="1200" b="0" i="0" u="none" strike="noStrike" dirty="0">
                <a:solidFill>
                  <a:srgbClr val="FF00FF"/>
                </a:solidFill>
                <a:effectLst/>
                <a:latin typeface="Arial" panose="020B0604020202020204" pitchFamily="34" charset="0"/>
              </a:rPr>
              <a:t> </a:t>
            </a:r>
            <a:r>
              <a:rPr lang="en-US" altLang="ja-JP" sz="1400" b="1" i="0" u="none" strike="noStrike" dirty="0">
                <a:solidFill>
                  <a:srgbClr val="FF00FF"/>
                </a:solidFill>
                <a:effectLst/>
                <a:latin typeface="Arial" panose="020B0604020202020204" pitchFamily="34" charset="0"/>
              </a:rPr>
              <a:t>23</a:t>
            </a:r>
            <a:r>
              <a:rPr lang="ja-JP" altLang="en-US" sz="1400" b="1" i="0" u="none" strike="noStrike" dirty="0">
                <a:solidFill>
                  <a:srgbClr val="FF00FF"/>
                </a:solidFill>
                <a:effectLst/>
                <a:latin typeface="Arial" panose="020B0604020202020204" pitchFamily="34" charset="0"/>
              </a:rPr>
              <a:t>万</a:t>
            </a:r>
            <a:r>
              <a:rPr lang="ja-JP" altLang="en-US" sz="1200" b="0" i="0" u="none" strike="noStrike" dirty="0">
                <a:solidFill>
                  <a:srgbClr val="000000"/>
                </a:solidFill>
                <a:effectLst/>
                <a:latin typeface="Arial" panose="020B0604020202020204" pitchFamily="34" charset="0"/>
              </a:rPr>
              <a:t>超</a:t>
            </a:r>
            <a:endParaRPr lang="ja-JP" altLang="en-US" sz="1200" b="0" dirty="0">
              <a:effectLst/>
            </a:endParaRPr>
          </a:p>
          <a:p>
            <a:pPr algn="ctr" rtl="0">
              <a:spcBef>
                <a:spcPts val="0"/>
              </a:spcBef>
              <a:spcAft>
                <a:spcPts val="0"/>
              </a:spcAft>
            </a:pPr>
            <a:r>
              <a:rPr lang="ja-JP" altLang="en-US" sz="1200" b="0" i="0" u="none" strike="noStrike" dirty="0">
                <a:solidFill>
                  <a:srgbClr val="000000"/>
                </a:solidFill>
                <a:effectLst/>
                <a:latin typeface="Arial" panose="020B0604020202020204" pitchFamily="34" charset="0"/>
              </a:rPr>
              <a:t>エンゲージメント率 約</a:t>
            </a:r>
            <a:r>
              <a:rPr lang="en-US" altLang="ja-JP" sz="1400" b="1" i="0" u="none" strike="noStrike" dirty="0">
                <a:solidFill>
                  <a:srgbClr val="FF00FF"/>
                </a:solidFill>
                <a:effectLst/>
                <a:latin typeface="Arial" panose="020B0604020202020204" pitchFamily="34" charset="0"/>
              </a:rPr>
              <a:t>20%</a:t>
            </a:r>
            <a:endParaRPr lang="ja-JP" altLang="en-US" sz="1200" dirty="0"/>
          </a:p>
        </p:txBody>
      </p:sp>
      <p:sp>
        <p:nvSpPr>
          <p:cNvPr id="8" name="正方形/長方形 7">
            <a:extLst>
              <a:ext uri="{FF2B5EF4-FFF2-40B4-BE49-F238E27FC236}">
                <a16:creationId xmlns:a16="http://schemas.microsoft.com/office/drawing/2014/main" id="{DA70B7B8-AF4F-48D1-ABBA-67A6B1DF0839}"/>
              </a:ext>
            </a:extLst>
          </p:cNvPr>
          <p:cNvSpPr/>
          <p:nvPr/>
        </p:nvSpPr>
        <p:spPr>
          <a:xfrm>
            <a:off x="3524477" y="6547977"/>
            <a:ext cx="2488135" cy="724023"/>
          </a:xfrm>
          <a:prstGeom prst="rect">
            <a:avLst/>
          </a:prstGeom>
          <a:noFill/>
          <a:ln w="28575">
            <a:solidFill>
              <a:srgbClr val="F90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9" name="正方形/長方形 48">
            <a:extLst>
              <a:ext uri="{FF2B5EF4-FFF2-40B4-BE49-F238E27FC236}">
                <a16:creationId xmlns:a16="http://schemas.microsoft.com/office/drawing/2014/main" id="{DFF2D206-E677-42A9-BE96-1EF026A3490E}"/>
              </a:ext>
            </a:extLst>
          </p:cNvPr>
          <p:cNvSpPr/>
          <p:nvPr/>
        </p:nvSpPr>
        <p:spPr>
          <a:xfrm>
            <a:off x="234969" y="7084991"/>
            <a:ext cx="3254297" cy="261610"/>
          </a:xfrm>
          <a:prstGeom prst="rect">
            <a:avLst/>
          </a:prstGeom>
        </p:spPr>
        <p:txBody>
          <a:bodyPr wrap="square">
            <a:spAutoFit/>
          </a:bodyPr>
          <a:lstStyle/>
          <a:p>
            <a:pPr>
              <a:buFont typeface="Arial" panose="020B0604020202020204" pitchFamily="34" charset="0"/>
              <a:buChar char="•"/>
            </a:pP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 </a:t>
            </a:r>
            <a:r>
              <a:rPr lang="en-US" altLang="ja-JP" sz="1100" b="1" dirty="0">
                <a:solidFill>
                  <a:srgbClr val="000000"/>
                </a:solidFill>
                <a:latin typeface="Hiragino Kaku Gothic Pro W3" panose="020B0300000000000000" pitchFamily="34" charset="-128"/>
                <a:ea typeface="Hiragino Kaku Gothic Pro W3" panose="020B0300000000000000" pitchFamily="34" charset="-128"/>
              </a:rPr>
              <a:t>18</a:t>
            </a: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歳～</a:t>
            </a:r>
            <a:r>
              <a:rPr lang="en-US" altLang="ja-JP" sz="1100" b="1" dirty="0">
                <a:solidFill>
                  <a:srgbClr val="000000"/>
                </a:solidFill>
                <a:latin typeface="Hiragino Kaku Gothic Pro W3" panose="020B0300000000000000" pitchFamily="34" charset="-128"/>
                <a:ea typeface="Hiragino Kaku Gothic Pro W3" panose="020B0300000000000000" pitchFamily="34" charset="-128"/>
              </a:rPr>
              <a:t>34</a:t>
            </a: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歳の女性フォロワーで占める</a:t>
            </a:r>
            <a:endParaRPr lang="en-US" altLang="ja-JP" sz="1100" b="1" dirty="0">
              <a:solidFill>
                <a:srgbClr val="000000"/>
              </a:solidFill>
              <a:latin typeface="Hiragino Kaku Gothic Pro W3" panose="020B0300000000000000" pitchFamily="34" charset="-128"/>
              <a:ea typeface="Hiragino Kaku Gothic Pro W3" panose="020B0300000000000000" pitchFamily="34" charset="-128"/>
            </a:endParaRPr>
          </a:p>
        </p:txBody>
      </p:sp>
      <p:pic>
        <p:nvPicPr>
          <p:cNvPr id="3077" name="Picture 5">
            <a:extLst>
              <a:ext uri="{FF2B5EF4-FFF2-40B4-BE49-F238E27FC236}">
                <a16:creationId xmlns:a16="http://schemas.microsoft.com/office/drawing/2014/main" id="{6EF460CC-8966-420A-AFE1-76EE7C143541}"/>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585217" y="5373671"/>
            <a:ext cx="1526781" cy="105848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55400721-CCC5-4C8B-A20E-CB2976CBC37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230355" y="5402259"/>
            <a:ext cx="1485545" cy="1029895"/>
          </a:xfrm>
          <a:prstGeom prst="rect">
            <a:avLst/>
          </a:prstGeom>
          <a:noFill/>
          <a:extLst>
            <a:ext uri="{909E8E84-426E-40DD-AFC4-6F175D3DCCD1}">
              <a14:hiddenFill xmlns:a14="http://schemas.microsoft.com/office/drawing/2010/main">
                <a:solidFill>
                  <a:srgbClr val="FFFFFF"/>
                </a:solidFill>
              </a14:hiddenFill>
            </a:ext>
          </a:extLst>
        </p:spPr>
      </p:pic>
      <p:sp>
        <p:nvSpPr>
          <p:cNvPr id="50" name="正方形/長方形 49">
            <a:extLst>
              <a:ext uri="{FF2B5EF4-FFF2-40B4-BE49-F238E27FC236}">
                <a16:creationId xmlns:a16="http://schemas.microsoft.com/office/drawing/2014/main" id="{B89AAA0F-41B1-4840-9E6A-6719FDFB128B}"/>
              </a:ext>
            </a:extLst>
          </p:cNvPr>
          <p:cNvSpPr/>
          <p:nvPr/>
        </p:nvSpPr>
        <p:spPr>
          <a:xfrm>
            <a:off x="3543739" y="4934093"/>
            <a:ext cx="3254297" cy="415498"/>
          </a:xfrm>
          <a:prstGeom prst="rect">
            <a:avLst/>
          </a:prstGeom>
        </p:spPr>
        <p:txBody>
          <a:bodyPr wrap="square">
            <a:spAutoFit/>
          </a:bodyPr>
          <a:lstStyle/>
          <a:p>
            <a:r>
              <a:rPr lang="ja-JP" altLang="en-US" sz="1050" b="0" i="0" u="none" strike="noStrike" dirty="0">
                <a:solidFill>
                  <a:srgbClr val="000000"/>
                </a:solidFill>
                <a:effectLst/>
                <a:latin typeface="Arial" panose="020B0604020202020204" pitchFamily="34" charset="0"/>
              </a:rPr>
              <a:t>◆ </a:t>
            </a:r>
            <a:r>
              <a:rPr lang="en-US" altLang="ja-JP" sz="1050" b="0" i="0" u="none" strike="noStrike" dirty="0" err="1">
                <a:solidFill>
                  <a:srgbClr val="000000"/>
                </a:solidFill>
                <a:effectLst/>
                <a:latin typeface="Arial" panose="020B0604020202020204" pitchFamily="34" charset="0"/>
              </a:rPr>
              <a:t>HowTo</a:t>
            </a:r>
            <a:r>
              <a:rPr lang="ja-JP" altLang="en-US" sz="1050" b="0" i="0" u="none" strike="noStrike" dirty="0">
                <a:solidFill>
                  <a:srgbClr val="000000"/>
                </a:solidFill>
                <a:effectLst/>
                <a:latin typeface="Arial" panose="020B0604020202020204" pitchFamily="34" charset="0"/>
              </a:rPr>
              <a:t>ものはわかりやすさを重視。自作イラストに力を入れ、親しみやすい表現を意識しています。</a:t>
            </a:r>
            <a:endParaRPr lang="ja-JP" altLang="en-US" sz="700" b="0" dirty="0">
              <a:effectLst/>
            </a:endParaRPr>
          </a:p>
        </p:txBody>
      </p:sp>
      <p:pic>
        <p:nvPicPr>
          <p:cNvPr id="52" name="図 51" descr="QR コード&#10;&#10;自動的に生成された説明">
            <a:extLst>
              <a:ext uri="{FF2B5EF4-FFF2-40B4-BE49-F238E27FC236}">
                <a16:creationId xmlns:a16="http://schemas.microsoft.com/office/drawing/2014/main" id="{83BC4C8B-5DA7-46E5-82E1-A711FB6E2802}"/>
              </a:ext>
            </a:extLst>
          </p:cNvPr>
          <p:cNvPicPr>
            <a:picLocks noChangeAspect="1"/>
          </p:cNvPicPr>
          <p:nvPr/>
        </p:nvPicPr>
        <p:blipFill>
          <a:blip r:embed="rId14"/>
          <a:stretch>
            <a:fillRect/>
          </a:stretch>
        </p:blipFill>
        <p:spPr>
          <a:xfrm>
            <a:off x="3543739" y="125544"/>
            <a:ext cx="560094" cy="562617"/>
          </a:xfrm>
          <a:prstGeom prst="rect">
            <a:avLst/>
          </a:prstGeom>
        </p:spPr>
      </p:pic>
      <p:sp>
        <p:nvSpPr>
          <p:cNvPr id="10" name="テキスト ボックス 9">
            <a:extLst>
              <a:ext uri="{FF2B5EF4-FFF2-40B4-BE49-F238E27FC236}">
                <a16:creationId xmlns:a16="http://schemas.microsoft.com/office/drawing/2014/main" id="{7A967DE5-A544-4388-A5CB-0CDFF4E292DD}"/>
              </a:ext>
            </a:extLst>
          </p:cNvPr>
          <p:cNvSpPr txBox="1"/>
          <p:nvPr/>
        </p:nvSpPr>
        <p:spPr>
          <a:xfrm>
            <a:off x="979647" y="145014"/>
            <a:ext cx="2385589" cy="400110"/>
          </a:xfrm>
          <a:prstGeom prst="rect">
            <a:avLst/>
          </a:prstGeom>
          <a:noFill/>
        </p:spPr>
        <p:txBody>
          <a:bodyPr wrap="none" rtlCol="0">
            <a:spAutoFit/>
          </a:bodyPr>
          <a:lstStyle/>
          <a:p>
            <a:r>
              <a:rPr kumimoji="1" lang="en-US" altLang="ja-JP" sz="2000" b="1" dirty="0">
                <a:solidFill>
                  <a:srgbClr val="FF0078"/>
                </a:solidFill>
              </a:rPr>
              <a:t>BuzzFeed </a:t>
            </a:r>
            <a:r>
              <a:rPr kumimoji="1" lang="en-US" altLang="ja-JP" sz="2000" b="1" dirty="0" err="1">
                <a:solidFill>
                  <a:srgbClr val="FF0078"/>
                </a:solidFill>
              </a:rPr>
              <a:t>KAWAii</a:t>
            </a:r>
            <a:endParaRPr kumimoji="1" lang="ja-JP" altLang="en-US" sz="2000" b="1" dirty="0">
              <a:solidFill>
                <a:srgbClr val="FF0078"/>
              </a:solidFill>
            </a:endParaRPr>
          </a:p>
        </p:txBody>
      </p:sp>
    </p:spTree>
    <p:extLst>
      <p:ext uri="{BB962C8B-B14F-4D97-AF65-F5344CB8AC3E}">
        <p14:creationId xmlns:p14="http://schemas.microsoft.com/office/powerpoint/2010/main" val="3069705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9238E1F9-423F-41DE-8301-2875401D0A66}"/>
              </a:ext>
            </a:extLst>
          </p:cNvPr>
          <p:cNvSpPr/>
          <p:nvPr/>
        </p:nvSpPr>
        <p:spPr>
          <a:xfrm>
            <a:off x="392719" y="697429"/>
            <a:ext cx="1699504" cy="307777"/>
          </a:xfrm>
          <a:prstGeom prst="rect">
            <a:avLst/>
          </a:prstGeom>
        </p:spPr>
        <p:txBody>
          <a:bodyPr wrap="none">
            <a:spAutoFit/>
          </a:bodyPr>
          <a:lstStyle/>
          <a:p>
            <a:r>
              <a:rPr lang="en-US" altLang="ja-JP" sz="700" dirty="0">
                <a:latin typeface="游ゴシック" panose="020B0400000000000000" pitchFamily="50" charset="-128"/>
                <a:ea typeface="游ゴシック" panose="020B0400000000000000" pitchFamily="50" charset="-128"/>
                <a:hlinkClick r:id="rId3"/>
              </a:rPr>
              <a:t>https://twitter.com/BuzzFeedKawaii</a:t>
            </a:r>
            <a:endParaRPr lang="en-US" altLang="ja-JP" sz="700" dirty="0">
              <a:latin typeface="游ゴシック" panose="020B0400000000000000" pitchFamily="50" charset="-128"/>
              <a:ea typeface="游ゴシック" panose="020B0400000000000000" pitchFamily="50" charset="-128"/>
            </a:endParaRPr>
          </a:p>
          <a:p>
            <a:endParaRPr lang="en-US" altLang="ja-JP" sz="700" dirty="0">
              <a:latin typeface="游ゴシック" panose="020B0400000000000000" pitchFamily="50" charset="-128"/>
              <a:ea typeface="游ゴシック" panose="020B0400000000000000" pitchFamily="50" charset="-128"/>
            </a:endParaRPr>
          </a:p>
        </p:txBody>
      </p:sp>
      <p:pic>
        <p:nvPicPr>
          <p:cNvPr id="36" name="グラフィックス 35" descr="ノート PC">
            <a:extLst>
              <a:ext uri="{FF2B5EF4-FFF2-40B4-BE49-F238E27FC236}">
                <a16:creationId xmlns:a16="http://schemas.microsoft.com/office/drawing/2014/main" id="{E2107D2D-C2C7-4EB1-98E7-A399863924F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8148" y="689456"/>
            <a:ext cx="216000" cy="216000"/>
          </a:xfrm>
          <a:prstGeom prst="rect">
            <a:avLst/>
          </a:prstGeom>
        </p:spPr>
      </p:pic>
      <p:sp>
        <p:nvSpPr>
          <p:cNvPr id="37" name="正方形/長方形 36">
            <a:extLst>
              <a:ext uri="{FF2B5EF4-FFF2-40B4-BE49-F238E27FC236}">
                <a16:creationId xmlns:a16="http://schemas.microsoft.com/office/drawing/2014/main" id="{DE63E1E1-DBBA-44D4-90A3-AF877B0385B0}"/>
              </a:ext>
            </a:extLst>
          </p:cNvPr>
          <p:cNvSpPr/>
          <p:nvPr/>
        </p:nvSpPr>
        <p:spPr>
          <a:xfrm>
            <a:off x="208148" y="966217"/>
            <a:ext cx="10325039"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72D66588-2DF8-4484-87CF-4AE872235F02}"/>
              </a:ext>
            </a:extLst>
          </p:cNvPr>
          <p:cNvCxnSpPr>
            <a:cxnSpLocks/>
          </p:cNvCxnSpPr>
          <p:nvPr/>
        </p:nvCxnSpPr>
        <p:spPr>
          <a:xfrm>
            <a:off x="298967" y="1738965"/>
            <a:ext cx="97288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テキスト プレースホルダー 2">
            <a:extLst>
              <a:ext uri="{FF2B5EF4-FFF2-40B4-BE49-F238E27FC236}">
                <a16:creationId xmlns:a16="http://schemas.microsoft.com/office/drawing/2014/main" id="{B088AB91-13A7-46C4-93F7-9B3141FDBFB7}"/>
              </a:ext>
            </a:extLst>
          </p:cNvPr>
          <p:cNvSpPr txBox="1">
            <a:spLocks/>
          </p:cNvSpPr>
          <p:nvPr/>
        </p:nvSpPr>
        <p:spPr>
          <a:xfrm>
            <a:off x="367044"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1" name="テキスト プレースホルダー 2">
            <a:extLst>
              <a:ext uri="{FF2B5EF4-FFF2-40B4-BE49-F238E27FC236}">
                <a16:creationId xmlns:a16="http://schemas.microsoft.com/office/drawing/2014/main" id="{87CDC106-6E8B-487D-B07C-E96B99AFF255}"/>
              </a:ext>
            </a:extLst>
          </p:cNvPr>
          <p:cNvSpPr txBox="1">
            <a:spLocks/>
          </p:cNvSpPr>
          <p:nvPr/>
        </p:nvSpPr>
        <p:spPr>
          <a:xfrm>
            <a:off x="1539437" y="981509"/>
            <a:ext cx="9285879"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sz="1900" dirty="0"/>
              <a:t>85</a:t>
            </a:r>
            <a:r>
              <a:rPr lang="ja-JP" altLang="en-US" sz="1900" dirty="0"/>
              <a:t>％が女性、平均年齢</a:t>
            </a:r>
            <a:r>
              <a:rPr lang="en-US" altLang="ja-JP" sz="1900" dirty="0"/>
              <a:t>21</a:t>
            </a:r>
            <a:r>
              <a:rPr lang="ja-JP" altLang="en-US" sz="1900" dirty="0"/>
              <a:t>歳、約</a:t>
            </a:r>
            <a:r>
              <a:rPr lang="en-US" altLang="ja-JP" sz="1900" dirty="0"/>
              <a:t>59</a:t>
            </a:r>
            <a:r>
              <a:rPr lang="ja-JP" altLang="en-US" sz="1900" dirty="0"/>
              <a:t>万人の</a:t>
            </a:r>
            <a:r>
              <a:rPr lang="en-US" altLang="ja-JP" sz="1900" dirty="0"/>
              <a:t>BuzzFeed Kawaii</a:t>
            </a:r>
            <a:r>
              <a:rPr lang="ja-JP" altLang="en-US" sz="1900" dirty="0"/>
              <a:t>フォロワーにリーチ</a:t>
            </a:r>
          </a:p>
        </p:txBody>
      </p:sp>
      <p:sp>
        <p:nvSpPr>
          <p:cNvPr id="42" name="テキスト プレースホルダー 2">
            <a:extLst>
              <a:ext uri="{FF2B5EF4-FFF2-40B4-BE49-F238E27FC236}">
                <a16:creationId xmlns:a16="http://schemas.microsoft.com/office/drawing/2014/main" id="{4F3A67C0-FCED-4438-A0E2-79BC0FE24C0C}"/>
              </a:ext>
            </a:extLst>
          </p:cNvPr>
          <p:cNvSpPr txBox="1">
            <a:spLocks/>
          </p:cNvSpPr>
          <p:nvPr/>
        </p:nvSpPr>
        <p:spPr>
          <a:xfrm>
            <a:off x="367044"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44" name="直線コネクタ 43">
            <a:extLst>
              <a:ext uri="{FF2B5EF4-FFF2-40B4-BE49-F238E27FC236}">
                <a16:creationId xmlns:a16="http://schemas.microsoft.com/office/drawing/2014/main" id="{F5204FBF-CF0D-45A8-AD26-8B4830DECD02}"/>
              </a:ext>
            </a:extLst>
          </p:cNvPr>
          <p:cNvCxnSpPr>
            <a:cxnSpLocks/>
          </p:cNvCxnSpPr>
          <p:nvPr/>
        </p:nvCxnSpPr>
        <p:spPr>
          <a:xfrm>
            <a:off x="203861" y="2951288"/>
            <a:ext cx="6825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プレースホルダー 2">
            <a:extLst>
              <a:ext uri="{FF2B5EF4-FFF2-40B4-BE49-F238E27FC236}">
                <a16:creationId xmlns:a16="http://schemas.microsoft.com/office/drawing/2014/main" id="{8C578311-23EC-42DD-91D5-EEDF6C709D2A}"/>
              </a:ext>
            </a:extLst>
          </p:cNvPr>
          <p:cNvSpPr txBox="1">
            <a:spLocks/>
          </p:cNvSpPr>
          <p:nvPr/>
        </p:nvSpPr>
        <p:spPr>
          <a:xfrm>
            <a:off x="148648" y="262599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sp>
        <p:nvSpPr>
          <p:cNvPr id="178" name="テキスト プレースホルダー 2">
            <a:extLst>
              <a:ext uri="{FF2B5EF4-FFF2-40B4-BE49-F238E27FC236}">
                <a16:creationId xmlns:a16="http://schemas.microsoft.com/office/drawing/2014/main" id="{C79A908A-D329-9242-873B-AAA5343C5609}"/>
              </a:ext>
            </a:extLst>
          </p:cNvPr>
          <p:cNvSpPr txBox="1">
            <a:spLocks/>
          </p:cNvSpPr>
          <p:nvPr/>
        </p:nvSpPr>
        <p:spPr>
          <a:xfrm>
            <a:off x="1563205" y="1754764"/>
            <a:ext cx="885837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600" dirty="0"/>
              <a:t>若い女性からの圧倒的支持・エンゲージメントを誇る</a:t>
            </a:r>
            <a:r>
              <a:rPr lang="en-US" altLang="ja-JP" sz="1600" dirty="0"/>
              <a:t>BuzzFeed Kawaii</a:t>
            </a:r>
            <a:r>
              <a:rPr lang="ja-JP" altLang="en-US" sz="1600" dirty="0"/>
              <a:t>の知見と</a:t>
            </a:r>
          </a:p>
          <a:p>
            <a:r>
              <a:rPr lang="ja-JP" altLang="en-US" sz="1600" dirty="0"/>
              <a:t>芸能界屈指の美容好きアーティストがタッグを組んだ最強番組</a:t>
            </a:r>
          </a:p>
        </p:txBody>
      </p:sp>
      <p:cxnSp>
        <p:nvCxnSpPr>
          <p:cNvPr id="198" name="直線コネクタ 197">
            <a:extLst>
              <a:ext uri="{FF2B5EF4-FFF2-40B4-BE49-F238E27FC236}">
                <a16:creationId xmlns:a16="http://schemas.microsoft.com/office/drawing/2014/main" id="{8E739A37-0148-FE41-9915-DBF2EA0C0B39}"/>
              </a:ext>
            </a:extLst>
          </p:cNvPr>
          <p:cNvCxnSpPr>
            <a:cxnSpLocks/>
          </p:cNvCxnSpPr>
          <p:nvPr/>
        </p:nvCxnSpPr>
        <p:spPr>
          <a:xfrm>
            <a:off x="7270032" y="2951286"/>
            <a:ext cx="3050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テキスト プレースホルダー 2">
            <a:extLst>
              <a:ext uri="{FF2B5EF4-FFF2-40B4-BE49-F238E27FC236}">
                <a16:creationId xmlns:a16="http://schemas.microsoft.com/office/drawing/2014/main" id="{2D24C4DB-9A41-5342-AFB3-0E315CF89421}"/>
              </a:ext>
            </a:extLst>
          </p:cNvPr>
          <p:cNvSpPr txBox="1">
            <a:spLocks/>
          </p:cNvSpPr>
          <p:nvPr/>
        </p:nvSpPr>
        <p:spPr>
          <a:xfrm>
            <a:off x="7155652"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dirty="0"/>
          </a:p>
        </p:txBody>
      </p:sp>
      <p:sp>
        <p:nvSpPr>
          <p:cNvPr id="204" name="四角形: 角を丸くする 23">
            <a:extLst>
              <a:ext uri="{FF2B5EF4-FFF2-40B4-BE49-F238E27FC236}">
                <a16:creationId xmlns:a16="http://schemas.microsoft.com/office/drawing/2014/main" id="{C4C8C22F-A828-FE4F-8449-BB5C423B7E27}"/>
              </a:ext>
            </a:extLst>
          </p:cNvPr>
          <p:cNvSpPr/>
          <p:nvPr/>
        </p:nvSpPr>
        <p:spPr>
          <a:xfrm>
            <a:off x="7272441" y="6806631"/>
            <a:ext cx="1572043" cy="476230"/>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000" b="1" dirty="0">
                <a:solidFill>
                  <a:schemeClr val="tx1"/>
                </a:solidFill>
                <a:latin typeface="游ゴシック" panose="020B0400000000000000" pitchFamily="50" charset="-128"/>
                <a:ea typeface="游ゴシック" panose="020B0400000000000000" pitchFamily="50" charset="-128"/>
              </a:rPr>
              <a:t>■スポンサード番組</a:t>
            </a:r>
            <a:endParaRPr lang="ja-JP" altLang="en-US" sz="900" dirty="0">
              <a:solidFill>
                <a:schemeClr val="tx1"/>
              </a:solidFill>
              <a:latin typeface="游ゴシック" panose="020B0400000000000000" pitchFamily="50" charset="-128"/>
            </a:endParaRPr>
          </a:p>
          <a:p>
            <a:pPr defTabSz="1881188"/>
            <a:r>
              <a:rPr lang="en-US" altLang="ja-JP" sz="900" dirty="0">
                <a:solidFill>
                  <a:schemeClr val="tx1"/>
                </a:solidFill>
                <a:latin typeface="游ゴシック" panose="020B0400000000000000" pitchFamily="50" charset="-128"/>
              </a:rPr>
              <a:t>1</a:t>
            </a:r>
            <a:r>
              <a:rPr lang="ja-JP" altLang="en-US" sz="900" dirty="0">
                <a:solidFill>
                  <a:schemeClr val="tx1"/>
                </a:solidFill>
                <a:latin typeface="游ゴシック" panose="020B0400000000000000" pitchFamily="50" charset="-128"/>
              </a:rPr>
              <a:t>本：</a:t>
            </a:r>
            <a:r>
              <a:rPr lang="en-US" altLang="ja-JP" sz="900" dirty="0">
                <a:solidFill>
                  <a:schemeClr val="tx1"/>
                </a:solidFill>
                <a:latin typeface="游ゴシック" panose="020B0400000000000000" pitchFamily="50" charset="-128"/>
              </a:rPr>
              <a:t>700</a:t>
            </a:r>
            <a:r>
              <a:rPr lang="ja-JP" altLang="en-US" sz="900" dirty="0">
                <a:solidFill>
                  <a:schemeClr val="tx1"/>
                </a:solidFill>
                <a:latin typeface="游ゴシック" panose="020B0400000000000000" pitchFamily="50" charset="-128"/>
              </a:rPr>
              <a:t>万円～</a:t>
            </a:r>
            <a:endParaRPr lang="en-US" altLang="ja-JP" sz="900" dirty="0">
              <a:solidFill>
                <a:schemeClr val="tx1"/>
              </a:solidFill>
              <a:latin typeface="游ゴシック" panose="020B0400000000000000" pitchFamily="50" charset="-128"/>
            </a:endParaRPr>
          </a:p>
        </p:txBody>
      </p:sp>
      <p:sp>
        <p:nvSpPr>
          <p:cNvPr id="9" name="正方形/長方形 8">
            <a:extLst>
              <a:ext uri="{FF2B5EF4-FFF2-40B4-BE49-F238E27FC236}">
                <a16:creationId xmlns:a16="http://schemas.microsoft.com/office/drawing/2014/main" id="{17C04AAF-92A1-E446-8349-BF899B7CEBB6}"/>
              </a:ext>
            </a:extLst>
          </p:cNvPr>
          <p:cNvSpPr/>
          <p:nvPr/>
        </p:nvSpPr>
        <p:spPr>
          <a:xfrm>
            <a:off x="223021" y="5821267"/>
            <a:ext cx="2873293" cy="1069524"/>
          </a:xfrm>
          <a:prstGeom prst="rect">
            <a:avLst/>
          </a:prstGeom>
        </p:spPr>
        <p:txBody>
          <a:bodyPr wrap="square">
            <a:spAutoFit/>
          </a:bodyPr>
          <a:lstStyle/>
          <a:p>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▼めっちゃ</a:t>
            </a:r>
            <a:r>
              <a:rPr lang="en-US" altLang="ja-JP" sz="1100" b="1" dirty="0">
                <a:solidFill>
                  <a:srgbClr val="000000"/>
                </a:solidFill>
                <a:latin typeface="Hiragino Kaku Gothic Pro W3" panose="020B0300000000000000" pitchFamily="34" charset="-128"/>
                <a:ea typeface="Hiragino Kaku Gothic Pro W3" panose="020B0300000000000000" pitchFamily="34" charset="-128"/>
              </a:rPr>
              <a:t>Kawaii TV</a:t>
            </a:r>
            <a:r>
              <a:rPr lang="ja-JP" altLang="en-US" sz="1100" b="1" dirty="0">
                <a:solidFill>
                  <a:srgbClr val="000000"/>
                </a:solidFill>
                <a:latin typeface="Hiragino Kaku Gothic Pro W3" panose="020B0300000000000000" pitchFamily="34" charset="-128"/>
                <a:ea typeface="Hiragino Kaku Gothic Pro W3" panose="020B0300000000000000" pitchFamily="34" charset="-128"/>
              </a:rPr>
              <a:t>とは</a:t>
            </a:r>
          </a:p>
          <a:p>
            <a:r>
              <a:rPr lang="ja-JP" altLang="en-US" sz="1050" dirty="0">
                <a:solidFill>
                  <a:srgbClr val="000000"/>
                </a:solidFill>
                <a:latin typeface="Hiragino Kaku Gothic Pro W3" panose="020B0300000000000000" pitchFamily="34" charset="-128"/>
                <a:ea typeface="Hiragino Kaku Gothic Pro W3" panose="020B0300000000000000" pitchFamily="34" charset="-128"/>
              </a:rPr>
              <a:t>コスメ、ファッション、グルメなどの若年女子が気になるお役立ち情報を発信する約</a:t>
            </a:r>
            <a:r>
              <a:rPr lang="en-US" altLang="ja-JP" sz="1050" dirty="0">
                <a:solidFill>
                  <a:srgbClr val="000000"/>
                </a:solidFill>
                <a:latin typeface="Hiragino Kaku Gothic Pro W3" panose="020B0300000000000000" pitchFamily="34" charset="-128"/>
                <a:ea typeface="Hiragino Kaku Gothic Pro W3" panose="020B0300000000000000" pitchFamily="34" charset="-128"/>
              </a:rPr>
              <a:t>30</a:t>
            </a:r>
            <a:r>
              <a:rPr lang="ja-JP" altLang="en-US" sz="1050" dirty="0">
                <a:solidFill>
                  <a:srgbClr val="000000"/>
                </a:solidFill>
                <a:latin typeface="Hiragino Kaku Gothic Pro W3" panose="020B0300000000000000" pitchFamily="34" charset="-128"/>
                <a:ea typeface="Hiragino Kaku Gothic Pro W3" panose="020B0300000000000000" pitchFamily="34" charset="-128"/>
              </a:rPr>
              <a:t>ー</a:t>
            </a:r>
            <a:r>
              <a:rPr lang="en-US" altLang="ja-JP" sz="1050" dirty="0">
                <a:solidFill>
                  <a:srgbClr val="000000"/>
                </a:solidFill>
                <a:latin typeface="Hiragino Kaku Gothic Pro W3" panose="020B0300000000000000" pitchFamily="34" charset="-128"/>
                <a:ea typeface="Hiragino Kaku Gothic Pro W3" panose="020B0300000000000000" pitchFamily="34" charset="-128"/>
              </a:rPr>
              <a:t>45</a:t>
            </a:r>
            <a:r>
              <a:rPr lang="ja-JP" altLang="en-US" sz="1050" dirty="0">
                <a:solidFill>
                  <a:srgbClr val="000000"/>
                </a:solidFill>
                <a:latin typeface="Hiragino Kaku Gothic Pro W3" panose="020B0300000000000000" pitchFamily="34" charset="-128"/>
                <a:ea typeface="Hiragino Kaku Gothic Pro W3" panose="020B0300000000000000" pitchFamily="34" charset="-128"/>
              </a:rPr>
              <a:t>分*の</a:t>
            </a:r>
            <a:r>
              <a:rPr lang="en-US" altLang="ja-JP" sz="1050" dirty="0">
                <a:solidFill>
                  <a:srgbClr val="000000"/>
                </a:solidFill>
                <a:latin typeface="Hiragino Kaku Gothic Pro W3" panose="020B0300000000000000" pitchFamily="34" charset="-128"/>
                <a:ea typeface="Hiragino Kaku Gothic Pro W3" panose="020B0300000000000000" pitchFamily="34" charset="-128"/>
              </a:rPr>
              <a:t>Twitter</a:t>
            </a:r>
            <a:r>
              <a:rPr lang="ja-JP" altLang="en-US" sz="1050" dirty="0">
                <a:solidFill>
                  <a:srgbClr val="000000"/>
                </a:solidFill>
                <a:latin typeface="Hiragino Kaku Gothic Pro W3" panose="020B0300000000000000" pitchFamily="34" charset="-128"/>
                <a:ea typeface="Hiragino Kaku Gothic Pro W3" panose="020B0300000000000000" pitchFamily="34" charset="-128"/>
              </a:rPr>
              <a:t>番組</a:t>
            </a:r>
            <a:endParaRPr lang="en-US" altLang="ja-JP" sz="1050" dirty="0">
              <a:solidFill>
                <a:srgbClr val="000000"/>
              </a:solidFill>
              <a:latin typeface="Hiragino Kaku Gothic Pro W3" panose="020B0300000000000000" pitchFamily="34" charset="-128"/>
              <a:ea typeface="Hiragino Kaku Gothic Pro W3" panose="020B0300000000000000" pitchFamily="34" charset="-128"/>
            </a:endParaRPr>
          </a:p>
          <a:p>
            <a:endParaRPr lang="en-US" altLang="ja-JP" sz="1050" dirty="0">
              <a:solidFill>
                <a:srgbClr val="000000"/>
              </a:solidFill>
              <a:latin typeface="Hiragino Kaku Gothic Pro W3" panose="020B0300000000000000" pitchFamily="34" charset="-128"/>
              <a:ea typeface="Hiragino Kaku Gothic Pro W3" panose="020B0300000000000000" pitchFamily="34" charset="-128"/>
            </a:endParaRPr>
          </a:p>
          <a:p>
            <a:r>
              <a:rPr lang="ja-JP" altLang="en-US" sz="1050" dirty="0">
                <a:solidFill>
                  <a:srgbClr val="000000"/>
                </a:solidFill>
                <a:latin typeface="Hiragino Kaku Gothic Pro W3" panose="020B0300000000000000" pitchFamily="34" charset="-128"/>
                <a:ea typeface="Hiragino Kaku Gothic Pro W3" panose="020B0300000000000000" pitchFamily="34" charset="-128"/>
              </a:rPr>
              <a:t>*番組尺は内容により多少前後します</a:t>
            </a:r>
          </a:p>
        </p:txBody>
      </p:sp>
      <p:pic>
        <p:nvPicPr>
          <p:cNvPr id="4" name="図 3" descr="ロゴ&#10;&#10;自動的に生成された説明">
            <a:extLst>
              <a:ext uri="{FF2B5EF4-FFF2-40B4-BE49-F238E27FC236}">
                <a16:creationId xmlns:a16="http://schemas.microsoft.com/office/drawing/2014/main" id="{CA95A2F2-456C-47B6-85DE-16FFB8C00B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3020" y="67263"/>
            <a:ext cx="892277" cy="539812"/>
          </a:xfrm>
          <a:prstGeom prst="rect">
            <a:avLst/>
          </a:prstGeom>
        </p:spPr>
      </p:pic>
      <p:pic>
        <p:nvPicPr>
          <p:cNvPr id="7" name="図 6" descr="テキスト が含まれている画像&#10;&#10;自動的に生成された説明">
            <a:extLst>
              <a:ext uri="{FF2B5EF4-FFF2-40B4-BE49-F238E27FC236}">
                <a16:creationId xmlns:a16="http://schemas.microsoft.com/office/drawing/2014/main" id="{56B4C0FA-6420-40BB-B29B-D6890964B6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3861" y="3007562"/>
            <a:ext cx="2873293" cy="2800503"/>
          </a:xfrm>
          <a:prstGeom prst="rect">
            <a:avLst/>
          </a:prstGeom>
        </p:spPr>
      </p:pic>
      <p:pic>
        <p:nvPicPr>
          <p:cNvPr id="2050" name="Picture 2">
            <a:extLst>
              <a:ext uri="{FF2B5EF4-FFF2-40B4-BE49-F238E27FC236}">
                <a16:creationId xmlns:a16="http://schemas.microsoft.com/office/drawing/2014/main" id="{62496D23-9244-4E73-9813-4EE735EA53B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318387" y="3349241"/>
            <a:ext cx="2204035" cy="125075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72BCD40E-7065-4AEB-A4C2-BACD1527717A}"/>
              </a:ext>
            </a:extLst>
          </p:cNvPr>
          <p:cNvSpPr txBox="1"/>
          <p:nvPr/>
        </p:nvSpPr>
        <p:spPr>
          <a:xfrm>
            <a:off x="3237091" y="2957817"/>
            <a:ext cx="3171083" cy="415498"/>
          </a:xfrm>
          <a:prstGeom prst="rect">
            <a:avLst/>
          </a:prstGeom>
          <a:noFill/>
        </p:spPr>
        <p:txBody>
          <a:bodyPr wrap="square" rtlCol="0">
            <a:spAutoFit/>
          </a:bodyPr>
          <a:lstStyle/>
          <a:p>
            <a:pPr rtl="0">
              <a:spcBef>
                <a:spcPts val="0"/>
              </a:spcBef>
              <a:spcAft>
                <a:spcPts val="0"/>
              </a:spcAft>
            </a:pPr>
            <a:r>
              <a:rPr lang="ja-JP" altLang="en-US" sz="1050" b="0" i="0" u="none" strike="noStrike" dirty="0">
                <a:solidFill>
                  <a:srgbClr val="000000"/>
                </a:solidFill>
                <a:effectLst/>
                <a:latin typeface="Proxima Nova"/>
              </a:rPr>
              <a:t>◆ </a:t>
            </a:r>
            <a:r>
              <a:rPr lang="en-US" altLang="ja-JP" sz="1050" b="0" i="0" u="none" strike="noStrike" dirty="0">
                <a:solidFill>
                  <a:srgbClr val="000000"/>
                </a:solidFill>
                <a:effectLst/>
                <a:latin typeface="Proxima Nova"/>
              </a:rPr>
              <a:t>2,600</a:t>
            </a:r>
            <a:r>
              <a:rPr lang="ja-JP" altLang="en-US" sz="1050" b="0" i="0" u="none" strike="noStrike" dirty="0">
                <a:solidFill>
                  <a:srgbClr val="000000"/>
                </a:solidFill>
                <a:effectLst/>
                <a:latin typeface="Proxima Nova"/>
              </a:rPr>
              <a:t>件以上の</a:t>
            </a:r>
            <a:r>
              <a:rPr lang="ja-JP" altLang="en-US" sz="1050" b="1" i="0" u="none" strike="noStrike" dirty="0">
                <a:solidFill>
                  <a:srgbClr val="FF0078"/>
                </a:solidFill>
                <a:effectLst/>
                <a:latin typeface="Proxima Nova"/>
              </a:rPr>
              <a:t>スクショ投稿の知見</a:t>
            </a:r>
            <a:r>
              <a:rPr lang="ja-JP" altLang="en-US" sz="1050" b="0" i="0" u="none" strike="noStrike" dirty="0">
                <a:solidFill>
                  <a:srgbClr val="000000"/>
                </a:solidFill>
                <a:effectLst/>
                <a:latin typeface="Proxima Nova"/>
              </a:rPr>
              <a:t>を生かした</a:t>
            </a:r>
            <a:endParaRPr lang="en-US" altLang="ja-JP" sz="1050" b="0" i="0" u="none" strike="noStrike" dirty="0">
              <a:solidFill>
                <a:srgbClr val="000000"/>
              </a:solidFill>
              <a:effectLst/>
              <a:latin typeface="Proxima Nova"/>
            </a:endParaRPr>
          </a:p>
          <a:p>
            <a:pPr rtl="0">
              <a:spcBef>
                <a:spcPts val="0"/>
              </a:spcBef>
              <a:spcAft>
                <a:spcPts val="0"/>
              </a:spcAft>
            </a:pPr>
            <a:r>
              <a:rPr lang="ja-JP" altLang="en-US" sz="1050" dirty="0">
                <a:solidFill>
                  <a:srgbClr val="000000"/>
                </a:solidFill>
                <a:latin typeface="Proxima Nova"/>
              </a:rPr>
              <a:t>    </a:t>
            </a:r>
            <a:r>
              <a:rPr lang="ja-JP" altLang="en-US" sz="1050" b="0" i="0" u="none" strike="noStrike" dirty="0">
                <a:solidFill>
                  <a:srgbClr val="000000"/>
                </a:solidFill>
                <a:effectLst/>
                <a:latin typeface="Proxima Nova"/>
              </a:rPr>
              <a:t>独自切り口で情報を発信</a:t>
            </a:r>
            <a:endParaRPr lang="ja-JP" altLang="en-US" sz="1050" b="0" dirty="0">
              <a:effectLst/>
            </a:endParaRPr>
          </a:p>
        </p:txBody>
      </p:sp>
      <p:pic>
        <p:nvPicPr>
          <p:cNvPr id="2053" name="Picture 5">
            <a:extLst>
              <a:ext uri="{FF2B5EF4-FFF2-40B4-BE49-F238E27FC236}">
                <a16:creationId xmlns:a16="http://schemas.microsoft.com/office/drawing/2014/main" id="{FCF3A2C2-C033-41B1-99A2-1777B8572D2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18387" y="4929620"/>
            <a:ext cx="2204035" cy="12521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780163E-696F-4D7B-BED8-B47893880CE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533195" y="5582899"/>
            <a:ext cx="2204035" cy="1250789"/>
          </a:xfrm>
          <a:prstGeom prst="rect">
            <a:avLst/>
          </a:prstGeom>
          <a:noFill/>
          <a:extLst>
            <a:ext uri="{909E8E84-426E-40DD-AFC4-6F175D3DCCD1}">
              <a14:hiddenFill xmlns:a14="http://schemas.microsoft.com/office/drawing/2010/main">
                <a:solidFill>
                  <a:srgbClr val="FFFFFF"/>
                </a:solidFill>
              </a14:hiddenFill>
            </a:ext>
          </a:extLst>
        </p:spPr>
      </p:pic>
      <p:sp>
        <p:nvSpPr>
          <p:cNvPr id="43" name="テキスト ボックス 42">
            <a:extLst>
              <a:ext uri="{FF2B5EF4-FFF2-40B4-BE49-F238E27FC236}">
                <a16:creationId xmlns:a16="http://schemas.microsoft.com/office/drawing/2014/main" id="{6D333579-F598-4FA9-B7AD-50484EB9B610}"/>
              </a:ext>
            </a:extLst>
          </p:cNvPr>
          <p:cNvSpPr txBox="1"/>
          <p:nvPr/>
        </p:nvSpPr>
        <p:spPr>
          <a:xfrm>
            <a:off x="3237091" y="4709765"/>
            <a:ext cx="3377562" cy="253916"/>
          </a:xfrm>
          <a:prstGeom prst="rect">
            <a:avLst/>
          </a:prstGeom>
          <a:noFill/>
        </p:spPr>
        <p:txBody>
          <a:bodyPr wrap="square" rtlCol="0">
            <a:spAutoFit/>
          </a:bodyPr>
          <a:lstStyle/>
          <a:p>
            <a:pPr rtl="0">
              <a:spcBef>
                <a:spcPts val="0"/>
              </a:spcBef>
              <a:spcAft>
                <a:spcPts val="0"/>
              </a:spcAft>
            </a:pPr>
            <a:r>
              <a:rPr lang="ja-JP" altLang="en-US" sz="1050" b="0" i="0" u="none" strike="noStrike" dirty="0">
                <a:solidFill>
                  <a:srgbClr val="000000"/>
                </a:solidFill>
                <a:effectLst/>
                <a:latin typeface="Proxima Nova"/>
              </a:rPr>
              <a:t>◆商品やサービスを</a:t>
            </a:r>
            <a:r>
              <a:rPr lang="en-US" altLang="ja-JP" sz="1050" b="0" i="0" u="none" strike="noStrike" dirty="0">
                <a:solidFill>
                  <a:srgbClr val="000000"/>
                </a:solidFill>
                <a:effectLst/>
                <a:latin typeface="Proxima Nova"/>
              </a:rPr>
              <a:t>MC</a:t>
            </a:r>
            <a:r>
              <a:rPr lang="ja-JP" altLang="en-US" sz="1050" b="0" i="0" u="none" strike="noStrike" dirty="0">
                <a:solidFill>
                  <a:srgbClr val="000000"/>
                </a:solidFill>
                <a:effectLst/>
                <a:latin typeface="Proxima Nova"/>
              </a:rPr>
              <a:t>が</a:t>
            </a:r>
            <a:r>
              <a:rPr lang="ja-JP" altLang="en-US" sz="1050" b="1" i="0" u="none" strike="noStrike" dirty="0">
                <a:solidFill>
                  <a:srgbClr val="FF0078"/>
                </a:solidFill>
                <a:effectLst/>
                <a:latin typeface="Proxima Nova"/>
              </a:rPr>
              <a:t>実際使用</a:t>
            </a:r>
            <a:r>
              <a:rPr lang="ja-JP" altLang="en-US" sz="1050" b="0" i="0" u="none" strike="noStrike" dirty="0">
                <a:solidFill>
                  <a:srgbClr val="000000"/>
                </a:solidFill>
                <a:effectLst/>
                <a:latin typeface="Proxima Nova"/>
              </a:rPr>
              <a:t>するなどして紹介</a:t>
            </a:r>
            <a:endParaRPr lang="ja-JP" altLang="en-US" sz="1050" b="0" dirty="0">
              <a:effectLst/>
            </a:endParaRPr>
          </a:p>
        </p:txBody>
      </p:sp>
      <p:pic>
        <p:nvPicPr>
          <p:cNvPr id="2055" name="Picture 7">
            <a:extLst>
              <a:ext uri="{FF2B5EF4-FFF2-40B4-BE49-F238E27FC236}">
                <a16:creationId xmlns:a16="http://schemas.microsoft.com/office/drawing/2014/main" id="{514D912A-5527-4CD5-90DA-3E13163D7BC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270032" y="3053663"/>
            <a:ext cx="2649363" cy="2800503"/>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DB2F33B9-1A6A-412D-9A26-C9C59957D606}"/>
              </a:ext>
            </a:extLst>
          </p:cNvPr>
          <p:cNvSpPr txBox="1"/>
          <p:nvPr/>
        </p:nvSpPr>
        <p:spPr>
          <a:xfrm>
            <a:off x="7270033" y="5880985"/>
            <a:ext cx="3351170" cy="769441"/>
          </a:xfrm>
          <a:prstGeom prst="rect">
            <a:avLst/>
          </a:prstGeom>
          <a:noFill/>
        </p:spPr>
        <p:txBody>
          <a:bodyPr wrap="square">
            <a:spAutoFit/>
          </a:bodyPr>
          <a:lstStyle/>
          <a:p>
            <a:pPr rtl="0">
              <a:spcBef>
                <a:spcPts val="0"/>
              </a:spcBef>
              <a:spcAft>
                <a:spcPts val="0"/>
              </a:spcAft>
            </a:pPr>
            <a:r>
              <a:rPr lang="ja-JP" altLang="en-US" sz="1100" b="0" i="0" u="none" strike="noStrike" dirty="0">
                <a:solidFill>
                  <a:srgbClr val="000000"/>
                </a:solidFill>
                <a:effectLst/>
                <a:latin typeface="Arial" panose="020B0604020202020204" pitchFamily="34" charset="0"/>
              </a:rPr>
              <a:t>視聴者数：</a:t>
            </a:r>
            <a:r>
              <a:rPr lang="en-US" altLang="ja-JP" sz="1100" b="0" i="0" u="none" strike="noStrike" dirty="0">
                <a:solidFill>
                  <a:srgbClr val="000000"/>
                </a:solidFill>
                <a:effectLst/>
                <a:latin typeface="Arial" panose="020B0604020202020204" pitchFamily="34" charset="0"/>
              </a:rPr>
              <a:t>31.5</a:t>
            </a:r>
            <a:r>
              <a:rPr lang="ja-JP" altLang="en-US" sz="1100" b="0" i="0" u="none" strike="noStrike" dirty="0">
                <a:solidFill>
                  <a:srgbClr val="000000"/>
                </a:solidFill>
                <a:effectLst/>
                <a:latin typeface="Arial" panose="020B0604020202020204" pitchFamily="34" charset="0"/>
              </a:rPr>
              <a:t>万人</a:t>
            </a:r>
            <a:endParaRPr lang="ja-JP" altLang="en-US" sz="1100" b="0" dirty="0">
              <a:effectLst/>
            </a:endParaRPr>
          </a:p>
          <a:p>
            <a:pPr rtl="0">
              <a:spcBef>
                <a:spcPts val="0"/>
              </a:spcBef>
              <a:spcAft>
                <a:spcPts val="0"/>
              </a:spcAft>
            </a:pPr>
            <a:r>
              <a:rPr lang="ja-JP" altLang="en-US" sz="1100" b="0" i="0" u="none" strike="noStrike" dirty="0">
                <a:solidFill>
                  <a:srgbClr val="000000"/>
                </a:solidFill>
                <a:effectLst/>
                <a:latin typeface="Arial" panose="020B0604020202020204" pitchFamily="34" charset="0"/>
              </a:rPr>
              <a:t>スポンサードコーナー視聴者数：</a:t>
            </a:r>
            <a:r>
              <a:rPr lang="en-US" altLang="ja-JP" sz="1100" b="0" i="0" u="none" strike="noStrike" dirty="0">
                <a:solidFill>
                  <a:srgbClr val="000000"/>
                </a:solidFill>
                <a:effectLst/>
                <a:latin typeface="Arial" panose="020B0604020202020204" pitchFamily="34" charset="0"/>
              </a:rPr>
              <a:t>357.8</a:t>
            </a:r>
            <a:r>
              <a:rPr lang="ja-JP" altLang="en-US" sz="1100" b="0" i="0" u="none" strike="noStrike" dirty="0">
                <a:solidFill>
                  <a:srgbClr val="000000"/>
                </a:solidFill>
                <a:effectLst/>
                <a:latin typeface="Arial" panose="020B0604020202020204" pitchFamily="34" charset="0"/>
              </a:rPr>
              <a:t>万人</a:t>
            </a:r>
            <a:endParaRPr lang="ja-JP" altLang="en-US" sz="1100" b="0" dirty="0">
              <a:effectLst/>
            </a:endParaRPr>
          </a:p>
          <a:p>
            <a:pPr rtl="0">
              <a:spcBef>
                <a:spcPts val="0"/>
              </a:spcBef>
              <a:spcAft>
                <a:spcPts val="0"/>
              </a:spcAft>
            </a:pPr>
            <a:r>
              <a:rPr lang="en-US" altLang="ja-JP" sz="1100" b="0" i="0" u="none" strike="noStrike" dirty="0">
                <a:solidFill>
                  <a:srgbClr val="000000"/>
                </a:solidFill>
                <a:effectLst/>
                <a:latin typeface="Arial" panose="020B0604020202020204" pitchFamily="34" charset="0"/>
              </a:rPr>
              <a:t>1</a:t>
            </a:r>
            <a:r>
              <a:rPr lang="ja-JP" altLang="en-US" sz="1100" b="0" i="0" u="none" strike="noStrike" dirty="0">
                <a:solidFill>
                  <a:srgbClr val="000000"/>
                </a:solidFill>
                <a:effectLst/>
                <a:latin typeface="Arial" panose="020B0604020202020204" pitchFamily="34" charset="0"/>
              </a:rPr>
              <a:t>分スポンサードコーナー視聴者数：</a:t>
            </a:r>
            <a:r>
              <a:rPr lang="en-US" altLang="ja-JP" sz="1100" b="0" i="0" u="none" strike="noStrike" dirty="0">
                <a:solidFill>
                  <a:srgbClr val="000000"/>
                </a:solidFill>
                <a:effectLst/>
                <a:latin typeface="Arial" panose="020B0604020202020204" pitchFamily="34" charset="0"/>
              </a:rPr>
              <a:t>438.3</a:t>
            </a:r>
            <a:r>
              <a:rPr lang="ja-JP" altLang="en-US" sz="1100" b="0" i="0" u="none" strike="noStrike" dirty="0">
                <a:solidFill>
                  <a:srgbClr val="000000"/>
                </a:solidFill>
                <a:effectLst/>
                <a:latin typeface="Arial" panose="020B0604020202020204" pitchFamily="34" charset="0"/>
              </a:rPr>
              <a:t>万人</a:t>
            </a:r>
            <a:endParaRPr lang="ja-JP" altLang="en-US" sz="1100" b="0" dirty="0">
              <a:effectLst/>
            </a:endParaRPr>
          </a:p>
          <a:p>
            <a:pPr rtl="0">
              <a:spcBef>
                <a:spcPts val="0"/>
              </a:spcBef>
              <a:spcAft>
                <a:spcPts val="0"/>
              </a:spcAft>
            </a:pPr>
            <a:r>
              <a:rPr lang="ja-JP" altLang="en-US" sz="1100" b="0" i="0" u="sng" strike="noStrike" dirty="0">
                <a:solidFill>
                  <a:srgbClr val="0563C1"/>
                </a:solidFill>
                <a:effectLst/>
                <a:latin typeface="Arial" panose="020B0604020202020204" pitchFamily="34" charset="0"/>
                <a:hlinkClick r:id="rId12"/>
              </a:rPr>
              <a:t>動画アーカイブ</a:t>
            </a:r>
            <a:endParaRPr lang="ja-JP" altLang="en-US" sz="1100" dirty="0"/>
          </a:p>
        </p:txBody>
      </p:sp>
      <p:sp>
        <p:nvSpPr>
          <p:cNvPr id="47" name="テキスト ボックス 46">
            <a:extLst>
              <a:ext uri="{FF2B5EF4-FFF2-40B4-BE49-F238E27FC236}">
                <a16:creationId xmlns:a16="http://schemas.microsoft.com/office/drawing/2014/main" id="{BF49903A-D384-4CAC-AA4D-8F5F4F6DEBFE}"/>
              </a:ext>
            </a:extLst>
          </p:cNvPr>
          <p:cNvSpPr txBox="1"/>
          <p:nvPr/>
        </p:nvSpPr>
        <p:spPr>
          <a:xfrm>
            <a:off x="3096314" y="6903993"/>
            <a:ext cx="3377562" cy="415498"/>
          </a:xfrm>
          <a:prstGeom prst="rect">
            <a:avLst/>
          </a:prstGeom>
          <a:noFill/>
        </p:spPr>
        <p:txBody>
          <a:bodyPr wrap="square" rtlCol="0">
            <a:spAutoFit/>
          </a:bodyPr>
          <a:lstStyle/>
          <a:p>
            <a:pPr rtl="0">
              <a:spcBef>
                <a:spcPts val="0"/>
              </a:spcBef>
              <a:spcAft>
                <a:spcPts val="0"/>
              </a:spcAft>
            </a:pPr>
            <a:r>
              <a:rPr lang="ja-JP" altLang="en-US" sz="1050" b="0" i="0" u="none" strike="noStrike" dirty="0">
                <a:solidFill>
                  <a:srgbClr val="000000"/>
                </a:solidFill>
                <a:effectLst/>
                <a:latin typeface="Proxima Nova"/>
              </a:rPr>
              <a:t>◆番組に</a:t>
            </a:r>
            <a:r>
              <a:rPr lang="ja-JP" altLang="en-US" sz="1050" b="1" i="0" u="none" strike="noStrike" dirty="0">
                <a:solidFill>
                  <a:srgbClr val="E5278B"/>
                </a:solidFill>
                <a:effectLst/>
                <a:latin typeface="Proxima Nova"/>
              </a:rPr>
              <a:t>深く共感</a:t>
            </a:r>
            <a:r>
              <a:rPr lang="ja-JP" altLang="en-US" sz="1050" b="0" i="0" u="none" strike="noStrike" dirty="0">
                <a:solidFill>
                  <a:srgbClr val="000000"/>
                </a:solidFill>
                <a:effectLst/>
                <a:latin typeface="Proxima Nova"/>
              </a:rPr>
              <a:t>するツイート、</a:t>
            </a:r>
            <a:r>
              <a:rPr lang="ja-JP" altLang="en-US" sz="1050" b="1" i="0" u="none" strike="noStrike" dirty="0">
                <a:solidFill>
                  <a:srgbClr val="E5278B"/>
                </a:solidFill>
                <a:effectLst/>
                <a:latin typeface="Proxima Nova"/>
              </a:rPr>
              <a:t>購買意欲</a:t>
            </a:r>
            <a:r>
              <a:rPr lang="ja-JP" altLang="en-US" sz="1050" b="0" i="0" u="none" strike="noStrike" dirty="0">
                <a:solidFill>
                  <a:srgbClr val="000000"/>
                </a:solidFill>
                <a:effectLst/>
                <a:latin typeface="Proxima Nova"/>
              </a:rPr>
              <a:t>を示すツイートや番組内のコメントが多数！</a:t>
            </a:r>
            <a:endParaRPr lang="ja-JP" altLang="en-US" sz="1050" b="0" dirty="0">
              <a:effectLst/>
            </a:endParaRPr>
          </a:p>
        </p:txBody>
      </p:sp>
      <p:pic>
        <p:nvPicPr>
          <p:cNvPr id="14" name="図 13" descr="QR コード&#10;&#10;自動的に生成された説明">
            <a:extLst>
              <a:ext uri="{FF2B5EF4-FFF2-40B4-BE49-F238E27FC236}">
                <a16:creationId xmlns:a16="http://schemas.microsoft.com/office/drawing/2014/main" id="{33A720F4-270B-4245-BEEF-B806C88CE664}"/>
              </a:ext>
            </a:extLst>
          </p:cNvPr>
          <p:cNvPicPr>
            <a:picLocks noChangeAspect="1"/>
          </p:cNvPicPr>
          <p:nvPr/>
        </p:nvPicPr>
        <p:blipFill>
          <a:blip r:embed="rId13"/>
          <a:stretch>
            <a:fillRect/>
          </a:stretch>
        </p:blipFill>
        <p:spPr>
          <a:xfrm>
            <a:off x="3819015" y="134988"/>
            <a:ext cx="532655" cy="535054"/>
          </a:xfrm>
          <a:prstGeom prst="rect">
            <a:avLst/>
          </a:prstGeom>
        </p:spPr>
      </p:pic>
      <p:sp>
        <p:nvSpPr>
          <p:cNvPr id="15" name="テキスト ボックス 14">
            <a:extLst>
              <a:ext uri="{FF2B5EF4-FFF2-40B4-BE49-F238E27FC236}">
                <a16:creationId xmlns:a16="http://schemas.microsoft.com/office/drawing/2014/main" id="{141B987A-278A-4A62-B645-B4EB03B87173}"/>
              </a:ext>
            </a:extLst>
          </p:cNvPr>
          <p:cNvSpPr txBox="1"/>
          <p:nvPr/>
        </p:nvSpPr>
        <p:spPr>
          <a:xfrm>
            <a:off x="1156541" y="162469"/>
            <a:ext cx="2621230" cy="400110"/>
          </a:xfrm>
          <a:prstGeom prst="rect">
            <a:avLst/>
          </a:prstGeom>
          <a:noFill/>
        </p:spPr>
        <p:txBody>
          <a:bodyPr wrap="none" rtlCol="0">
            <a:spAutoFit/>
          </a:bodyPr>
          <a:lstStyle/>
          <a:p>
            <a:r>
              <a:rPr kumimoji="1" lang="ja-JP" altLang="en-US" sz="2000" b="1" dirty="0">
                <a:solidFill>
                  <a:srgbClr val="FF0078"/>
                </a:solidFill>
              </a:rPr>
              <a:t>めっちゃ </a:t>
            </a:r>
            <a:r>
              <a:rPr kumimoji="1" lang="en-US" altLang="ja-JP" sz="2000" b="1" dirty="0" err="1">
                <a:solidFill>
                  <a:srgbClr val="FF0078"/>
                </a:solidFill>
              </a:rPr>
              <a:t>KAWAii</a:t>
            </a:r>
            <a:r>
              <a:rPr kumimoji="1" lang="ja-JP" altLang="en-US" sz="2000" b="1" dirty="0">
                <a:solidFill>
                  <a:srgbClr val="FF0078"/>
                </a:solidFill>
              </a:rPr>
              <a:t> </a:t>
            </a:r>
            <a:r>
              <a:rPr kumimoji="1" lang="en-US" altLang="ja-JP" sz="2000" b="1" dirty="0">
                <a:solidFill>
                  <a:srgbClr val="FF0078"/>
                </a:solidFill>
              </a:rPr>
              <a:t>TV</a:t>
            </a:r>
            <a:endParaRPr kumimoji="1" lang="ja-JP" altLang="en-US" sz="2000" b="1" dirty="0">
              <a:solidFill>
                <a:srgbClr val="FF0078"/>
              </a:solidFill>
            </a:endParaRPr>
          </a:p>
        </p:txBody>
      </p:sp>
    </p:spTree>
    <p:extLst>
      <p:ext uri="{BB962C8B-B14F-4D97-AF65-F5344CB8AC3E}">
        <p14:creationId xmlns:p14="http://schemas.microsoft.com/office/powerpoint/2010/main" val="2355301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9238E1F9-423F-41DE-8301-2875401D0A66}"/>
              </a:ext>
            </a:extLst>
          </p:cNvPr>
          <p:cNvSpPr/>
          <p:nvPr/>
        </p:nvSpPr>
        <p:spPr>
          <a:xfrm>
            <a:off x="392719" y="697429"/>
            <a:ext cx="2191626" cy="307777"/>
          </a:xfrm>
          <a:prstGeom prst="rect">
            <a:avLst/>
          </a:prstGeom>
        </p:spPr>
        <p:txBody>
          <a:bodyPr wrap="none">
            <a:spAutoFit/>
          </a:bodyPr>
          <a:lstStyle/>
          <a:p>
            <a:r>
              <a:rPr lang="en-US" altLang="ja-JP" sz="700" dirty="0">
                <a:latin typeface="游ゴシック" panose="020B0400000000000000" pitchFamily="50" charset="-128"/>
                <a:ea typeface="游ゴシック" panose="020B0400000000000000" pitchFamily="50" charset="-128"/>
                <a:hlinkClick r:id="rId3"/>
              </a:rPr>
              <a:t>https://www.buzzfeed.com/jp/badge/tastyjapan</a:t>
            </a:r>
            <a:endParaRPr lang="en-US" altLang="ja-JP" sz="700" dirty="0">
              <a:latin typeface="游ゴシック" panose="020B0400000000000000" pitchFamily="50" charset="-128"/>
              <a:ea typeface="游ゴシック" panose="020B0400000000000000" pitchFamily="50" charset="-128"/>
            </a:endParaRPr>
          </a:p>
          <a:p>
            <a:endParaRPr lang="en-US" altLang="ja-JP" sz="700" dirty="0">
              <a:latin typeface="游ゴシック" panose="020B0400000000000000" pitchFamily="50" charset="-128"/>
              <a:ea typeface="游ゴシック" panose="020B0400000000000000" pitchFamily="50" charset="-128"/>
            </a:endParaRPr>
          </a:p>
        </p:txBody>
      </p:sp>
      <p:pic>
        <p:nvPicPr>
          <p:cNvPr id="36" name="グラフィックス 35" descr="ノート PC">
            <a:extLst>
              <a:ext uri="{FF2B5EF4-FFF2-40B4-BE49-F238E27FC236}">
                <a16:creationId xmlns:a16="http://schemas.microsoft.com/office/drawing/2014/main" id="{E2107D2D-C2C7-4EB1-98E7-A399863924F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8148" y="689456"/>
            <a:ext cx="216000" cy="216000"/>
          </a:xfrm>
          <a:prstGeom prst="rect">
            <a:avLst/>
          </a:prstGeom>
        </p:spPr>
      </p:pic>
      <p:sp>
        <p:nvSpPr>
          <p:cNvPr id="37" name="正方形/長方形 36">
            <a:extLst>
              <a:ext uri="{FF2B5EF4-FFF2-40B4-BE49-F238E27FC236}">
                <a16:creationId xmlns:a16="http://schemas.microsoft.com/office/drawing/2014/main" id="{DE63E1E1-DBBA-44D4-90A3-AF877B0385B0}"/>
              </a:ext>
            </a:extLst>
          </p:cNvPr>
          <p:cNvSpPr/>
          <p:nvPr/>
        </p:nvSpPr>
        <p:spPr>
          <a:xfrm>
            <a:off x="208148" y="966217"/>
            <a:ext cx="10325039"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72D66588-2DF8-4484-87CF-4AE872235F02}"/>
              </a:ext>
            </a:extLst>
          </p:cNvPr>
          <p:cNvCxnSpPr>
            <a:cxnSpLocks/>
          </p:cNvCxnSpPr>
          <p:nvPr/>
        </p:nvCxnSpPr>
        <p:spPr>
          <a:xfrm>
            <a:off x="298967" y="1738965"/>
            <a:ext cx="97288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テキスト プレースホルダー 2">
            <a:extLst>
              <a:ext uri="{FF2B5EF4-FFF2-40B4-BE49-F238E27FC236}">
                <a16:creationId xmlns:a16="http://schemas.microsoft.com/office/drawing/2014/main" id="{B088AB91-13A7-46C4-93F7-9B3141FDBFB7}"/>
              </a:ext>
            </a:extLst>
          </p:cNvPr>
          <p:cNvSpPr txBox="1">
            <a:spLocks/>
          </p:cNvSpPr>
          <p:nvPr/>
        </p:nvSpPr>
        <p:spPr>
          <a:xfrm>
            <a:off x="367044"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1" name="テキスト プレースホルダー 2">
            <a:extLst>
              <a:ext uri="{FF2B5EF4-FFF2-40B4-BE49-F238E27FC236}">
                <a16:creationId xmlns:a16="http://schemas.microsoft.com/office/drawing/2014/main" id="{87CDC106-6E8B-487D-B07C-E96B99AFF255}"/>
              </a:ext>
            </a:extLst>
          </p:cNvPr>
          <p:cNvSpPr txBox="1">
            <a:spLocks/>
          </p:cNvSpPr>
          <p:nvPr/>
        </p:nvSpPr>
        <p:spPr>
          <a:xfrm>
            <a:off x="1539437" y="981509"/>
            <a:ext cx="8681085"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dirty="0"/>
              <a:t>日本で最もフォローされている料理エンターテイメントメディア。料理好きな女性が多く、健康やエンタメ、旅行などの情報にも関心が高い。</a:t>
            </a:r>
            <a:endParaRPr lang="en-US" altLang="ja-JP" dirty="0"/>
          </a:p>
        </p:txBody>
      </p:sp>
      <p:sp>
        <p:nvSpPr>
          <p:cNvPr id="42" name="テキスト プレースホルダー 2">
            <a:extLst>
              <a:ext uri="{FF2B5EF4-FFF2-40B4-BE49-F238E27FC236}">
                <a16:creationId xmlns:a16="http://schemas.microsoft.com/office/drawing/2014/main" id="{4F3A67C0-FCED-4438-A0E2-79BC0FE24C0C}"/>
              </a:ext>
            </a:extLst>
          </p:cNvPr>
          <p:cNvSpPr txBox="1">
            <a:spLocks/>
          </p:cNvSpPr>
          <p:nvPr/>
        </p:nvSpPr>
        <p:spPr>
          <a:xfrm>
            <a:off x="367044"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44" name="直線コネクタ 43">
            <a:extLst>
              <a:ext uri="{FF2B5EF4-FFF2-40B4-BE49-F238E27FC236}">
                <a16:creationId xmlns:a16="http://schemas.microsoft.com/office/drawing/2014/main" id="{F5204FBF-CF0D-45A8-AD26-8B4830DECD02}"/>
              </a:ext>
            </a:extLst>
          </p:cNvPr>
          <p:cNvCxnSpPr>
            <a:cxnSpLocks/>
          </p:cNvCxnSpPr>
          <p:nvPr/>
        </p:nvCxnSpPr>
        <p:spPr>
          <a:xfrm>
            <a:off x="203861" y="2951288"/>
            <a:ext cx="70110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プレースホルダー 2">
            <a:extLst>
              <a:ext uri="{FF2B5EF4-FFF2-40B4-BE49-F238E27FC236}">
                <a16:creationId xmlns:a16="http://schemas.microsoft.com/office/drawing/2014/main" id="{8C578311-23EC-42DD-91D5-EEDF6C709D2A}"/>
              </a:ext>
            </a:extLst>
          </p:cNvPr>
          <p:cNvSpPr txBox="1">
            <a:spLocks/>
          </p:cNvSpPr>
          <p:nvPr/>
        </p:nvSpPr>
        <p:spPr>
          <a:xfrm>
            <a:off x="148648" y="262599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sp>
        <p:nvSpPr>
          <p:cNvPr id="178" name="テキスト プレースホルダー 2">
            <a:extLst>
              <a:ext uri="{FF2B5EF4-FFF2-40B4-BE49-F238E27FC236}">
                <a16:creationId xmlns:a16="http://schemas.microsoft.com/office/drawing/2014/main" id="{C79A908A-D329-9242-873B-AAA5343C5609}"/>
              </a:ext>
            </a:extLst>
          </p:cNvPr>
          <p:cNvSpPr txBox="1">
            <a:spLocks/>
          </p:cNvSpPr>
          <p:nvPr/>
        </p:nvSpPr>
        <p:spPr>
          <a:xfrm>
            <a:off x="1563205" y="1754764"/>
            <a:ext cx="9055634"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700" dirty="0"/>
              <a:t>ユーザーの食欲をそそる“シズル感”を大切にシェアしたくなる、作りたくなる料理動画。</a:t>
            </a:r>
          </a:p>
        </p:txBody>
      </p:sp>
      <p:cxnSp>
        <p:nvCxnSpPr>
          <p:cNvPr id="198" name="直線コネクタ 197">
            <a:extLst>
              <a:ext uri="{FF2B5EF4-FFF2-40B4-BE49-F238E27FC236}">
                <a16:creationId xmlns:a16="http://schemas.microsoft.com/office/drawing/2014/main" id="{8E739A37-0148-FE41-9915-DBF2EA0C0B39}"/>
              </a:ext>
            </a:extLst>
          </p:cNvPr>
          <p:cNvCxnSpPr>
            <a:cxnSpLocks/>
          </p:cNvCxnSpPr>
          <p:nvPr/>
        </p:nvCxnSpPr>
        <p:spPr>
          <a:xfrm>
            <a:off x="7436856" y="2951286"/>
            <a:ext cx="3050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テキスト プレースホルダー 2">
            <a:extLst>
              <a:ext uri="{FF2B5EF4-FFF2-40B4-BE49-F238E27FC236}">
                <a16:creationId xmlns:a16="http://schemas.microsoft.com/office/drawing/2014/main" id="{2D24C4DB-9A41-5342-AFB3-0E315CF89421}"/>
              </a:ext>
            </a:extLst>
          </p:cNvPr>
          <p:cNvSpPr txBox="1">
            <a:spLocks/>
          </p:cNvSpPr>
          <p:nvPr/>
        </p:nvSpPr>
        <p:spPr>
          <a:xfrm>
            <a:off x="7436856"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dirty="0"/>
              <a:t>広告事例</a:t>
            </a:r>
            <a:endParaRPr lang="en-US" altLang="ja-JP" sz="1400" dirty="0"/>
          </a:p>
        </p:txBody>
      </p:sp>
      <p:sp>
        <p:nvSpPr>
          <p:cNvPr id="204" name="四角形: 角を丸くする 23">
            <a:extLst>
              <a:ext uri="{FF2B5EF4-FFF2-40B4-BE49-F238E27FC236}">
                <a16:creationId xmlns:a16="http://schemas.microsoft.com/office/drawing/2014/main" id="{C4C8C22F-A828-FE4F-8449-BB5C423B7E27}"/>
              </a:ext>
            </a:extLst>
          </p:cNvPr>
          <p:cNvSpPr/>
          <p:nvPr/>
        </p:nvSpPr>
        <p:spPr>
          <a:xfrm>
            <a:off x="7419257" y="5815819"/>
            <a:ext cx="3050872" cy="1346201"/>
          </a:xfrm>
          <a:prstGeom prst="roundRect">
            <a:avLst>
              <a:gd name="adj" fmla="val 12657"/>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000" b="1" dirty="0">
                <a:solidFill>
                  <a:schemeClr val="tx1"/>
                </a:solidFill>
                <a:latin typeface="游ゴシック" panose="020B0400000000000000" pitchFamily="50" charset="-128"/>
                <a:ea typeface="游ゴシック" panose="020B0400000000000000" pitchFamily="50" charset="-128"/>
              </a:rPr>
              <a:t>■スポンサード</a:t>
            </a:r>
            <a:r>
              <a:rPr kumimoji="1" lang="en-US" altLang="ja-JP" sz="1000" b="1" dirty="0">
                <a:solidFill>
                  <a:schemeClr val="tx1"/>
                </a:solidFill>
                <a:latin typeface="游ゴシック" panose="020B0400000000000000" pitchFamily="50" charset="-128"/>
                <a:ea typeface="游ゴシック" panose="020B0400000000000000" pitchFamily="50" charset="-128"/>
              </a:rPr>
              <a:t>Tasty</a:t>
            </a:r>
            <a:endParaRPr lang="ja-JP" altLang="en-US" sz="900" dirty="0">
              <a:solidFill>
                <a:schemeClr val="tx1"/>
              </a:solidFill>
              <a:latin typeface="游ゴシック" panose="020B0400000000000000" pitchFamily="50" charset="-128"/>
            </a:endParaRPr>
          </a:p>
          <a:p>
            <a:pPr defTabSz="1881188"/>
            <a:r>
              <a:rPr lang="en-US" altLang="ja-JP" sz="900" dirty="0">
                <a:solidFill>
                  <a:schemeClr val="tx1"/>
                </a:solidFill>
                <a:latin typeface="游ゴシック" panose="020B0400000000000000" pitchFamily="50" charset="-128"/>
              </a:rPr>
              <a:t>2</a:t>
            </a:r>
            <a:r>
              <a:rPr lang="ja-JP" altLang="en-US" sz="900" dirty="0">
                <a:solidFill>
                  <a:schemeClr val="tx1"/>
                </a:solidFill>
                <a:latin typeface="游ゴシック" panose="020B0400000000000000" pitchFamily="50" charset="-128"/>
              </a:rPr>
              <a:t>本：</a:t>
            </a:r>
            <a:r>
              <a:rPr lang="en-US" altLang="ja-JP" sz="900" dirty="0">
                <a:solidFill>
                  <a:schemeClr val="tx1"/>
                </a:solidFill>
                <a:latin typeface="游ゴシック" panose="020B0400000000000000" pitchFamily="50" charset="-128"/>
              </a:rPr>
              <a:t>500</a:t>
            </a:r>
            <a:r>
              <a:rPr lang="ja-JP" altLang="en-US" sz="900" dirty="0">
                <a:solidFill>
                  <a:schemeClr val="tx1"/>
                </a:solidFill>
                <a:latin typeface="游ゴシック" panose="020B0400000000000000" pitchFamily="50" charset="-128"/>
              </a:rPr>
              <a:t>万円～　</a:t>
            </a:r>
            <a:r>
              <a:rPr lang="en-US" altLang="ja-JP" sz="900" dirty="0">
                <a:solidFill>
                  <a:schemeClr val="tx1"/>
                </a:solidFill>
                <a:latin typeface="游ゴシック" panose="020B0400000000000000" pitchFamily="50" charset="-128"/>
              </a:rPr>
              <a:t>3</a:t>
            </a:r>
            <a:r>
              <a:rPr lang="ja-JP" altLang="en-US" sz="900" dirty="0">
                <a:solidFill>
                  <a:schemeClr val="tx1"/>
                </a:solidFill>
                <a:latin typeface="游ゴシック" panose="020B0400000000000000" pitchFamily="50" charset="-128"/>
              </a:rPr>
              <a:t>秒再生保証ビュー数：</a:t>
            </a:r>
            <a:r>
              <a:rPr lang="en-US" altLang="ja-JP" sz="900" dirty="0">
                <a:solidFill>
                  <a:schemeClr val="tx1"/>
                </a:solidFill>
                <a:latin typeface="游ゴシック" panose="020B0400000000000000" pitchFamily="50" charset="-128"/>
              </a:rPr>
              <a:t>500,000</a:t>
            </a:r>
          </a:p>
          <a:p>
            <a:pPr defTabSz="1881188"/>
            <a:r>
              <a:rPr kumimoji="1" lang="ja-JP" altLang="en-US" sz="1000" b="1" dirty="0">
                <a:solidFill>
                  <a:schemeClr val="tx1"/>
                </a:solidFill>
                <a:latin typeface="游ゴシック" panose="020B0400000000000000" pitchFamily="50" charset="-128"/>
                <a:ea typeface="游ゴシック" panose="020B0400000000000000" pitchFamily="50" charset="-128"/>
              </a:rPr>
              <a:t>■スポンサード</a:t>
            </a:r>
            <a:r>
              <a:rPr kumimoji="1" lang="en-US" altLang="ja-JP" sz="1000" b="1" dirty="0">
                <a:solidFill>
                  <a:schemeClr val="tx1"/>
                </a:solidFill>
                <a:latin typeface="游ゴシック" panose="020B0400000000000000" pitchFamily="50" charset="-128"/>
                <a:ea typeface="游ゴシック" panose="020B0400000000000000" pitchFamily="50" charset="-128"/>
              </a:rPr>
              <a:t>Tasty</a:t>
            </a:r>
            <a:r>
              <a:rPr kumimoji="1" lang="ja-JP" altLang="en-US" sz="1000" b="1" dirty="0">
                <a:solidFill>
                  <a:schemeClr val="tx1"/>
                </a:solidFill>
                <a:latin typeface="游ゴシック" panose="020B0400000000000000" pitchFamily="50" charset="-128"/>
                <a:ea typeface="游ゴシック" panose="020B0400000000000000" pitchFamily="50" charset="-128"/>
              </a:rPr>
              <a:t> ライト</a:t>
            </a:r>
            <a:endParaRPr lang="ja-JP" altLang="en-US" sz="900" dirty="0">
              <a:solidFill>
                <a:schemeClr val="tx1"/>
              </a:solidFill>
              <a:latin typeface="游ゴシック" panose="020B0400000000000000" pitchFamily="50" charset="-128"/>
            </a:endParaRPr>
          </a:p>
          <a:p>
            <a:pPr defTabSz="1881188"/>
            <a:r>
              <a:rPr lang="en-US" altLang="ja-JP" sz="900" dirty="0">
                <a:solidFill>
                  <a:schemeClr val="tx1"/>
                </a:solidFill>
                <a:latin typeface="游ゴシック" panose="020B0400000000000000" pitchFamily="50" charset="-128"/>
              </a:rPr>
              <a:t>1</a:t>
            </a:r>
            <a:r>
              <a:rPr lang="ja-JP" altLang="en-US" sz="900" dirty="0">
                <a:solidFill>
                  <a:schemeClr val="tx1"/>
                </a:solidFill>
                <a:latin typeface="游ゴシック" panose="020B0400000000000000" pitchFamily="50" charset="-128"/>
              </a:rPr>
              <a:t>本：</a:t>
            </a:r>
            <a:r>
              <a:rPr lang="en-US" altLang="ja-JP" sz="900" dirty="0">
                <a:solidFill>
                  <a:schemeClr val="tx1"/>
                </a:solidFill>
                <a:latin typeface="游ゴシック" panose="020B0400000000000000" pitchFamily="50" charset="-128"/>
              </a:rPr>
              <a:t>300</a:t>
            </a:r>
            <a:r>
              <a:rPr lang="ja-JP" altLang="en-US" sz="900" dirty="0">
                <a:solidFill>
                  <a:schemeClr val="tx1"/>
                </a:solidFill>
                <a:latin typeface="游ゴシック" panose="020B0400000000000000" pitchFamily="50" charset="-128"/>
              </a:rPr>
              <a:t>万円～　</a:t>
            </a:r>
            <a:r>
              <a:rPr lang="en-US" altLang="ja-JP" sz="900" dirty="0">
                <a:solidFill>
                  <a:schemeClr val="tx1"/>
                </a:solidFill>
                <a:latin typeface="游ゴシック" panose="020B0400000000000000" pitchFamily="50" charset="-128"/>
              </a:rPr>
              <a:t>3</a:t>
            </a:r>
            <a:r>
              <a:rPr lang="ja-JP" altLang="en-US" sz="900" dirty="0">
                <a:solidFill>
                  <a:schemeClr val="tx1"/>
                </a:solidFill>
                <a:latin typeface="游ゴシック" panose="020B0400000000000000" pitchFamily="50" charset="-128"/>
              </a:rPr>
              <a:t>秒再生保証ビュー数：</a:t>
            </a:r>
            <a:r>
              <a:rPr lang="en-US" altLang="ja-JP" sz="900" dirty="0">
                <a:solidFill>
                  <a:schemeClr val="tx1"/>
                </a:solidFill>
                <a:latin typeface="游ゴシック" panose="020B0400000000000000" pitchFamily="50" charset="-128"/>
              </a:rPr>
              <a:t>250,000</a:t>
            </a:r>
          </a:p>
          <a:p>
            <a:pPr defTabSz="1881188"/>
            <a:r>
              <a:rPr kumimoji="1" lang="ja-JP" altLang="en-US" sz="1000" b="1" dirty="0">
                <a:solidFill>
                  <a:schemeClr val="tx1"/>
                </a:solidFill>
                <a:latin typeface="游ゴシック" panose="020B0400000000000000" pitchFamily="50" charset="-128"/>
                <a:ea typeface="游ゴシック" panose="020B0400000000000000" pitchFamily="50" charset="-128"/>
              </a:rPr>
              <a:t>■</a:t>
            </a:r>
            <a:r>
              <a:rPr kumimoji="1" lang="en-US" altLang="ja-JP" sz="1000" b="1" dirty="0">
                <a:solidFill>
                  <a:schemeClr val="tx1"/>
                </a:solidFill>
                <a:latin typeface="游ゴシック" panose="020B0400000000000000" pitchFamily="50" charset="-128"/>
                <a:ea typeface="游ゴシック" panose="020B0400000000000000" pitchFamily="50" charset="-128"/>
              </a:rPr>
              <a:t>Tasty</a:t>
            </a:r>
            <a:r>
              <a:rPr kumimoji="1" lang="ja-JP" altLang="en-US" sz="1000" b="1" dirty="0">
                <a:solidFill>
                  <a:schemeClr val="tx1"/>
                </a:solidFill>
                <a:latin typeface="游ゴシック" panose="020B0400000000000000" pitchFamily="50" charset="-128"/>
                <a:ea typeface="游ゴシック" panose="020B0400000000000000" pitchFamily="50" charset="-128"/>
              </a:rPr>
              <a:t>商品プレイスメント</a:t>
            </a:r>
            <a:endParaRPr lang="ja-JP" altLang="en-US" sz="900" dirty="0">
              <a:solidFill>
                <a:schemeClr val="tx1"/>
              </a:solidFill>
              <a:latin typeface="游ゴシック" panose="020B0400000000000000" pitchFamily="50" charset="-128"/>
            </a:endParaRPr>
          </a:p>
          <a:p>
            <a:pPr defTabSz="1881188"/>
            <a:r>
              <a:rPr lang="en-US" altLang="ja-JP" sz="900" dirty="0">
                <a:solidFill>
                  <a:schemeClr val="tx1"/>
                </a:solidFill>
                <a:latin typeface="游ゴシック" panose="020B0400000000000000" pitchFamily="50" charset="-128"/>
              </a:rPr>
              <a:t>1</a:t>
            </a:r>
            <a:r>
              <a:rPr lang="ja-JP" altLang="en-US" sz="900" dirty="0">
                <a:solidFill>
                  <a:schemeClr val="tx1"/>
                </a:solidFill>
                <a:latin typeface="游ゴシック" panose="020B0400000000000000" pitchFamily="50" charset="-128"/>
              </a:rPr>
              <a:t>本：</a:t>
            </a:r>
            <a:r>
              <a:rPr lang="en-US" altLang="ja-JP" sz="900" dirty="0">
                <a:solidFill>
                  <a:schemeClr val="tx1"/>
                </a:solidFill>
                <a:latin typeface="游ゴシック" panose="020B0400000000000000" pitchFamily="50" charset="-128"/>
              </a:rPr>
              <a:t>100</a:t>
            </a:r>
            <a:r>
              <a:rPr lang="ja-JP" altLang="en-US" sz="900" dirty="0">
                <a:solidFill>
                  <a:schemeClr val="tx1"/>
                </a:solidFill>
                <a:latin typeface="游ゴシック" panose="020B0400000000000000" pitchFamily="50" charset="-128"/>
              </a:rPr>
              <a:t>万円～　</a:t>
            </a:r>
            <a:r>
              <a:rPr lang="en-US" altLang="ja-JP" sz="900" dirty="0">
                <a:solidFill>
                  <a:schemeClr val="tx1"/>
                </a:solidFill>
                <a:latin typeface="游ゴシック" panose="020B0400000000000000" pitchFamily="50" charset="-128"/>
              </a:rPr>
              <a:t>3</a:t>
            </a:r>
            <a:r>
              <a:rPr lang="ja-JP" altLang="en-US" sz="900" dirty="0">
                <a:solidFill>
                  <a:schemeClr val="tx1"/>
                </a:solidFill>
                <a:latin typeface="游ゴシック" panose="020B0400000000000000" pitchFamily="50" charset="-128"/>
              </a:rPr>
              <a:t>秒再生保証ビュー数：</a:t>
            </a:r>
            <a:r>
              <a:rPr lang="en-US" altLang="ja-JP" sz="900" dirty="0">
                <a:solidFill>
                  <a:schemeClr val="tx1"/>
                </a:solidFill>
                <a:latin typeface="游ゴシック" panose="020B0400000000000000" pitchFamily="50" charset="-128"/>
              </a:rPr>
              <a:t>40,000</a:t>
            </a:r>
          </a:p>
          <a:p>
            <a:pPr defTabSz="1881188"/>
            <a:r>
              <a:rPr kumimoji="1" lang="ja-JP" altLang="en-US" sz="1000" b="1" dirty="0">
                <a:solidFill>
                  <a:schemeClr val="tx1"/>
                </a:solidFill>
                <a:latin typeface="游ゴシック" panose="020B0400000000000000" pitchFamily="50" charset="-128"/>
                <a:ea typeface="游ゴシック" panose="020B0400000000000000" pitchFamily="50" charset="-128"/>
              </a:rPr>
              <a:t>■</a:t>
            </a:r>
            <a:r>
              <a:rPr kumimoji="1" lang="en-US" altLang="ja-JP" sz="1000" b="1" dirty="0">
                <a:solidFill>
                  <a:schemeClr val="tx1"/>
                </a:solidFill>
                <a:latin typeface="游ゴシック" panose="020B0400000000000000" pitchFamily="50" charset="-128"/>
                <a:ea typeface="游ゴシック" panose="020B0400000000000000" pitchFamily="50" charset="-128"/>
              </a:rPr>
              <a:t>Tasty</a:t>
            </a:r>
            <a:r>
              <a:rPr kumimoji="1" lang="ja-JP" altLang="en-US" sz="1000" b="1" dirty="0">
                <a:solidFill>
                  <a:schemeClr val="tx1"/>
                </a:solidFill>
                <a:latin typeface="游ゴシック" panose="020B0400000000000000" pitchFamily="50" charset="-128"/>
                <a:ea typeface="游ゴシック" panose="020B0400000000000000" pitchFamily="50" charset="-128"/>
              </a:rPr>
              <a:t>トピックス（ペイドパブ記事）</a:t>
            </a:r>
            <a:endParaRPr lang="ja-JP" altLang="en-US" sz="900" dirty="0">
              <a:solidFill>
                <a:schemeClr val="tx1"/>
              </a:solidFill>
              <a:latin typeface="游ゴシック" panose="020B0400000000000000" pitchFamily="50" charset="-128"/>
            </a:endParaRPr>
          </a:p>
          <a:p>
            <a:pPr defTabSz="1881188"/>
            <a:r>
              <a:rPr lang="en-US" altLang="ja-JP" sz="900" dirty="0">
                <a:solidFill>
                  <a:schemeClr val="tx1"/>
                </a:solidFill>
                <a:latin typeface="游ゴシック" panose="020B0400000000000000" pitchFamily="50" charset="-128"/>
              </a:rPr>
              <a:t>1</a:t>
            </a:r>
            <a:r>
              <a:rPr lang="ja-JP" altLang="en-US" sz="900" dirty="0">
                <a:solidFill>
                  <a:schemeClr val="tx1"/>
                </a:solidFill>
                <a:latin typeface="游ゴシック" panose="020B0400000000000000" pitchFamily="50" charset="-128"/>
              </a:rPr>
              <a:t>本：</a:t>
            </a:r>
            <a:r>
              <a:rPr lang="en-US" altLang="ja-JP" sz="900" dirty="0">
                <a:solidFill>
                  <a:schemeClr val="tx1"/>
                </a:solidFill>
                <a:latin typeface="游ゴシック" panose="020B0400000000000000" pitchFamily="50" charset="-128"/>
              </a:rPr>
              <a:t>75</a:t>
            </a:r>
            <a:r>
              <a:rPr lang="ja-JP" altLang="en-US" sz="900" dirty="0">
                <a:solidFill>
                  <a:schemeClr val="tx1"/>
                </a:solidFill>
                <a:latin typeface="游ゴシック" panose="020B0400000000000000" pitchFamily="50" charset="-128"/>
              </a:rPr>
              <a:t>万円～　想定</a:t>
            </a:r>
            <a:r>
              <a:rPr lang="en-US" altLang="ja-JP" sz="900" dirty="0">
                <a:solidFill>
                  <a:schemeClr val="tx1"/>
                </a:solidFill>
                <a:latin typeface="游ゴシック" panose="020B0400000000000000" pitchFamily="50" charset="-128"/>
              </a:rPr>
              <a:t>PV</a:t>
            </a:r>
            <a:r>
              <a:rPr lang="ja-JP" altLang="en-US" sz="900" dirty="0">
                <a:solidFill>
                  <a:schemeClr val="tx1"/>
                </a:solidFill>
                <a:latin typeface="游ゴシック" panose="020B0400000000000000" pitchFamily="50" charset="-128"/>
              </a:rPr>
              <a:t>数：</a:t>
            </a:r>
            <a:r>
              <a:rPr lang="en-US" altLang="ja-JP" sz="900" dirty="0">
                <a:solidFill>
                  <a:schemeClr val="tx1"/>
                </a:solidFill>
                <a:latin typeface="游ゴシック" panose="020B0400000000000000" pitchFamily="50" charset="-128"/>
              </a:rPr>
              <a:t>7,500</a:t>
            </a:r>
          </a:p>
        </p:txBody>
      </p:sp>
      <p:pic>
        <p:nvPicPr>
          <p:cNvPr id="7" name="図 6" descr="カレンダー が含まれている画像&#10;&#10;自動的に生成された説明">
            <a:extLst>
              <a:ext uri="{FF2B5EF4-FFF2-40B4-BE49-F238E27FC236}">
                <a16:creationId xmlns:a16="http://schemas.microsoft.com/office/drawing/2014/main" id="{5BA439F8-5D28-4315-A8DF-34B45B18136D}"/>
              </a:ext>
            </a:extLst>
          </p:cNvPr>
          <p:cNvPicPr>
            <a:picLocks noChangeAspect="1"/>
          </p:cNvPicPr>
          <p:nvPr/>
        </p:nvPicPr>
        <p:blipFill>
          <a:blip r:embed="rId6"/>
          <a:stretch>
            <a:fillRect/>
          </a:stretch>
        </p:blipFill>
        <p:spPr>
          <a:xfrm>
            <a:off x="349852" y="3315483"/>
            <a:ext cx="1775054" cy="3850581"/>
          </a:xfrm>
          <a:prstGeom prst="rect">
            <a:avLst/>
          </a:prstGeom>
        </p:spPr>
      </p:pic>
      <p:pic>
        <p:nvPicPr>
          <p:cNvPr id="1028" name="Picture 4">
            <a:extLst>
              <a:ext uri="{FF2B5EF4-FFF2-40B4-BE49-F238E27FC236}">
                <a16:creationId xmlns:a16="http://schemas.microsoft.com/office/drawing/2014/main" id="{007B3575-6A94-4534-BDA3-53CAF5AE68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45" y="3094614"/>
            <a:ext cx="2068816" cy="4160201"/>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descr="アイコン&#10;&#10;自動的に生成された説明">
            <a:extLst>
              <a:ext uri="{FF2B5EF4-FFF2-40B4-BE49-F238E27FC236}">
                <a16:creationId xmlns:a16="http://schemas.microsoft.com/office/drawing/2014/main" id="{211F0EE3-0129-4205-A8B6-A138BF78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65552" y="4407142"/>
            <a:ext cx="420646" cy="422338"/>
          </a:xfrm>
          <a:prstGeom prst="rect">
            <a:avLst/>
          </a:prstGeom>
        </p:spPr>
      </p:pic>
      <p:pic>
        <p:nvPicPr>
          <p:cNvPr id="17" name="図 16" descr="抽象, 挿絵 が含まれている画像&#10;&#10;自動的に生成された説明">
            <a:extLst>
              <a:ext uri="{FF2B5EF4-FFF2-40B4-BE49-F238E27FC236}">
                <a16:creationId xmlns:a16="http://schemas.microsoft.com/office/drawing/2014/main" id="{ECD04117-9508-402F-8A21-67B0C00CA0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65550" y="5569703"/>
            <a:ext cx="420651" cy="417465"/>
          </a:xfrm>
          <a:prstGeom prst="rect">
            <a:avLst/>
          </a:prstGeom>
        </p:spPr>
      </p:pic>
      <p:pic>
        <p:nvPicPr>
          <p:cNvPr id="1058" name="Picture 34">
            <a:extLst>
              <a:ext uri="{FF2B5EF4-FFF2-40B4-BE49-F238E27FC236}">
                <a16:creationId xmlns:a16="http://schemas.microsoft.com/office/drawing/2014/main" id="{27F88F27-C712-4BC6-9832-5077D4C17D8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766562" y="6147844"/>
            <a:ext cx="418627" cy="41862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YouTube ブランドの使用について - YouTube">
            <a:extLst>
              <a:ext uri="{FF2B5EF4-FFF2-40B4-BE49-F238E27FC236}">
                <a16:creationId xmlns:a16="http://schemas.microsoft.com/office/drawing/2014/main" id="{2176937D-19DB-4925-B5D9-5AB4180B921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765552" y="6720895"/>
            <a:ext cx="420646" cy="292419"/>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アイコン&#10;&#10;自動的に生成された説明">
            <a:extLst>
              <a:ext uri="{FF2B5EF4-FFF2-40B4-BE49-F238E27FC236}">
                <a16:creationId xmlns:a16="http://schemas.microsoft.com/office/drawing/2014/main" id="{B813A358-E6F2-4FCC-8FD5-16C289CCCF1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765622" y="4990401"/>
            <a:ext cx="420506" cy="418627"/>
          </a:xfrm>
          <a:prstGeom prst="rect">
            <a:avLst/>
          </a:prstGeom>
        </p:spPr>
      </p:pic>
      <p:sp>
        <p:nvSpPr>
          <p:cNvPr id="20" name="テキスト ボックス 19">
            <a:extLst>
              <a:ext uri="{FF2B5EF4-FFF2-40B4-BE49-F238E27FC236}">
                <a16:creationId xmlns:a16="http://schemas.microsoft.com/office/drawing/2014/main" id="{3665ADE2-0B6D-4984-962C-F91038B02EC0}"/>
              </a:ext>
            </a:extLst>
          </p:cNvPr>
          <p:cNvSpPr txBox="1"/>
          <p:nvPr/>
        </p:nvSpPr>
        <p:spPr>
          <a:xfrm>
            <a:off x="3185189" y="4445931"/>
            <a:ext cx="825250" cy="369332"/>
          </a:xfrm>
          <a:prstGeom prst="rect">
            <a:avLst/>
          </a:prstGeom>
          <a:noFill/>
        </p:spPr>
        <p:txBody>
          <a:bodyPr wrap="square" rtlCol="0">
            <a:spAutoFit/>
          </a:bodyPr>
          <a:lstStyle/>
          <a:p>
            <a:pPr algn="r"/>
            <a:r>
              <a:rPr kumimoji="1" lang="en-US" altLang="ja-JP" dirty="0"/>
              <a:t>660</a:t>
            </a:r>
            <a:r>
              <a:rPr kumimoji="1" lang="ja-JP" altLang="en-US" dirty="0"/>
              <a:t>万</a:t>
            </a:r>
          </a:p>
        </p:txBody>
      </p:sp>
      <p:sp>
        <p:nvSpPr>
          <p:cNvPr id="70" name="テキスト ボックス 69">
            <a:extLst>
              <a:ext uri="{FF2B5EF4-FFF2-40B4-BE49-F238E27FC236}">
                <a16:creationId xmlns:a16="http://schemas.microsoft.com/office/drawing/2014/main" id="{69895416-A3FC-4459-9EC4-EE2364569ADB}"/>
              </a:ext>
            </a:extLst>
          </p:cNvPr>
          <p:cNvSpPr txBox="1"/>
          <p:nvPr/>
        </p:nvSpPr>
        <p:spPr>
          <a:xfrm>
            <a:off x="3185189" y="5018391"/>
            <a:ext cx="825250" cy="369332"/>
          </a:xfrm>
          <a:prstGeom prst="rect">
            <a:avLst/>
          </a:prstGeom>
          <a:noFill/>
        </p:spPr>
        <p:txBody>
          <a:bodyPr wrap="square" rtlCol="0">
            <a:spAutoFit/>
          </a:bodyPr>
          <a:lstStyle/>
          <a:p>
            <a:pPr algn="r"/>
            <a:r>
              <a:rPr kumimoji="1" lang="en-US" altLang="ja-JP" dirty="0"/>
              <a:t>600</a:t>
            </a:r>
            <a:r>
              <a:rPr kumimoji="1" lang="ja-JP" altLang="en-US" dirty="0"/>
              <a:t>万</a:t>
            </a:r>
          </a:p>
        </p:txBody>
      </p:sp>
      <p:sp>
        <p:nvSpPr>
          <p:cNvPr id="71" name="テキスト ボックス 70">
            <a:extLst>
              <a:ext uri="{FF2B5EF4-FFF2-40B4-BE49-F238E27FC236}">
                <a16:creationId xmlns:a16="http://schemas.microsoft.com/office/drawing/2014/main" id="{D272EF11-4921-4427-9B4A-E48BADFAF221}"/>
              </a:ext>
            </a:extLst>
          </p:cNvPr>
          <p:cNvSpPr txBox="1"/>
          <p:nvPr/>
        </p:nvSpPr>
        <p:spPr>
          <a:xfrm>
            <a:off x="3185189" y="5603243"/>
            <a:ext cx="825250" cy="369332"/>
          </a:xfrm>
          <a:prstGeom prst="rect">
            <a:avLst/>
          </a:prstGeom>
          <a:noFill/>
        </p:spPr>
        <p:txBody>
          <a:bodyPr wrap="square" rtlCol="0">
            <a:spAutoFit/>
          </a:bodyPr>
          <a:lstStyle/>
          <a:p>
            <a:pPr algn="r"/>
            <a:r>
              <a:rPr kumimoji="1" lang="en-US" altLang="ja-JP" dirty="0"/>
              <a:t>100</a:t>
            </a:r>
            <a:r>
              <a:rPr kumimoji="1" lang="ja-JP" altLang="en-US" dirty="0"/>
              <a:t>万</a:t>
            </a:r>
          </a:p>
        </p:txBody>
      </p:sp>
      <p:sp>
        <p:nvSpPr>
          <p:cNvPr id="72" name="テキスト ボックス 71">
            <a:extLst>
              <a:ext uri="{FF2B5EF4-FFF2-40B4-BE49-F238E27FC236}">
                <a16:creationId xmlns:a16="http://schemas.microsoft.com/office/drawing/2014/main" id="{5D9DBE57-5FCD-417B-8839-CC2AC44B3C7E}"/>
              </a:ext>
            </a:extLst>
          </p:cNvPr>
          <p:cNvSpPr txBox="1"/>
          <p:nvPr/>
        </p:nvSpPr>
        <p:spPr>
          <a:xfrm>
            <a:off x="3185189" y="6197139"/>
            <a:ext cx="825250" cy="369332"/>
          </a:xfrm>
          <a:prstGeom prst="rect">
            <a:avLst/>
          </a:prstGeom>
          <a:noFill/>
        </p:spPr>
        <p:txBody>
          <a:bodyPr wrap="square" rtlCol="0">
            <a:spAutoFit/>
          </a:bodyPr>
          <a:lstStyle/>
          <a:p>
            <a:pPr algn="r"/>
            <a:r>
              <a:rPr kumimoji="1" lang="en-US" altLang="ja-JP" dirty="0"/>
              <a:t>240</a:t>
            </a:r>
            <a:r>
              <a:rPr kumimoji="1" lang="ja-JP" altLang="en-US" dirty="0"/>
              <a:t>万</a:t>
            </a:r>
          </a:p>
        </p:txBody>
      </p:sp>
      <p:sp>
        <p:nvSpPr>
          <p:cNvPr id="73" name="テキスト ボックス 72">
            <a:extLst>
              <a:ext uri="{FF2B5EF4-FFF2-40B4-BE49-F238E27FC236}">
                <a16:creationId xmlns:a16="http://schemas.microsoft.com/office/drawing/2014/main" id="{9514B666-B40C-406E-B8CA-CA7DBD04DA12}"/>
              </a:ext>
            </a:extLst>
          </p:cNvPr>
          <p:cNvSpPr txBox="1"/>
          <p:nvPr/>
        </p:nvSpPr>
        <p:spPr>
          <a:xfrm>
            <a:off x="3337198" y="6722599"/>
            <a:ext cx="682025" cy="369332"/>
          </a:xfrm>
          <a:prstGeom prst="rect">
            <a:avLst/>
          </a:prstGeom>
          <a:noFill/>
        </p:spPr>
        <p:txBody>
          <a:bodyPr wrap="square" rtlCol="0">
            <a:spAutoFit/>
          </a:bodyPr>
          <a:lstStyle/>
          <a:p>
            <a:pPr algn="r"/>
            <a:r>
              <a:rPr kumimoji="1" lang="en-US" altLang="ja-JP" dirty="0"/>
              <a:t>55</a:t>
            </a:r>
            <a:r>
              <a:rPr kumimoji="1" lang="ja-JP" altLang="en-US" dirty="0"/>
              <a:t>万</a:t>
            </a:r>
          </a:p>
        </p:txBody>
      </p:sp>
      <p:sp>
        <p:nvSpPr>
          <p:cNvPr id="21" name="テキスト ボックス 20">
            <a:extLst>
              <a:ext uri="{FF2B5EF4-FFF2-40B4-BE49-F238E27FC236}">
                <a16:creationId xmlns:a16="http://schemas.microsoft.com/office/drawing/2014/main" id="{39ACCAA1-156C-4CCC-BBDB-7EE7BA032359}"/>
              </a:ext>
            </a:extLst>
          </p:cNvPr>
          <p:cNvSpPr txBox="1"/>
          <p:nvPr/>
        </p:nvSpPr>
        <p:spPr>
          <a:xfrm>
            <a:off x="2444546" y="3225889"/>
            <a:ext cx="2262158" cy="646331"/>
          </a:xfrm>
          <a:prstGeom prst="rect">
            <a:avLst/>
          </a:prstGeom>
          <a:noFill/>
        </p:spPr>
        <p:txBody>
          <a:bodyPr wrap="none" rtlCol="0">
            <a:spAutoFit/>
          </a:bodyPr>
          <a:lstStyle/>
          <a:p>
            <a:pPr algn="ctr"/>
            <a:r>
              <a:rPr kumimoji="1" lang="en-US" altLang="ja-JP" dirty="0"/>
              <a:t>SNS</a:t>
            </a:r>
            <a:r>
              <a:rPr kumimoji="1" lang="ja-JP" altLang="en-US" dirty="0"/>
              <a:t>総フォロワー数</a:t>
            </a:r>
            <a:endParaRPr kumimoji="1" lang="en-US" altLang="ja-JP" dirty="0"/>
          </a:p>
          <a:p>
            <a:pPr algn="ctr"/>
            <a:r>
              <a:rPr kumimoji="1" lang="en-US" altLang="ja-JP" b="1" dirty="0">
                <a:solidFill>
                  <a:srgbClr val="00B0F0"/>
                </a:solidFill>
              </a:rPr>
              <a:t>1,600</a:t>
            </a:r>
            <a:r>
              <a:rPr kumimoji="1" lang="ja-JP" altLang="en-US" b="1" dirty="0">
                <a:solidFill>
                  <a:srgbClr val="00B0F0"/>
                </a:solidFill>
              </a:rPr>
              <a:t>万</a:t>
            </a:r>
          </a:p>
        </p:txBody>
      </p:sp>
      <p:sp>
        <p:nvSpPr>
          <p:cNvPr id="23" name="四角形: 角を丸くする 22">
            <a:extLst>
              <a:ext uri="{FF2B5EF4-FFF2-40B4-BE49-F238E27FC236}">
                <a16:creationId xmlns:a16="http://schemas.microsoft.com/office/drawing/2014/main" id="{48C4348C-8777-49DF-BFF0-987569DCE958}"/>
              </a:ext>
            </a:extLst>
          </p:cNvPr>
          <p:cNvSpPr/>
          <p:nvPr/>
        </p:nvSpPr>
        <p:spPr>
          <a:xfrm>
            <a:off x="2366912" y="3094614"/>
            <a:ext cx="2420751" cy="4160201"/>
          </a:xfrm>
          <a:prstGeom prst="roundRect">
            <a:avLst>
              <a:gd name="adj" fmla="val 7402"/>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4" name="テキスト ボックス 23">
            <a:extLst>
              <a:ext uri="{FF2B5EF4-FFF2-40B4-BE49-F238E27FC236}">
                <a16:creationId xmlns:a16="http://schemas.microsoft.com/office/drawing/2014/main" id="{F9515B86-8292-4E92-9FDF-B62E2F65C886}"/>
              </a:ext>
            </a:extLst>
          </p:cNvPr>
          <p:cNvSpPr txBox="1"/>
          <p:nvPr/>
        </p:nvSpPr>
        <p:spPr>
          <a:xfrm>
            <a:off x="2707439" y="3851857"/>
            <a:ext cx="1736373" cy="430887"/>
          </a:xfrm>
          <a:prstGeom prst="rect">
            <a:avLst/>
          </a:prstGeom>
          <a:noFill/>
        </p:spPr>
        <p:txBody>
          <a:bodyPr wrap="none" rtlCol="0">
            <a:spAutoFit/>
          </a:bodyPr>
          <a:lstStyle/>
          <a:p>
            <a:pPr algn="ctr"/>
            <a:r>
              <a:rPr kumimoji="1" lang="ja-JP" altLang="en-US" sz="1100" b="1" dirty="0"/>
              <a:t>「食」に関する</a:t>
            </a:r>
            <a:endParaRPr kumimoji="1" lang="en-US" altLang="ja-JP" sz="1100" b="1" dirty="0"/>
          </a:p>
          <a:p>
            <a:pPr algn="ctr"/>
            <a:r>
              <a:rPr kumimoji="1" lang="ja-JP" altLang="en-US" sz="1100" b="1" dirty="0"/>
              <a:t>アカウントでは日本最大</a:t>
            </a:r>
          </a:p>
        </p:txBody>
      </p:sp>
      <p:pic>
        <p:nvPicPr>
          <p:cNvPr id="29" name="図 28" descr="グラフ, 円グラフ&#10;&#10;自動的に生成された説明">
            <a:extLst>
              <a:ext uri="{FF2B5EF4-FFF2-40B4-BE49-F238E27FC236}">
                <a16:creationId xmlns:a16="http://schemas.microsoft.com/office/drawing/2014/main" id="{7FEEBF9D-FF13-440C-8675-6B243D89E8C0}"/>
              </a:ext>
            </a:extLst>
          </p:cNvPr>
          <p:cNvPicPr>
            <a:picLocks noChangeAspect="1"/>
          </p:cNvPicPr>
          <p:nvPr/>
        </p:nvPicPr>
        <p:blipFill>
          <a:blip r:embed="rId13"/>
          <a:stretch>
            <a:fillRect/>
          </a:stretch>
        </p:blipFill>
        <p:spPr>
          <a:xfrm>
            <a:off x="6139441" y="4680546"/>
            <a:ext cx="1075518" cy="1075518"/>
          </a:xfrm>
          <a:prstGeom prst="rect">
            <a:avLst/>
          </a:prstGeom>
        </p:spPr>
      </p:pic>
      <p:pic>
        <p:nvPicPr>
          <p:cNvPr id="89" name="図 88" descr="アイコン&#10;&#10;自動的に生成された説明">
            <a:extLst>
              <a:ext uri="{FF2B5EF4-FFF2-40B4-BE49-F238E27FC236}">
                <a16:creationId xmlns:a16="http://schemas.microsoft.com/office/drawing/2014/main" id="{92F20529-C394-4FC9-8994-18B52A2218A3}"/>
              </a:ext>
            </a:extLst>
          </p:cNvPr>
          <p:cNvPicPr>
            <a:picLocks noChangeAspect="1"/>
          </p:cNvPicPr>
          <p:nvPr/>
        </p:nvPicPr>
        <p:blipFill>
          <a:blip r:embed="rId12"/>
          <a:stretch>
            <a:fillRect/>
          </a:stretch>
        </p:blipFill>
        <p:spPr>
          <a:xfrm>
            <a:off x="5948036" y="4517185"/>
            <a:ext cx="285972" cy="284694"/>
          </a:xfrm>
          <a:prstGeom prst="rect">
            <a:avLst/>
          </a:prstGeom>
        </p:spPr>
      </p:pic>
      <p:pic>
        <p:nvPicPr>
          <p:cNvPr id="31" name="図 30" descr="グラフ, 円グラフ&#10;&#10;自動的に生成された説明">
            <a:extLst>
              <a:ext uri="{FF2B5EF4-FFF2-40B4-BE49-F238E27FC236}">
                <a16:creationId xmlns:a16="http://schemas.microsoft.com/office/drawing/2014/main" id="{2E370B11-C4A2-4AF2-BE56-A5CE1CCC459E}"/>
              </a:ext>
            </a:extLst>
          </p:cNvPr>
          <p:cNvPicPr>
            <a:picLocks noChangeAspect="1"/>
          </p:cNvPicPr>
          <p:nvPr/>
        </p:nvPicPr>
        <p:blipFill>
          <a:blip r:embed="rId14"/>
          <a:stretch>
            <a:fillRect/>
          </a:stretch>
        </p:blipFill>
        <p:spPr>
          <a:xfrm>
            <a:off x="4943839" y="4680545"/>
            <a:ext cx="1075518" cy="1075518"/>
          </a:xfrm>
          <a:prstGeom prst="rect">
            <a:avLst/>
          </a:prstGeom>
        </p:spPr>
      </p:pic>
      <p:pic>
        <p:nvPicPr>
          <p:cNvPr id="92" name="図 91" descr="アイコン&#10;&#10;自動的に生成された説明">
            <a:extLst>
              <a:ext uri="{FF2B5EF4-FFF2-40B4-BE49-F238E27FC236}">
                <a16:creationId xmlns:a16="http://schemas.microsoft.com/office/drawing/2014/main" id="{6632BE19-A8B0-4E51-B002-769D4DCCC2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43154" y="3030789"/>
            <a:ext cx="283553" cy="284694"/>
          </a:xfrm>
          <a:prstGeom prst="rect">
            <a:avLst/>
          </a:prstGeom>
        </p:spPr>
      </p:pic>
      <p:pic>
        <p:nvPicPr>
          <p:cNvPr id="33" name="図 32">
            <a:extLst>
              <a:ext uri="{FF2B5EF4-FFF2-40B4-BE49-F238E27FC236}">
                <a16:creationId xmlns:a16="http://schemas.microsoft.com/office/drawing/2014/main" id="{FACBA857-1DC1-4E9E-96ED-6E46478525E0}"/>
              </a:ext>
            </a:extLst>
          </p:cNvPr>
          <p:cNvPicPr>
            <a:picLocks noChangeAspect="1"/>
          </p:cNvPicPr>
          <p:nvPr/>
        </p:nvPicPr>
        <p:blipFill>
          <a:blip r:embed="rId15"/>
          <a:stretch>
            <a:fillRect/>
          </a:stretch>
        </p:blipFill>
        <p:spPr>
          <a:xfrm>
            <a:off x="4943839" y="3223054"/>
            <a:ext cx="1075518" cy="1075518"/>
          </a:xfrm>
          <a:prstGeom prst="rect">
            <a:avLst/>
          </a:prstGeom>
        </p:spPr>
      </p:pic>
      <p:pic>
        <p:nvPicPr>
          <p:cNvPr id="38" name="図 37">
            <a:extLst>
              <a:ext uri="{FF2B5EF4-FFF2-40B4-BE49-F238E27FC236}">
                <a16:creationId xmlns:a16="http://schemas.microsoft.com/office/drawing/2014/main" id="{20EF6313-E573-415E-9E3A-18E0B095551E}"/>
              </a:ext>
            </a:extLst>
          </p:cNvPr>
          <p:cNvPicPr>
            <a:picLocks noChangeAspect="1"/>
          </p:cNvPicPr>
          <p:nvPr/>
        </p:nvPicPr>
        <p:blipFill>
          <a:blip r:embed="rId16"/>
          <a:stretch>
            <a:fillRect/>
          </a:stretch>
        </p:blipFill>
        <p:spPr>
          <a:xfrm>
            <a:off x="6139441" y="3242078"/>
            <a:ext cx="1075518" cy="1075518"/>
          </a:xfrm>
          <a:prstGeom prst="rect">
            <a:avLst/>
          </a:prstGeom>
        </p:spPr>
      </p:pic>
      <p:pic>
        <p:nvPicPr>
          <p:cNvPr id="97" name="図 96" descr="抽象, 挿絵 が含まれている画像&#10;&#10;自動的に生成された説明">
            <a:extLst>
              <a:ext uri="{FF2B5EF4-FFF2-40B4-BE49-F238E27FC236}">
                <a16:creationId xmlns:a16="http://schemas.microsoft.com/office/drawing/2014/main" id="{F4424808-784D-4821-AEEA-FE6C772A9B5F}"/>
              </a:ext>
            </a:extLst>
          </p:cNvPr>
          <p:cNvPicPr>
            <a:picLocks noChangeAspect="1"/>
          </p:cNvPicPr>
          <p:nvPr/>
        </p:nvPicPr>
        <p:blipFill>
          <a:blip r:embed="rId9"/>
          <a:stretch>
            <a:fillRect/>
          </a:stretch>
        </p:blipFill>
        <p:spPr>
          <a:xfrm>
            <a:off x="5950455" y="5927940"/>
            <a:ext cx="283553" cy="281405"/>
          </a:xfrm>
          <a:prstGeom prst="rect">
            <a:avLst/>
          </a:prstGeom>
        </p:spPr>
      </p:pic>
      <p:pic>
        <p:nvPicPr>
          <p:cNvPr id="45" name="図 44" descr="グラフ, 円グラフ&#10;&#10;自動的に生成された説明">
            <a:extLst>
              <a:ext uri="{FF2B5EF4-FFF2-40B4-BE49-F238E27FC236}">
                <a16:creationId xmlns:a16="http://schemas.microsoft.com/office/drawing/2014/main" id="{7B5E6F44-0C41-414F-8890-A0F9467E299F}"/>
              </a:ext>
            </a:extLst>
          </p:cNvPr>
          <p:cNvPicPr>
            <a:picLocks noChangeAspect="1"/>
          </p:cNvPicPr>
          <p:nvPr/>
        </p:nvPicPr>
        <p:blipFill>
          <a:blip r:embed="rId17"/>
          <a:stretch>
            <a:fillRect/>
          </a:stretch>
        </p:blipFill>
        <p:spPr>
          <a:xfrm>
            <a:off x="4943839" y="6166786"/>
            <a:ext cx="1075518" cy="1075518"/>
          </a:xfrm>
          <a:prstGeom prst="rect">
            <a:avLst/>
          </a:prstGeom>
        </p:spPr>
      </p:pic>
      <p:sp>
        <p:nvSpPr>
          <p:cNvPr id="47" name="テキスト ボックス 46">
            <a:extLst>
              <a:ext uri="{FF2B5EF4-FFF2-40B4-BE49-F238E27FC236}">
                <a16:creationId xmlns:a16="http://schemas.microsoft.com/office/drawing/2014/main" id="{EF37E47C-8197-4D1F-BC3C-97CF09BF4649}"/>
              </a:ext>
            </a:extLst>
          </p:cNvPr>
          <p:cNvSpPr txBox="1"/>
          <p:nvPr/>
        </p:nvSpPr>
        <p:spPr>
          <a:xfrm>
            <a:off x="6277090" y="6451126"/>
            <a:ext cx="800219" cy="553998"/>
          </a:xfrm>
          <a:prstGeom prst="rect">
            <a:avLst/>
          </a:prstGeom>
          <a:noFill/>
        </p:spPr>
        <p:txBody>
          <a:bodyPr wrap="none" rtlCol="0">
            <a:spAutoFit/>
          </a:bodyPr>
          <a:lstStyle/>
          <a:p>
            <a:pPr algn="ctr"/>
            <a:r>
              <a:rPr kumimoji="1" lang="ja-JP" altLang="en-US" sz="1200" b="1" dirty="0">
                <a:solidFill>
                  <a:srgbClr val="F907DC"/>
                </a:solidFill>
              </a:rPr>
              <a:t>平均年齢</a:t>
            </a:r>
            <a:endParaRPr kumimoji="1" lang="en-US" altLang="ja-JP" sz="1200" b="1" dirty="0">
              <a:solidFill>
                <a:srgbClr val="F907DC"/>
              </a:solidFill>
            </a:endParaRPr>
          </a:p>
          <a:p>
            <a:pPr algn="ctr"/>
            <a:r>
              <a:rPr kumimoji="1" lang="en-US" altLang="ja-JP" b="1" dirty="0">
                <a:solidFill>
                  <a:srgbClr val="F907DC"/>
                </a:solidFill>
              </a:rPr>
              <a:t>22</a:t>
            </a:r>
            <a:r>
              <a:rPr kumimoji="1" lang="ja-JP" altLang="en-US" b="1" dirty="0">
                <a:solidFill>
                  <a:srgbClr val="F907DC"/>
                </a:solidFill>
              </a:rPr>
              <a:t>歳</a:t>
            </a:r>
          </a:p>
        </p:txBody>
      </p:sp>
      <p:sp>
        <p:nvSpPr>
          <p:cNvPr id="49" name="テキスト ボックス 48">
            <a:extLst>
              <a:ext uri="{FF2B5EF4-FFF2-40B4-BE49-F238E27FC236}">
                <a16:creationId xmlns:a16="http://schemas.microsoft.com/office/drawing/2014/main" id="{AA4CECDC-DFDD-4B4E-9460-5429EE52E0A8}"/>
              </a:ext>
            </a:extLst>
          </p:cNvPr>
          <p:cNvSpPr txBox="1"/>
          <p:nvPr/>
        </p:nvSpPr>
        <p:spPr>
          <a:xfrm>
            <a:off x="7432973" y="4964055"/>
            <a:ext cx="2996136" cy="1061829"/>
          </a:xfrm>
          <a:prstGeom prst="rect">
            <a:avLst/>
          </a:prstGeom>
          <a:noFill/>
        </p:spPr>
        <p:txBody>
          <a:bodyPr wrap="square" rtlCol="0">
            <a:spAutoFit/>
          </a:bodyPr>
          <a:lstStyle/>
          <a:p>
            <a:pPr rtl="0">
              <a:spcBef>
                <a:spcPts val="0"/>
              </a:spcBef>
              <a:spcAft>
                <a:spcPts val="0"/>
              </a:spcAft>
            </a:pPr>
            <a:r>
              <a:rPr lang="ja-JP" altLang="en-US" sz="900" b="0" i="0" u="none" strike="noStrike" dirty="0">
                <a:solidFill>
                  <a:srgbClr val="000000"/>
                </a:solidFill>
                <a:effectLst/>
                <a:latin typeface="Arial" panose="020B0604020202020204" pitchFamily="34" charset="0"/>
              </a:rPr>
              <a:t>食べ物や飲み物ブランドはもちろん、フードやキッチンと親和性のある商品のプレースメントとの相性も高い料理エンタメ動画。</a:t>
            </a:r>
            <a:endParaRPr lang="en-US" altLang="ja-JP" sz="900" b="0" i="0" u="none" strike="noStrike" dirty="0">
              <a:solidFill>
                <a:srgbClr val="000000"/>
              </a:solidFill>
              <a:effectLst/>
              <a:latin typeface="Arial" panose="020B0604020202020204" pitchFamily="34" charset="0"/>
            </a:endParaRPr>
          </a:p>
          <a:p>
            <a:pPr rtl="0">
              <a:spcBef>
                <a:spcPts val="0"/>
              </a:spcBef>
              <a:spcAft>
                <a:spcPts val="0"/>
              </a:spcAft>
            </a:pPr>
            <a:br>
              <a:rPr lang="ja-JP" altLang="en-US" sz="900" b="0" dirty="0">
                <a:effectLst/>
              </a:rPr>
            </a:br>
            <a:r>
              <a:rPr lang="ja-JP" altLang="en-US" sz="900" b="0" i="0" u="none" strike="noStrike" dirty="0">
                <a:solidFill>
                  <a:srgbClr val="000000"/>
                </a:solidFill>
                <a:effectLst/>
                <a:latin typeface="Arial" panose="020B0604020202020204" pitchFamily="34" charset="0"/>
              </a:rPr>
              <a:t>様々な企画や演出が可能です。</a:t>
            </a:r>
            <a:endParaRPr lang="ja-JP" altLang="en-US" sz="900" b="0" dirty="0">
              <a:effectLst/>
            </a:endParaRPr>
          </a:p>
          <a:p>
            <a:br>
              <a:rPr lang="ja-JP" altLang="en-US" sz="900" dirty="0"/>
            </a:br>
            <a:endParaRPr kumimoji="1" lang="ja-JP" altLang="en-US" sz="900" dirty="0"/>
          </a:p>
        </p:txBody>
      </p:sp>
      <p:pic>
        <p:nvPicPr>
          <p:cNvPr id="52" name="図 51" descr="QR コード&#10;&#10;自動的に生成された説明">
            <a:extLst>
              <a:ext uri="{FF2B5EF4-FFF2-40B4-BE49-F238E27FC236}">
                <a16:creationId xmlns:a16="http://schemas.microsoft.com/office/drawing/2014/main" id="{759B2A02-C635-4501-A3B2-6F65CB5D5AEC}"/>
              </a:ext>
            </a:extLst>
          </p:cNvPr>
          <p:cNvPicPr>
            <a:picLocks noChangeAspect="1"/>
          </p:cNvPicPr>
          <p:nvPr/>
        </p:nvPicPr>
        <p:blipFill>
          <a:blip r:embed="rId18"/>
          <a:stretch>
            <a:fillRect/>
          </a:stretch>
        </p:blipFill>
        <p:spPr>
          <a:xfrm>
            <a:off x="4019223" y="4405240"/>
            <a:ext cx="410226" cy="410226"/>
          </a:xfrm>
          <a:prstGeom prst="rect">
            <a:avLst/>
          </a:prstGeom>
        </p:spPr>
      </p:pic>
      <p:pic>
        <p:nvPicPr>
          <p:cNvPr id="59" name="図 58" descr="QR コード&#10;&#10;自動的に生成された説明">
            <a:extLst>
              <a:ext uri="{FF2B5EF4-FFF2-40B4-BE49-F238E27FC236}">
                <a16:creationId xmlns:a16="http://schemas.microsoft.com/office/drawing/2014/main" id="{7B0D4EC6-84B1-44F8-96DD-D70BEC0C7713}"/>
              </a:ext>
            </a:extLst>
          </p:cNvPr>
          <p:cNvPicPr>
            <a:picLocks noChangeAspect="1"/>
          </p:cNvPicPr>
          <p:nvPr/>
        </p:nvPicPr>
        <p:blipFill>
          <a:blip r:embed="rId19"/>
          <a:stretch>
            <a:fillRect/>
          </a:stretch>
        </p:blipFill>
        <p:spPr>
          <a:xfrm>
            <a:off x="2927290" y="122948"/>
            <a:ext cx="425509" cy="423592"/>
          </a:xfrm>
          <a:prstGeom prst="rect">
            <a:avLst/>
          </a:prstGeom>
        </p:spPr>
      </p:pic>
      <p:pic>
        <p:nvPicPr>
          <p:cNvPr id="64" name="図 63" descr="QR コード&#10;&#10;自動的に生成された説明">
            <a:extLst>
              <a:ext uri="{FF2B5EF4-FFF2-40B4-BE49-F238E27FC236}">
                <a16:creationId xmlns:a16="http://schemas.microsoft.com/office/drawing/2014/main" id="{6DAF0BC6-C963-47D3-A7E6-A060EB80C9DA}"/>
              </a:ext>
            </a:extLst>
          </p:cNvPr>
          <p:cNvPicPr>
            <a:picLocks noChangeAspect="1"/>
          </p:cNvPicPr>
          <p:nvPr/>
        </p:nvPicPr>
        <p:blipFill>
          <a:blip r:embed="rId20"/>
          <a:stretch>
            <a:fillRect/>
          </a:stretch>
        </p:blipFill>
        <p:spPr>
          <a:xfrm>
            <a:off x="4019223" y="4994601"/>
            <a:ext cx="410226" cy="410226"/>
          </a:xfrm>
          <a:prstGeom prst="rect">
            <a:avLst/>
          </a:prstGeom>
        </p:spPr>
      </p:pic>
      <p:pic>
        <p:nvPicPr>
          <p:cNvPr id="66" name="図 65" descr="QR コード&#10;&#10;自動的に生成された説明">
            <a:extLst>
              <a:ext uri="{FF2B5EF4-FFF2-40B4-BE49-F238E27FC236}">
                <a16:creationId xmlns:a16="http://schemas.microsoft.com/office/drawing/2014/main" id="{55D3CCF5-6386-4C7C-9AD9-A6A1A2ECF99E}"/>
              </a:ext>
            </a:extLst>
          </p:cNvPr>
          <p:cNvPicPr>
            <a:picLocks noChangeAspect="1"/>
          </p:cNvPicPr>
          <p:nvPr/>
        </p:nvPicPr>
        <p:blipFill>
          <a:blip r:embed="rId21"/>
          <a:stretch>
            <a:fillRect/>
          </a:stretch>
        </p:blipFill>
        <p:spPr>
          <a:xfrm>
            <a:off x="4019223" y="5564639"/>
            <a:ext cx="410226" cy="410226"/>
          </a:xfrm>
          <a:prstGeom prst="rect">
            <a:avLst/>
          </a:prstGeom>
        </p:spPr>
      </p:pic>
      <p:pic>
        <p:nvPicPr>
          <p:cNvPr id="68" name="図 67" descr="QR コード&#10;&#10;自動的に生成された説明">
            <a:extLst>
              <a:ext uri="{FF2B5EF4-FFF2-40B4-BE49-F238E27FC236}">
                <a16:creationId xmlns:a16="http://schemas.microsoft.com/office/drawing/2014/main" id="{E2687103-0C2B-4EA8-9198-357A1020653A}"/>
              </a:ext>
            </a:extLst>
          </p:cNvPr>
          <p:cNvPicPr>
            <a:picLocks noChangeAspect="1"/>
          </p:cNvPicPr>
          <p:nvPr/>
        </p:nvPicPr>
        <p:blipFill>
          <a:blip r:embed="rId22"/>
          <a:stretch>
            <a:fillRect/>
          </a:stretch>
        </p:blipFill>
        <p:spPr>
          <a:xfrm>
            <a:off x="4019223" y="6642642"/>
            <a:ext cx="411867" cy="410226"/>
          </a:xfrm>
          <a:prstGeom prst="rect">
            <a:avLst/>
          </a:prstGeom>
        </p:spPr>
      </p:pic>
      <p:pic>
        <p:nvPicPr>
          <p:cNvPr id="50" name="図 49">
            <a:extLst>
              <a:ext uri="{FF2B5EF4-FFF2-40B4-BE49-F238E27FC236}">
                <a16:creationId xmlns:a16="http://schemas.microsoft.com/office/drawing/2014/main" id="{66D467D0-AC30-3A4B-AFE5-3F325D70FEB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13700" y="71223"/>
            <a:ext cx="954043" cy="687799"/>
          </a:xfrm>
          <a:prstGeom prst="rect">
            <a:avLst/>
          </a:prstGeom>
        </p:spPr>
      </p:pic>
      <p:sp>
        <p:nvSpPr>
          <p:cNvPr id="51" name="テキスト ボックス 50">
            <a:extLst>
              <a:ext uri="{FF2B5EF4-FFF2-40B4-BE49-F238E27FC236}">
                <a16:creationId xmlns:a16="http://schemas.microsoft.com/office/drawing/2014/main" id="{0092DC10-2EA7-F742-B7B8-0CDB7C915E21}"/>
              </a:ext>
            </a:extLst>
          </p:cNvPr>
          <p:cNvSpPr txBox="1"/>
          <p:nvPr/>
        </p:nvSpPr>
        <p:spPr>
          <a:xfrm>
            <a:off x="1156541" y="162469"/>
            <a:ext cx="1669047" cy="400110"/>
          </a:xfrm>
          <a:prstGeom prst="rect">
            <a:avLst/>
          </a:prstGeom>
          <a:noFill/>
        </p:spPr>
        <p:txBody>
          <a:bodyPr wrap="none" rtlCol="0">
            <a:spAutoFit/>
          </a:bodyPr>
          <a:lstStyle/>
          <a:p>
            <a:r>
              <a:rPr kumimoji="1" lang="en-US" altLang="ja-JP" sz="2000" b="1" dirty="0"/>
              <a:t>Tasty Japan</a:t>
            </a:r>
            <a:endParaRPr kumimoji="1" lang="ja-JP" altLang="en-US" sz="2000" b="1" dirty="0"/>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FFF2985B-DC23-2448-B17C-FBAF7213852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463750" y="3122717"/>
            <a:ext cx="2995968" cy="1827384"/>
          </a:xfrm>
          <a:prstGeom prst="rect">
            <a:avLst/>
          </a:prstGeom>
        </p:spPr>
      </p:pic>
    </p:spTree>
    <p:extLst>
      <p:ext uri="{BB962C8B-B14F-4D97-AF65-F5344CB8AC3E}">
        <p14:creationId xmlns:p14="http://schemas.microsoft.com/office/powerpoint/2010/main" val="552095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hart.apis.google.com/chart?chs=400x400&amp;cht=qr&amp;chl=http://www.asahi.com/dialog/">
            <a:extLst>
              <a:ext uri="{FF2B5EF4-FFF2-40B4-BE49-F238E27FC236}">
                <a16:creationId xmlns:a16="http://schemas.microsoft.com/office/drawing/2014/main" id="{CCE560A1-4B54-410E-B838-051FF7EADCD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80248" y="12558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8668E3EB-B01F-42A5-BFCA-CA926EEE87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363" b="30416"/>
          <a:stretch/>
        </p:blipFill>
        <p:spPr>
          <a:xfrm>
            <a:off x="377825" y="149843"/>
            <a:ext cx="2753912" cy="564021"/>
          </a:xfrm>
          <a:prstGeom prst="rect">
            <a:avLst/>
          </a:prstGeom>
        </p:spPr>
      </p:pic>
      <p:sp>
        <p:nvSpPr>
          <p:cNvPr id="47" name="正方形/長方形 46">
            <a:extLst>
              <a:ext uri="{FF2B5EF4-FFF2-40B4-BE49-F238E27FC236}">
                <a16:creationId xmlns:a16="http://schemas.microsoft.com/office/drawing/2014/main" id="{390C44B9-43E9-45C9-9B7E-94DF905A5F29}"/>
              </a:ext>
            </a:extLst>
          </p:cNvPr>
          <p:cNvSpPr/>
          <p:nvPr/>
        </p:nvSpPr>
        <p:spPr>
          <a:xfrm>
            <a:off x="559767" y="697429"/>
            <a:ext cx="148790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hlinkClick r:id="rId5"/>
              </a:rPr>
              <a:t>https://www.asahi.com/dialog/</a:t>
            </a:r>
            <a:endParaRPr kumimoji="0" lang="en-US" altLang="ja-JP" sz="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49" name="グラフィックス 48" descr="ノート PC">
            <a:extLst>
              <a:ext uri="{FF2B5EF4-FFF2-40B4-BE49-F238E27FC236}">
                <a16:creationId xmlns:a16="http://schemas.microsoft.com/office/drawing/2014/main" id="{987CD905-8EE2-4E8E-97B9-198F43F4BE6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5196" y="689456"/>
            <a:ext cx="216000" cy="216000"/>
          </a:xfrm>
          <a:prstGeom prst="rect">
            <a:avLst/>
          </a:prstGeom>
        </p:spPr>
      </p:pic>
      <p:sp>
        <p:nvSpPr>
          <p:cNvPr id="95" name="テキスト ボックス 94">
            <a:extLst>
              <a:ext uri="{FF2B5EF4-FFF2-40B4-BE49-F238E27FC236}">
                <a16:creationId xmlns:a16="http://schemas.microsoft.com/office/drawing/2014/main" id="{8F0A812E-DAF8-450D-BF7F-0AFD08305D23}"/>
              </a:ext>
            </a:extLst>
          </p:cNvPr>
          <p:cNvSpPr txBox="1"/>
          <p:nvPr/>
        </p:nvSpPr>
        <p:spPr>
          <a:xfrm>
            <a:off x="2436632" y="3311286"/>
            <a:ext cx="2122369" cy="406603"/>
          </a:xfrm>
          <a:prstGeom prst="rect">
            <a:avLst/>
          </a:prstGeom>
          <a:noFill/>
        </p:spPr>
        <p:txBody>
          <a:bodyPr wrap="square" lIns="180000" tIns="72000" rtlCol="0">
            <a:noAutofit/>
          </a:bodyPr>
          <a:lstStyle/>
          <a:p>
            <a:pPr marL="0" marR="0" lvl="0" indent="0" algn="just" defTabSz="74295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朝日新聞</a:t>
            </a:r>
            <a:r>
              <a:rPr kumimoji="1" lang="en-US" altLang="ja-JP" sz="9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DIALOG</a:t>
            </a:r>
            <a:r>
              <a:rPr kumimoji="1" lang="ja-JP" altLang="en-US" sz="9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とは</a:t>
            </a:r>
            <a:endParaRPr kumimoji="1" lang="ja-JP" altLang="en-US" sz="9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just" defTabSz="74295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リアルとデジタルの世界を融合させ、企業と若者たちとの「リアルな対話の場」をつくるプロジェクト。コミュニティーメンバーは、社会への関心が強く、「行動」できる若手リーダー層（学生・起業家・イノベーター）。現代の様々な社会課題をテーマにしたセッションを開催し、公式サイトで発信している。</a:t>
            </a:r>
          </a:p>
        </p:txBody>
      </p:sp>
      <p:sp>
        <p:nvSpPr>
          <p:cNvPr id="100" name="テキスト ボックス 99">
            <a:extLst>
              <a:ext uri="{FF2B5EF4-FFF2-40B4-BE49-F238E27FC236}">
                <a16:creationId xmlns:a16="http://schemas.microsoft.com/office/drawing/2014/main" id="{63635D11-DF8C-495A-9937-1B202DA18893}"/>
              </a:ext>
            </a:extLst>
          </p:cNvPr>
          <p:cNvSpPr txBox="1"/>
          <p:nvPr/>
        </p:nvSpPr>
        <p:spPr>
          <a:xfrm>
            <a:off x="6273784" y="3403084"/>
            <a:ext cx="4057274" cy="809443"/>
          </a:xfrm>
          <a:prstGeom prst="rect">
            <a:avLst/>
          </a:prstGeom>
          <a:noFill/>
        </p:spPr>
        <p:txBody>
          <a:bodyPr wrap="square" lIns="180000" tIns="72000" rtlCol="0">
            <a:noAutofit/>
          </a:body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東日本大震災の復興支援事業を担う</a:t>
            </a:r>
            <a:r>
              <a:rPr kumimoji="1"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UR</a:t>
            </a:r>
            <a:r>
              <a:rPr kumimoji="1"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都市機構の協力を得て、若者たちが復興の歩みを体感するスタディーツアーを実施。復興が進む宮城県女川町を視察、まちづくりに関わった人たちとの対話をスポンサードコンテンツ（前編・後編）、新聞広告で展開し、</a:t>
            </a:r>
            <a:r>
              <a:rPr kumimoji="1"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UR</a:t>
            </a:r>
            <a:r>
              <a:rPr kumimoji="1"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都市機構が取り組む被災地の復興とまちづくりについて訴求。</a:t>
            </a:r>
          </a:p>
        </p:txBody>
      </p:sp>
      <p:sp>
        <p:nvSpPr>
          <p:cNvPr id="124" name="テキスト プレースホルダー 2">
            <a:extLst>
              <a:ext uri="{FF2B5EF4-FFF2-40B4-BE49-F238E27FC236}">
                <a16:creationId xmlns:a16="http://schemas.microsoft.com/office/drawing/2014/main" id="{1D819658-DCBC-48FB-90D3-CFA31DE0525C}"/>
              </a:ext>
            </a:extLst>
          </p:cNvPr>
          <p:cNvSpPr txBox="1">
            <a:spLocks/>
          </p:cNvSpPr>
          <p:nvPr/>
        </p:nvSpPr>
        <p:spPr>
          <a:xfrm>
            <a:off x="6345652" y="3049474"/>
            <a:ext cx="2989921" cy="404653"/>
          </a:xfrm>
          <a:prstGeom prst="rect">
            <a:avLst/>
          </a:prstGeom>
        </p:spPr>
        <p:txBody>
          <a:bodyPr vert="horz" wrap="none" lIns="91440" tIns="36000" rIns="91440" bIns="36000" rtlCol="0" anchor="t">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1" lang="ja-JP" altLang="en-US" sz="1000" b="1" i="0" u="none" strike="noStrike" kern="1200" cap="none" spc="0" normalizeH="0" baseline="0" noProof="0">
                <a:ln>
                  <a:noFill/>
                </a:ln>
                <a:solidFill>
                  <a:prstClr val="black"/>
                </a:solidFill>
                <a:effectLst/>
                <a:uLnTx/>
                <a:uFillTx/>
                <a:latin typeface="游ゴシック"/>
                <a:ea typeface="游ゴシック"/>
                <a:cs typeface="+mn-cs"/>
              </a:rPr>
              <a:t>■事例  </a:t>
            </a:r>
            <a:r>
              <a:rPr kumimoji="1" lang="en-US" altLang="ja-JP" sz="1000" b="1" i="0" u="none" strike="noStrike" kern="1200" cap="none" spc="0" normalizeH="0" baseline="0" noProof="0">
                <a:ln>
                  <a:noFill/>
                </a:ln>
                <a:solidFill>
                  <a:prstClr val="black"/>
                </a:solidFill>
                <a:effectLst/>
                <a:uLnTx/>
                <a:uFillTx/>
                <a:latin typeface="游ゴシック"/>
                <a:ea typeface="游ゴシック"/>
                <a:cs typeface="+mn-cs"/>
              </a:rPr>
              <a:t>UR</a:t>
            </a:r>
            <a:r>
              <a:rPr kumimoji="1" lang="ja-JP" altLang="en-US" sz="1000" b="1" i="0" u="none" strike="noStrike" kern="1200" cap="none" spc="0" normalizeH="0" baseline="0" noProof="0">
                <a:ln>
                  <a:noFill/>
                </a:ln>
                <a:solidFill>
                  <a:prstClr val="black"/>
                </a:solidFill>
                <a:effectLst/>
                <a:uLnTx/>
                <a:uFillTx/>
                <a:latin typeface="游ゴシック"/>
                <a:ea typeface="游ゴシック"/>
                <a:cs typeface="+mn-cs"/>
              </a:rPr>
              <a:t>都市機構</a:t>
            </a:r>
            <a:r>
              <a:rPr kumimoji="1" lang="en-US" altLang="ja-JP" sz="10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en-US" sz="1000" b="1" i="0" u="none" strike="noStrike" kern="1200" cap="none" spc="0" normalizeH="0" baseline="0" noProof="0">
                <a:ln>
                  <a:noFill/>
                </a:ln>
                <a:solidFill>
                  <a:prstClr val="black"/>
                </a:solidFill>
                <a:effectLst/>
                <a:uLnTx/>
                <a:uFillTx/>
                <a:latin typeface="游ゴシック"/>
                <a:ea typeface="游ゴシック"/>
                <a:cs typeface="+mn-cs"/>
              </a:rPr>
              <a:t>朝日新聞</a:t>
            </a:r>
            <a:r>
              <a:rPr kumimoji="1" lang="en-US" altLang="ja-JP" sz="1000" b="1" i="0" u="none" strike="noStrike" kern="1200" cap="none" spc="0" normalizeH="0" baseline="0" noProof="0">
                <a:ln>
                  <a:noFill/>
                </a:ln>
                <a:solidFill>
                  <a:prstClr val="black"/>
                </a:solidFill>
                <a:effectLst/>
                <a:uLnTx/>
                <a:uFillTx/>
                <a:latin typeface="游ゴシック"/>
                <a:ea typeface="游ゴシック"/>
                <a:cs typeface="+mn-cs"/>
              </a:rPr>
              <a:t>DIALOG</a:t>
            </a:r>
          </a:p>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1" lang="ja-JP" altLang="en-US" sz="1000" b="1" i="0" u="none" strike="noStrike" kern="1200" cap="none" spc="0" normalizeH="0" baseline="0" noProof="0">
                <a:ln>
                  <a:noFill/>
                </a:ln>
                <a:solidFill>
                  <a:prstClr val="black"/>
                </a:solidFill>
                <a:effectLst/>
                <a:uLnTx/>
                <a:uFillTx/>
                <a:latin typeface="游ゴシック"/>
                <a:ea typeface="游ゴシック"/>
                <a:cs typeface="+mn-cs"/>
              </a:rPr>
              <a:t>「震災から</a:t>
            </a:r>
            <a:r>
              <a:rPr kumimoji="1" lang="en-US" altLang="ja-JP" sz="1000" b="1" i="0" u="none" strike="noStrike" kern="1200" cap="none" spc="0" normalizeH="0" baseline="0" noProof="0">
                <a:ln>
                  <a:noFill/>
                </a:ln>
                <a:solidFill>
                  <a:prstClr val="black"/>
                </a:solidFill>
                <a:effectLst/>
                <a:uLnTx/>
                <a:uFillTx/>
                <a:latin typeface="游ゴシック"/>
                <a:ea typeface="游ゴシック"/>
                <a:cs typeface="+mn-cs"/>
              </a:rPr>
              <a:t>8</a:t>
            </a:r>
            <a:r>
              <a:rPr kumimoji="1" lang="ja-JP" altLang="en-US" sz="1000" b="1" i="0" u="none" strike="noStrike" kern="1200" cap="none" spc="0" normalizeH="0" baseline="0" noProof="0">
                <a:ln>
                  <a:noFill/>
                </a:ln>
                <a:solidFill>
                  <a:prstClr val="black"/>
                </a:solidFill>
                <a:effectLst/>
                <a:uLnTx/>
                <a:uFillTx/>
                <a:latin typeface="游ゴシック"/>
                <a:ea typeface="游ゴシック"/>
                <a:cs typeface="+mn-cs"/>
              </a:rPr>
              <a:t>年、</a:t>
            </a:r>
            <a:r>
              <a:rPr kumimoji="1" lang="en-US" altLang="ja-JP" sz="1000" b="1" i="0" u="none" strike="noStrike" kern="1200" cap="none" spc="0" normalizeH="0" baseline="0" noProof="0">
                <a:ln>
                  <a:noFill/>
                </a:ln>
                <a:solidFill>
                  <a:prstClr val="black"/>
                </a:solidFill>
                <a:effectLst/>
                <a:uLnTx/>
                <a:uFillTx/>
                <a:latin typeface="游ゴシック"/>
                <a:ea typeface="游ゴシック"/>
                <a:cs typeface="+mn-cs"/>
              </a:rPr>
              <a:t>2030</a:t>
            </a:r>
            <a:r>
              <a:rPr kumimoji="1" lang="ja-JP" altLang="en-US" sz="1000" b="1" i="0" u="none" strike="noStrike" kern="1200" cap="none" spc="0" normalizeH="0" baseline="0" noProof="0">
                <a:ln>
                  <a:noFill/>
                </a:ln>
                <a:solidFill>
                  <a:prstClr val="black"/>
                </a:solidFill>
                <a:effectLst/>
                <a:uLnTx/>
                <a:uFillTx/>
                <a:latin typeface="游ゴシック"/>
                <a:ea typeface="游ゴシック"/>
                <a:cs typeface="+mn-cs"/>
              </a:rPr>
              <a:t>年の東北の姿を考える。」</a:t>
            </a:r>
          </a:p>
        </p:txBody>
      </p:sp>
      <p:sp>
        <p:nvSpPr>
          <p:cNvPr id="127" name="テキスト プレースホルダー 2">
            <a:extLst>
              <a:ext uri="{FF2B5EF4-FFF2-40B4-BE49-F238E27FC236}">
                <a16:creationId xmlns:a16="http://schemas.microsoft.com/office/drawing/2014/main" id="{626E8424-C51F-4CBF-8B97-25BC0C473591}"/>
              </a:ext>
            </a:extLst>
          </p:cNvPr>
          <p:cNvSpPr txBox="1">
            <a:spLocks/>
          </p:cNvSpPr>
          <p:nvPr/>
        </p:nvSpPr>
        <p:spPr>
          <a:xfrm>
            <a:off x="287521" y="3066282"/>
            <a:ext cx="538151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ja-JP" altLang="en-US" sz="1100" b="1" i="0" u="none" strike="noStrike" kern="1200" cap="none" spc="0" normalizeH="0" baseline="0" noProof="0">
                <a:ln>
                  <a:noFill/>
                </a:ln>
                <a:solidFill>
                  <a:prstClr val="black"/>
                </a:solidFill>
                <a:effectLst/>
                <a:uLnTx/>
                <a:uFillTx/>
                <a:latin typeface="游ゴシック"/>
                <a:ea typeface="游ゴシック"/>
                <a:cs typeface="+mn-cs"/>
              </a:rPr>
              <a:t>■</a:t>
            </a:r>
            <a:r>
              <a:rPr kumimoji="1" lang="en-US" altLang="ja-JP" sz="1100" b="1" i="0" u="none" strike="noStrike" kern="1200" cap="none" spc="0" normalizeH="0" baseline="0" noProof="0">
                <a:ln>
                  <a:noFill/>
                </a:ln>
                <a:solidFill>
                  <a:prstClr val="black"/>
                </a:solidFill>
                <a:effectLst/>
                <a:uLnTx/>
                <a:uFillTx/>
                <a:latin typeface="游ゴシック"/>
                <a:ea typeface="游ゴシック"/>
                <a:cs typeface="+mn-cs"/>
              </a:rPr>
              <a:t>2030</a:t>
            </a:r>
            <a:r>
              <a:rPr kumimoji="1" lang="ja-JP" altLang="en-US" sz="1100" b="1" i="0" u="none" strike="noStrike" kern="1200" cap="none" spc="0" normalizeH="0" baseline="0" noProof="0">
                <a:ln>
                  <a:noFill/>
                </a:ln>
                <a:solidFill>
                  <a:prstClr val="black"/>
                </a:solidFill>
                <a:effectLst/>
                <a:uLnTx/>
                <a:uFillTx/>
                <a:latin typeface="游ゴシック"/>
                <a:ea typeface="游ゴシック"/>
                <a:cs typeface="+mn-cs"/>
              </a:rPr>
              <a:t>年の未来を考えるコミュニティーで生まれた「対話」の果実を発信</a:t>
            </a:r>
          </a:p>
        </p:txBody>
      </p:sp>
      <p:grpSp>
        <p:nvGrpSpPr>
          <p:cNvPr id="35" name="グループ化 34">
            <a:extLst>
              <a:ext uri="{FF2B5EF4-FFF2-40B4-BE49-F238E27FC236}">
                <a16:creationId xmlns:a16="http://schemas.microsoft.com/office/drawing/2014/main" id="{EC2CFC2E-50E6-40FC-AAA1-B3C62FB8B176}"/>
              </a:ext>
            </a:extLst>
          </p:cNvPr>
          <p:cNvGrpSpPr/>
          <p:nvPr/>
        </p:nvGrpSpPr>
        <p:grpSpPr>
          <a:xfrm>
            <a:off x="2636045" y="5847843"/>
            <a:ext cx="1707916" cy="1542429"/>
            <a:chOff x="1919960" y="5563812"/>
            <a:chExt cx="1999144" cy="1805439"/>
          </a:xfrm>
        </p:grpSpPr>
        <p:graphicFrame>
          <p:nvGraphicFramePr>
            <p:cNvPr id="34" name="グラフ 33">
              <a:extLst>
                <a:ext uri="{FF2B5EF4-FFF2-40B4-BE49-F238E27FC236}">
                  <a16:creationId xmlns:a16="http://schemas.microsoft.com/office/drawing/2014/main" id="{F7A83632-507E-4EB7-8BA2-68CBC1B49760}"/>
                </a:ext>
              </a:extLst>
            </p:cNvPr>
            <p:cNvGraphicFramePr/>
            <p:nvPr/>
          </p:nvGraphicFramePr>
          <p:xfrm>
            <a:off x="2167727" y="5563812"/>
            <a:ext cx="1506592" cy="1805439"/>
          </p:xfrm>
          <a:graphic>
            <a:graphicData uri="http://schemas.openxmlformats.org/drawingml/2006/chart">
              <c:chart xmlns:c="http://schemas.openxmlformats.org/drawingml/2006/chart" xmlns:r="http://schemas.openxmlformats.org/officeDocument/2006/relationships" r:id="rId8"/>
            </a:graphicData>
          </a:graphic>
        </p:graphicFrame>
        <p:sp>
          <p:nvSpPr>
            <p:cNvPr id="163" name="正方形/長方形 162">
              <a:extLst>
                <a:ext uri="{FF2B5EF4-FFF2-40B4-BE49-F238E27FC236}">
                  <a16:creationId xmlns:a16="http://schemas.microsoft.com/office/drawing/2014/main" id="{AAB2FFA1-C881-4DBA-B389-98D7E01F6BFE}"/>
                </a:ext>
              </a:extLst>
            </p:cNvPr>
            <p:cNvSpPr/>
            <p:nvPr/>
          </p:nvSpPr>
          <p:spPr>
            <a:xfrm>
              <a:off x="2798682" y="6385893"/>
              <a:ext cx="1120422" cy="371291"/>
            </a:xfrm>
            <a:prstGeom prst="rect">
              <a:avLst/>
            </a:prstGeom>
            <a:effectLst/>
          </p:spPr>
          <p:txBody>
            <a:bodyPr wrap="square" lIns="72000" tIns="72000" rIns="72000" anchor="ctr">
              <a:no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6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とても関心がある</a:t>
              </a:r>
              <a:endParaRPr kumimoji="0" lang="en-US" altLang="ja-JP" sz="6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ja-JP"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61.0</a:t>
              </a:r>
              <a:r>
                <a:rPr kumimoji="0" lang="ja-JP" altLang="en-US"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4" name="正方形/長方形 163">
              <a:extLst>
                <a:ext uri="{FF2B5EF4-FFF2-40B4-BE49-F238E27FC236}">
                  <a16:creationId xmlns:a16="http://schemas.microsoft.com/office/drawing/2014/main" id="{9A148F37-1E99-4D83-9E6D-C75458A86ED4}"/>
                </a:ext>
              </a:extLst>
            </p:cNvPr>
            <p:cNvSpPr/>
            <p:nvPr/>
          </p:nvSpPr>
          <p:spPr>
            <a:xfrm>
              <a:off x="2001362" y="6362120"/>
              <a:ext cx="930630" cy="371291"/>
            </a:xfrm>
            <a:prstGeom prst="rect">
              <a:avLst/>
            </a:prstGeom>
            <a:effectLst/>
          </p:spPr>
          <p:txBody>
            <a:bodyPr wrap="square" lIns="72000" tIns="72000" rIns="72000" anchor="ctr">
              <a:no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6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少し関心がある</a:t>
              </a:r>
              <a:endParaRPr kumimoji="0" lang="en-US" altLang="ja-JP" sz="6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ja-JP"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31.0</a:t>
              </a:r>
              <a:r>
                <a:rPr kumimoji="0" lang="ja-JP" altLang="en-US"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5" name="正方形/長方形 164">
              <a:extLst>
                <a:ext uri="{FF2B5EF4-FFF2-40B4-BE49-F238E27FC236}">
                  <a16:creationId xmlns:a16="http://schemas.microsoft.com/office/drawing/2014/main" id="{FD50AD8F-9793-4482-9005-22C24A06B10C}"/>
                </a:ext>
              </a:extLst>
            </p:cNvPr>
            <p:cNvSpPr/>
            <p:nvPr/>
          </p:nvSpPr>
          <p:spPr>
            <a:xfrm>
              <a:off x="1919960" y="5894664"/>
              <a:ext cx="1120422" cy="441511"/>
            </a:xfrm>
            <a:prstGeom prst="rect">
              <a:avLst/>
            </a:prstGeom>
            <a:effectLst/>
          </p:spPr>
          <p:txBody>
            <a:bodyPr wrap="square" lIns="72000" tIns="72000" rIns="72000" anchor="ctr">
              <a:no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500" b="1" i="0" u="none" strike="noStrike" kern="100" cap="none" spc="0" normalizeH="0" baseline="0" noProof="0">
                  <a:ln>
                    <a:noFill/>
                  </a:ln>
                  <a:solidFill>
                    <a:prstClr val="black"/>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あまり関心がない</a:t>
              </a:r>
              <a:endParaRPr kumimoji="0" lang="en-US" altLang="ja-JP" sz="500" b="1" i="0" u="none" strike="noStrike" kern="100" cap="none" spc="0" normalizeH="0" baseline="0" noProof="0">
                <a:ln>
                  <a:noFill/>
                </a:ln>
                <a:solidFill>
                  <a:prstClr val="black"/>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ja-JP" sz="700" b="1" i="0" u="none" strike="noStrike" kern="100" cap="none" spc="0" normalizeH="0" baseline="0" noProof="0">
                  <a:ln>
                    <a:noFill/>
                  </a:ln>
                  <a:solidFill>
                    <a:prstClr val="black"/>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8.0</a:t>
              </a:r>
              <a:r>
                <a:rPr kumimoji="0" lang="ja-JP" altLang="en-US" sz="700" b="1" i="0" u="none" strike="noStrike" kern="100" cap="none" spc="0" normalizeH="0" baseline="0" noProof="0">
                  <a:ln>
                    <a:noFill/>
                  </a:ln>
                  <a:solidFill>
                    <a:prstClr val="black"/>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p>
          </p:txBody>
        </p:sp>
      </p:grpSp>
      <p:sp>
        <p:nvSpPr>
          <p:cNvPr id="132" name="テキスト ボックス 131">
            <a:extLst>
              <a:ext uri="{FF2B5EF4-FFF2-40B4-BE49-F238E27FC236}">
                <a16:creationId xmlns:a16="http://schemas.microsoft.com/office/drawing/2014/main" id="{2CC7D828-B464-48FE-A8FD-AC109787C208}"/>
              </a:ext>
            </a:extLst>
          </p:cNvPr>
          <p:cNvSpPr txBox="1"/>
          <p:nvPr/>
        </p:nvSpPr>
        <p:spPr>
          <a:xfrm>
            <a:off x="2766226" y="5874661"/>
            <a:ext cx="1347630" cy="225771"/>
          </a:xfrm>
          <a:prstGeom prst="rect">
            <a:avLst/>
          </a:prstGeom>
          <a:noFill/>
        </p:spPr>
        <p:txBody>
          <a:bodyPr wrap="square" lIns="36000" tIns="0" rIns="36000" bIns="0" rtlCol="0">
            <a:noAutofit/>
          </a:bodyPr>
          <a:lstStyle/>
          <a:p>
            <a:pPr marL="0" marR="0" lvl="0" indent="0" algn="ctr" defTabSz="742950" rtl="0" eaLnBrk="1" fontAlgn="auto" latinLnBrk="0" hangingPunct="1">
              <a:lnSpc>
                <a:spcPct val="110000"/>
              </a:lnSpc>
              <a:spcBef>
                <a:spcPts val="0"/>
              </a:spcBef>
              <a:spcAft>
                <a:spcPts val="0"/>
              </a:spcAft>
              <a:buClrTx/>
              <a:buSzTx/>
              <a:buFontTx/>
              <a:buNone/>
              <a:tabLst/>
              <a:defRPr/>
            </a:pPr>
            <a:r>
              <a:rPr kumimoji="1" lang="ja-JP" altLang="en-US"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■企業との連携への興味度</a:t>
            </a:r>
            <a:endParaRPr kumimoji="1" lang="en-US" altLang="ja-JP"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742950" rtl="0" eaLnBrk="1" fontAlgn="auto" latinLnBrk="0" hangingPunct="1">
              <a:lnSpc>
                <a:spcPct val="110000"/>
              </a:lnSpc>
              <a:spcBef>
                <a:spcPts val="0"/>
              </a:spcBef>
              <a:spcAft>
                <a:spcPts val="0"/>
              </a:spcAft>
              <a:buClrTx/>
              <a:buSzTx/>
              <a:buFontTx/>
              <a:buNone/>
              <a:tabLst/>
              <a:defRPr/>
            </a:pPr>
            <a:r>
              <a:rPr kumimoji="1" lang="ja-JP" altLang="en-US"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（テーマ：社会課題解決）</a:t>
            </a:r>
            <a:endParaRPr kumimoji="1" lang="ja-JP" altLang="en-US" sz="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5" name="テキスト ボックス 134">
            <a:extLst>
              <a:ext uri="{FF2B5EF4-FFF2-40B4-BE49-F238E27FC236}">
                <a16:creationId xmlns:a16="http://schemas.microsoft.com/office/drawing/2014/main" id="{4ECE5F63-CDEE-4766-B943-E76ED4E6E841}"/>
              </a:ext>
            </a:extLst>
          </p:cNvPr>
          <p:cNvSpPr txBox="1"/>
          <p:nvPr/>
        </p:nvSpPr>
        <p:spPr>
          <a:xfrm>
            <a:off x="6472145" y="4128394"/>
            <a:ext cx="1128514" cy="123111"/>
          </a:xfrm>
          <a:prstGeom prst="rect">
            <a:avLst/>
          </a:prstGeom>
          <a:noFill/>
        </p:spPr>
        <p:txBody>
          <a:bodyPr wrap="none" lIns="0" tIns="0" rIns="0" bIns="0" rtlCol="0" anchor="t">
            <a:spAutoFit/>
          </a:bodyPr>
          <a:lstStyle/>
          <a:p>
            <a:pPr marL="0" marR="0" lvl="0" indent="0" algn="ctr" defTabSz="389584"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游ゴシック"/>
                <a:ea typeface="游ゴシック"/>
                <a:cs typeface="+mn-cs"/>
              </a:rPr>
              <a:t>スポンサードコンテンツ</a:t>
            </a:r>
            <a:endParaRPr kumimoji="0" lang="ja-JP" altLang="en-US" sz="800" b="1" i="0" u="none" strike="noStrike" kern="1200" cap="none" spc="0" normalizeH="0" baseline="0" noProof="0">
              <a:ln>
                <a:noFill/>
              </a:ln>
              <a:solidFill>
                <a:prstClr val="black"/>
              </a:solidFill>
              <a:effectLst/>
              <a:uLnTx/>
              <a:uFillTx/>
              <a:latin typeface="游ゴシック"/>
              <a:ea typeface="Meiryo UI" panose="020B0604030504040204" pitchFamily="50" charset="-128"/>
              <a:cs typeface="+mn-cs"/>
            </a:endParaRPr>
          </a:p>
        </p:txBody>
      </p:sp>
      <p:sp>
        <p:nvSpPr>
          <p:cNvPr id="137" name="テキスト ボックス 136">
            <a:extLst>
              <a:ext uri="{FF2B5EF4-FFF2-40B4-BE49-F238E27FC236}">
                <a16:creationId xmlns:a16="http://schemas.microsoft.com/office/drawing/2014/main" id="{A3F8CFEE-C0CE-4EDB-801B-7C096ED57DB2}"/>
              </a:ext>
            </a:extLst>
          </p:cNvPr>
          <p:cNvSpPr txBox="1"/>
          <p:nvPr/>
        </p:nvSpPr>
        <p:spPr>
          <a:xfrm>
            <a:off x="7798538" y="4301283"/>
            <a:ext cx="677472" cy="123111"/>
          </a:xfrm>
          <a:prstGeom prst="rect">
            <a:avLst/>
          </a:prstGeom>
          <a:noFill/>
        </p:spPr>
        <p:txBody>
          <a:bodyPr wrap="square" lIns="0" tIns="0" rIns="0" bIns="0" rtlCol="0" anchor="t">
            <a:spAutoFit/>
          </a:bodyPr>
          <a:lstStyle/>
          <a:p>
            <a:pPr marL="0" marR="0" lvl="0" indent="0" algn="ctr" defTabSz="389584"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游ゴシック"/>
                <a:ea typeface="游ゴシック"/>
                <a:cs typeface="+mn-cs"/>
              </a:rPr>
              <a:t>後編</a:t>
            </a:r>
            <a:endParaRPr kumimoji="0" lang="ja-JP" altLang="en-US" sz="800" b="0" i="0" u="none" strike="noStrike" kern="1200" cap="none" spc="0" normalizeH="0" baseline="0" noProof="0">
              <a:ln>
                <a:noFill/>
              </a:ln>
              <a:solidFill>
                <a:prstClr val="black"/>
              </a:solidFill>
              <a:effectLst/>
              <a:uLnTx/>
              <a:uFillTx/>
              <a:latin typeface="游ゴシック"/>
              <a:ea typeface="Meiryo UI" panose="020B0604030504040204" pitchFamily="50" charset="-128"/>
              <a:cs typeface="+mn-cs"/>
            </a:endParaRPr>
          </a:p>
        </p:txBody>
      </p:sp>
      <p:sp>
        <p:nvSpPr>
          <p:cNvPr id="136" name="テキスト ボックス 135">
            <a:extLst>
              <a:ext uri="{FF2B5EF4-FFF2-40B4-BE49-F238E27FC236}">
                <a16:creationId xmlns:a16="http://schemas.microsoft.com/office/drawing/2014/main" id="{BAC01AD4-26D9-406D-9091-7F3F4DE0E9C5}"/>
              </a:ext>
            </a:extLst>
          </p:cNvPr>
          <p:cNvSpPr txBox="1"/>
          <p:nvPr/>
        </p:nvSpPr>
        <p:spPr>
          <a:xfrm>
            <a:off x="6636808" y="4295009"/>
            <a:ext cx="677472" cy="123111"/>
          </a:xfrm>
          <a:prstGeom prst="rect">
            <a:avLst/>
          </a:prstGeom>
          <a:noFill/>
        </p:spPr>
        <p:txBody>
          <a:bodyPr wrap="square" lIns="0" tIns="0" rIns="0" bIns="0" rtlCol="0" anchor="t">
            <a:spAutoFit/>
          </a:bodyPr>
          <a:lstStyle/>
          <a:p>
            <a:pPr marL="0" marR="0" lvl="0" indent="0" algn="ctr" defTabSz="389584"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游ゴシック"/>
                <a:ea typeface="游ゴシック"/>
                <a:cs typeface="+mn-cs"/>
              </a:rPr>
              <a:t>前編</a:t>
            </a:r>
          </a:p>
        </p:txBody>
      </p:sp>
      <p:sp>
        <p:nvSpPr>
          <p:cNvPr id="141" name="テキスト ボックス 140">
            <a:extLst>
              <a:ext uri="{FF2B5EF4-FFF2-40B4-BE49-F238E27FC236}">
                <a16:creationId xmlns:a16="http://schemas.microsoft.com/office/drawing/2014/main" id="{DED30385-25B2-4641-B1C0-5A54458DC9FB}"/>
              </a:ext>
            </a:extLst>
          </p:cNvPr>
          <p:cNvSpPr txBox="1"/>
          <p:nvPr/>
        </p:nvSpPr>
        <p:spPr>
          <a:xfrm>
            <a:off x="8814395" y="4128394"/>
            <a:ext cx="990949" cy="123111"/>
          </a:xfrm>
          <a:prstGeom prst="rect">
            <a:avLst/>
          </a:prstGeom>
          <a:noFill/>
        </p:spPr>
        <p:txBody>
          <a:bodyPr wrap="square" lIns="0" tIns="0" rIns="0" bIns="0" rtlCol="0" anchor="t">
            <a:spAutoFit/>
          </a:bodyPr>
          <a:lstStyle/>
          <a:p>
            <a:pPr marL="0" marR="0" lvl="0" indent="0" algn="l" defTabSz="389584"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游ゴシック"/>
                <a:ea typeface="游ゴシック"/>
                <a:cs typeface="+mn-cs"/>
              </a:rPr>
              <a:t>新聞広告</a:t>
            </a:r>
            <a:endParaRPr kumimoji="0" lang="ja-JP" altLang="en-US" sz="800" b="1" i="0" u="none" strike="noStrike" kern="1200" cap="none" spc="0" normalizeH="0" baseline="0" noProof="0">
              <a:ln>
                <a:noFill/>
              </a:ln>
              <a:solidFill>
                <a:prstClr val="black"/>
              </a:solidFill>
              <a:effectLst/>
              <a:uLnTx/>
              <a:uFillTx/>
              <a:latin typeface="游ゴシック"/>
              <a:ea typeface="Meiryo UI" panose="020B0604030504040204" pitchFamily="50" charset="-128"/>
              <a:cs typeface="+mn-cs"/>
            </a:endParaRPr>
          </a:p>
        </p:txBody>
      </p:sp>
      <p:sp>
        <p:nvSpPr>
          <p:cNvPr id="142" name="テキスト ボックス 141">
            <a:extLst>
              <a:ext uri="{FF2B5EF4-FFF2-40B4-BE49-F238E27FC236}">
                <a16:creationId xmlns:a16="http://schemas.microsoft.com/office/drawing/2014/main" id="{97323788-6933-4857-AA78-8EB142ABA6E3}"/>
              </a:ext>
            </a:extLst>
          </p:cNvPr>
          <p:cNvSpPr txBox="1"/>
          <p:nvPr/>
        </p:nvSpPr>
        <p:spPr>
          <a:xfrm>
            <a:off x="6365860" y="6681042"/>
            <a:ext cx="3938746" cy="488201"/>
          </a:xfrm>
          <a:prstGeom prst="rect">
            <a:avLst/>
          </a:prstGeom>
          <a:noFill/>
        </p:spPr>
        <p:txBody>
          <a:bodyPr wrap="square" lIns="180000" tIns="72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認定</a:t>
            </a:r>
            <a:r>
              <a:rPr kumimoji="0" lang="en-US" altLang="ja-JP" sz="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NPO</a:t>
            </a:r>
            <a:r>
              <a:rPr kumimoji="0" lang="ja-JP" altLang="en-US" sz="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法人国連</a:t>
            </a:r>
            <a:r>
              <a:rPr kumimoji="0" lang="en-US" altLang="ja-JP" sz="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WFP</a:t>
            </a:r>
            <a:r>
              <a:rPr kumimoji="0" lang="ja-JP" altLang="en-US" sz="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協会、シスコシステムズ、観光庁、九州大学、日本航空、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デル、東京都、厚生労働省、文化庁、</a:t>
            </a:r>
            <a:r>
              <a:rPr kumimoji="0" lang="en-US" altLang="ja-JP" sz="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2025</a:t>
            </a:r>
            <a:r>
              <a:rPr kumimoji="0" lang="ja-JP" altLang="en-US" sz="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日本万国博覧会誘致委員会、エヌエヌ生命保険　ほか</a:t>
            </a:r>
          </a:p>
        </p:txBody>
      </p:sp>
      <p:sp>
        <p:nvSpPr>
          <p:cNvPr id="143" name="テキスト プレースホルダー 2">
            <a:extLst>
              <a:ext uri="{FF2B5EF4-FFF2-40B4-BE49-F238E27FC236}">
                <a16:creationId xmlns:a16="http://schemas.microsoft.com/office/drawing/2014/main" id="{15627D24-01DD-45E4-9614-FAE02C1DC02D}"/>
              </a:ext>
            </a:extLst>
          </p:cNvPr>
          <p:cNvSpPr txBox="1">
            <a:spLocks/>
          </p:cNvSpPr>
          <p:nvPr/>
        </p:nvSpPr>
        <p:spPr>
          <a:xfrm>
            <a:off x="6437727" y="6505921"/>
            <a:ext cx="176466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ja-JP" altLang="en-US" sz="1100" b="1" i="0" u="none" strike="noStrike" kern="1200" cap="none" spc="0" normalizeH="0" baseline="0" noProof="0">
                <a:ln>
                  <a:noFill/>
                </a:ln>
                <a:solidFill>
                  <a:prstClr val="black"/>
                </a:solidFill>
                <a:effectLst/>
                <a:uLnTx/>
                <a:uFillTx/>
                <a:latin typeface="游ゴシック"/>
                <a:ea typeface="游ゴシック"/>
                <a:cs typeface="+mn-cs"/>
              </a:rPr>
              <a:t>■実績広告主</a:t>
            </a:r>
          </a:p>
        </p:txBody>
      </p:sp>
      <p:grpSp>
        <p:nvGrpSpPr>
          <p:cNvPr id="1025" name="グループ化 1024">
            <a:extLst>
              <a:ext uri="{FF2B5EF4-FFF2-40B4-BE49-F238E27FC236}">
                <a16:creationId xmlns:a16="http://schemas.microsoft.com/office/drawing/2014/main" id="{AEF67C3F-0361-41C9-8109-55507B0CBB11}"/>
              </a:ext>
            </a:extLst>
          </p:cNvPr>
          <p:cNvGrpSpPr/>
          <p:nvPr/>
        </p:nvGrpSpPr>
        <p:grpSpPr>
          <a:xfrm>
            <a:off x="4590612" y="3290141"/>
            <a:ext cx="1775248" cy="1336620"/>
            <a:chOff x="377825" y="5862680"/>
            <a:chExt cx="1775248" cy="1336620"/>
          </a:xfrm>
        </p:grpSpPr>
        <p:grpSp>
          <p:nvGrpSpPr>
            <p:cNvPr id="1024" name="グループ化 1023">
              <a:extLst>
                <a:ext uri="{FF2B5EF4-FFF2-40B4-BE49-F238E27FC236}">
                  <a16:creationId xmlns:a16="http://schemas.microsoft.com/office/drawing/2014/main" id="{06F63F3B-1AC9-4226-869F-7DA7CB88EB17}"/>
                </a:ext>
              </a:extLst>
            </p:cNvPr>
            <p:cNvGrpSpPr/>
            <p:nvPr/>
          </p:nvGrpSpPr>
          <p:grpSpPr>
            <a:xfrm>
              <a:off x="648773" y="5880586"/>
              <a:ext cx="1233352" cy="1233352"/>
              <a:chOff x="535733" y="5792386"/>
              <a:chExt cx="1348293" cy="1348293"/>
            </a:xfrm>
          </p:grpSpPr>
          <p:sp>
            <p:nvSpPr>
              <p:cNvPr id="29" name="楕円 28">
                <a:extLst>
                  <a:ext uri="{FF2B5EF4-FFF2-40B4-BE49-F238E27FC236}">
                    <a16:creationId xmlns:a16="http://schemas.microsoft.com/office/drawing/2014/main" id="{9E064EAB-FC56-48DF-9C91-2B1A281B68AC}"/>
                  </a:ext>
                </a:extLst>
              </p:cNvPr>
              <p:cNvSpPr/>
              <p:nvPr/>
            </p:nvSpPr>
            <p:spPr>
              <a:xfrm>
                <a:off x="535733" y="5792386"/>
                <a:ext cx="1348293" cy="1348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151" name="楕円 150">
                <a:extLst>
                  <a:ext uri="{FF2B5EF4-FFF2-40B4-BE49-F238E27FC236}">
                    <a16:creationId xmlns:a16="http://schemas.microsoft.com/office/drawing/2014/main" id="{FE508248-B4A1-4D2D-A5BF-86A02F3D3645}"/>
                  </a:ext>
                </a:extLst>
              </p:cNvPr>
              <p:cNvSpPr/>
              <p:nvPr/>
            </p:nvSpPr>
            <p:spPr>
              <a:xfrm>
                <a:off x="731275" y="5818832"/>
                <a:ext cx="957208" cy="95720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152" name="楕円 151">
                <a:extLst>
                  <a:ext uri="{FF2B5EF4-FFF2-40B4-BE49-F238E27FC236}">
                    <a16:creationId xmlns:a16="http://schemas.microsoft.com/office/drawing/2014/main" id="{A7C202BE-3E51-4698-947B-D41D70375F8F}"/>
                  </a:ext>
                </a:extLst>
              </p:cNvPr>
              <p:cNvSpPr/>
              <p:nvPr/>
            </p:nvSpPr>
            <p:spPr>
              <a:xfrm>
                <a:off x="1005409" y="5857013"/>
                <a:ext cx="408940" cy="40894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grpSp>
        <p:grpSp>
          <p:nvGrpSpPr>
            <p:cNvPr id="31" name="グループ化 30">
              <a:extLst>
                <a:ext uri="{FF2B5EF4-FFF2-40B4-BE49-F238E27FC236}">
                  <a16:creationId xmlns:a16="http://schemas.microsoft.com/office/drawing/2014/main" id="{97F26154-2017-4178-A7A0-DCC52350E2BE}"/>
                </a:ext>
              </a:extLst>
            </p:cNvPr>
            <p:cNvGrpSpPr/>
            <p:nvPr/>
          </p:nvGrpSpPr>
          <p:grpSpPr>
            <a:xfrm>
              <a:off x="377825" y="5862680"/>
              <a:ext cx="1775248" cy="1336620"/>
              <a:chOff x="322255" y="5865425"/>
              <a:chExt cx="1775248" cy="1336620"/>
            </a:xfrm>
          </p:grpSpPr>
          <p:sp>
            <p:nvSpPr>
              <p:cNvPr id="153" name="正方形/長方形 152">
                <a:extLst>
                  <a:ext uri="{FF2B5EF4-FFF2-40B4-BE49-F238E27FC236}">
                    <a16:creationId xmlns:a16="http://schemas.microsoft.com/office/drawing/2014/main" id="{D0620DD5-2EEB-4668-A151-586666EBA0A7}"/>
                  </a:ext>
                </a:extLst>
              </p:cNvPr>
              <p:cNvSpPr/>
              <p:nvPr/>
            </p:nvSpPr>
            <p:spPr>
              <a:xfrm>
                <a:off x="322255" y="6830754"/>
                <a:ext cx="1775248" cy="371291"/>
              </a:xfrm>
              <a:prstGeom prst="rect">
                <a:avLst/>
              </a:prstGeom>
              <a:effectLst/>
            </p:spPr>
            <p:txBody>
              <a:bodyPr wrap="square" lIns="72000" tIns="72000" rIns="72000" anchor="ctr">
                <a:no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サポーター</a:t>
                </a:r>
                <a:endParaRPr kumimoji="0" lang="en-US" altLang="ja-JP"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企業・研究職の社会人など</a:t>
                </a:r>
                <a:endParaRPr kumimoji="0" lang="en-US" altLang="ja-JP"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en-US" altLang="ja-JP"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1,000</a:t>
                </a:r>
                <a:r>
                  <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名）</a:t>
                </a:r>
              </a:p>
            </p:txBody>
          </p:sp>
          <p:sp>
            <p:nvSpPr>
              <p:cNvPr id="154" name="正方形/長方形 153">
                <a:extLst>
                  <a:ext uri="{FF2B5EF4-FFF2-40B4-BE49-F238E27FC236}">
                    <a16:creationId xmlns:a16="http://schemas.microsoft.com/office/drawing/2014/main" id="{CE07852B-3FCA-4E1F-8D7D-CA7B58271FD5}"/>
                  </a:ext>
                </a:extLst>
              </p:cNvPr>
              <p:cNvSpPr/>
              <p:nvPr/>
            </p:nvSpPr>
            <p:spPr>
              <a:xfrm>
                <a:off x="322255" y="6310296"/>
                <a:ext cx="1775248" cy="371291"/>
              </a:xfrm>
              <a:prstGeom prst="rect">
                <a:avLst/>
              </a:prstGeom>
              <a:effectLst/>
            </p:spPr>
            <p:txBody>
              <a:bodyPr wrap="square" lIns="72000" tIns="72000" rIns="72000" anchor="ctr">
                <a:no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メンバー</a:t>
                </a:r>
                <a:endParaRPr kumimoji="0" lang="en-US" altLang="ja-JP"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社会課題に関心ある大学生～</a:t>
                </a:r>
                <a:r>
                  <a:rPr kumimoji="0" lang="en-US" altLang="ja-JP"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20</a:t>
                </a:r>
                <a:r>
                  <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代</a:t>
                </a:r>
                <a:endParaRPr kumimoji="0" lang="en-US" altLang="ja-JP"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en-US" altLang="ja-JP"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250</a:t>
                </a:r>
                <a:r>
                  <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名）</a:t>
                </a:r>
              </a:p>
            </p:txBody>
          </p:sp>
          <p:sp>
            <p:nvSpPr>
              <p:cNvPr id="155" name="正方形/長方形 154">
                <a:extLst>
                  <a:ext uri="{FF2B5EF4-FFF2-40B4-BE49-F238E27FC236}">
                    <a16:creationId xmlns:a16="http://schemas.microsoft.com/office/drawing/2014/main" id="{035476B9-A0FA-46FD-8702-34F3A29795A3}"/>
                  </a:ext>
                </a:extLst>
              </p:cNvPr>
              <p:cNvSpPr/>
              <p:nvPr/>
            </p:nvSpPr>
            <p:spPr>
              <a:xfrm>
                <a:off x="322255" y="5865425"/>
                <a:ext cx="1775248" cy="371291"/>
              </a:xfrm>
              <a:prstGeom prst="rect">
                <a:avLst/>
              </a:prstGeom>
              <a:effectLst/>
            </p:spPr>
            <p:txBody>
              <a:bodyPr wrap="square" lIns="72000" tIns="72000" rIns="72000" anchor="ctr">
                <a:no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アンバサダー</a:t>
                </a:r>
                <a:endParaRPr kumimoji="0" lang="en-US" altLang="ja-JP" sz="8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若手企業家（約</a:t>
                </a:r>
                <a:r>
                  <a:rPr kumimoji="0" lang="en-US" altLang="ja-JP"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50</a:t>
                </a:r>
                <a:r>
                  <a:rPr kumimoji="0" lang="ja-JP" altLang="en-US" sz="700" b="1" i="0" u="none" strike="noStrike" kern="100" cap="none" spc="0" normalizeH="0" baseline="0" noProof="0">
                    <a:ln>
                      <a:noFill/>
                    </a:ln>
                    <a:solidFill>
                      <a:srgbClr val="C00000"/>
                    </a:solidFill>
                    <a:effectLst>
                      <a:glow rad="127000">
                        <a:prstClr val="white"/>
                      </a:glow>
                    </a:effectLst>
                    <a:uLnTx/>
                    <a:uFillTx/>
                    <a:latin typeface="游ゴシック" panose="020B0400000000000000" pitchFamily="50" charset="-128"/>
                    <a:ea typeface="游ゴシック" panose="020B0400000000000000" pitchFamily="50" charset="-128"/>
                    <a:cs typeface="Times New Roman" panose="02020603050405020304" pitchFamily="18" charset="0"/>
                  </a:rPr>
                  <a:t>名）</a:t>
                </a:r>
              </a:p>
            </p:txBody>
          </p:sp>
        </p:grpSp>
      </p:grpSp>
      <p:graphicFrame>
        <p:nvGraphicFramePr>
          <p:cNvPr id="168" name="グラフ 167">
            <a:extLst>
              <a:ext uri="{FF2B5EF4-FFF2-40B4-BE49-F238E27FC236}">
                <a16:creationId xmlns:a16="http://schemas.microsoft.com/office/drawing/2014/main" id="{0062EEC8-404F-429A-B1B0-AEA72E601F08}"/>
              </a:ext>
            </a:extLst>
          </p:cNvPr>
          <p:cNvGraphicFramePr/>
          <p:nvPr/>
        </p:nvGraphicFramePr>
        <p:xfrm>
          <a:off x="4396026" y="6033537"/>
          <a:ext cx="1870403" cy="1142870"/>
        </p:xfrm>
        <a:graphic>
          <a:graphicData uri="http://schemas.openxmlformats.org/drawingml/2006/chart">
            <c:chart xmlns:c="http://schemas.openxmlformats.org/drawingml/2006/chart" xmlns:r="http://schemas.openxmlformats.org/officeDocument/2006/relationships" r:id="rId9"/>
          </a:graphicData>
        </a:graphic>
      </p:graphicFrame>
      <p:sp>
        <p:nvSpPr>
          <p:cNvPr id="167" name="テキスト ボックス 166">
            <a:extLst>
              <a:ext uri="{FF2B5EF4-FFF2-40B4-BE49-F238E27FC236}">
                <a16:creationId xmlns:a16="http://schemas.microsoft.com/office/drawing/2014/main" id="{AFC88A6D-EA8D-4FAE-AE6D-7284AF124DD0}"/>
              </a:ext>
            </a:extLst>
          </p:cNvPr>
          <p:cNvSpPr txBox="1"/>
          <p:nvPr/>
        </p:nvSpPr>
        <p:spPr>
          <a:xfrm>
            <a:off x="4411400" y="5874661"/>
            <a:ext cx="1903948" cy="304033"/>
          </a:xfrm>
          <a:prstGeom prst="rect">
            <a:avLst/>
          </a:prstGeom>
          <a:noFill/>
        </p:spPr>
        <p:txBody>
          <a:bodyPr wrap="square" lIns="36000" tIns="0" rIns="36000" bIns="0" rtlCol="0">
            <a:noAutofit/>
          </a:bodyPr>
          <a:lstStyle/>
          <a:p>
            <a:pPr marL="0" marR="0" lvl="0" indent="0" algn="ctr" defTabSz="742950" rtl="0" eaLnBrk="1" fontAlgn="auto" latinLnBrk="0" hangingPunct="1">
              <a:lnSpc>
                <a:spcPct val="110000"/>
              </a:lnSpc>
              <a:spcBef>
                <a:spcPts val="0"/>
              </a:spcBef>
              <a:spcAft>
                <a:spcPts val="0"/>
              </a:spcAft>
              <a:buClrTx/>
              <a:buSzTx/>
              <a:buFontTx/>
              <a:buNone/>
              <a:tabLst/>
              <a:defRPr/>
            </a:pPr>
            <a:r>
              <a:rPr kumimoji="1" lang="ja-JP" altLang="en-US"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DIALOG</a:t>
            </a:r>
            <a:r>
              <a:rPr kumimoji="1" lang="ja-JP" altLang="en-US"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コミュニティー</a:t>
            </a:r>
            <a:endParaRPr kumimoji="1" lang="en-US" altLang="ja-JP"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742950" rtl="0" eaLnBrk="1" fontAlgn="auto" latinLnBrk="0" hangingPunct="1">
              <a:lnSpc>
                <a:spcPct val="110000"/>
              </a:lnSpc>
              <a:spcBef>
                <a:spcPts val="0"/>
              </a:spcBef>
              <a:spcAft>
                <a:spcPts val="0"/>
              </a:spcAft>
              <a:buClrTx/>
              <a:buSzTx/>
              <a:buFontTx/>
              <a:buNone/>
              <a:tabLst/>
              <a:defRPr/>
            </a:pPr>
            <a:r>
              <a:rPr kumimoji="1" lang="ja-JP" altLang="en-US"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メンバー</a:t>
            </a:r>
            <a:r>
              <a:rPr kumimoji="1" lang="en-US" altLang="ja-JP"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大学生～</a:t>
            </a:r>
            <a:r>
              <a:rPr kumimoji="1" lang="en-US" altLang="ja-JP"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r>
              <a:rPr kumimoji="1" lang="ja-JP" altLang="en-US"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代</a:t>
            </a:r>
            <a:r>
              <a:rPr kumimoji="1" lang="en-US" altLang="ja-JP"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の関心事</a:t>
            </a:r>
            <a:r>
              <a:rPr kumimoji="1" lang="en-US" altLang="ja-JP"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複数回答</a:t>
            </a:r>
            <a:r>
              <a:rPr kumimoji="1" lang="en-US" altLang="ja-JP"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ctr" defTabSz="742950" rtl="0" eaLnBrk="1" fontAlgn="auto" latinLnBrk="0" hangingPunct="1">
              <a:lnSpc>
                <a:spcPct val="11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9" name="正方形/長方形 58">
            <a:extLst>
              <a:ext uri="{FF2B5EF4-FFF2-40B4-BE49-F238E27FC236}">
                <a16:creationId xmlns:a16="http://schemas.microsoft.com/office/drawing/2014/main" id="{9BFF89F1-24DB-4191-8309-7A47AFDF1D4C}"/>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60" name="テキスト プレースホルダー 2">
            <a:extLst>
              <a:ext uri="{FF2B5EF4-FFF2-40B4-BE49-F238E27FC236}">
                <a16:creationId xmlns:a16="http://schemas.microsoft.com/office/drawing/2014/main" id="{BF6BB513-A8A2-4B6A-A3B7-A4B934FF0CC3}"/>
              </a:ext>
            </a:extLst>
          </p:cNvPr>
          <p:cNvSpPr txBox="1">
            <a:spLocks/>
          </p:cNvSpPr>
          <p:nvPr/>
        </p:nvSpPr>
        <p:spPr>
          <a:xfrm>
            <a:off x="1798715" y="1051984"/>
            <a:ext cx="8622863" cy="466820"/>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社会課題に関心が高い良質な知識層。</a:t>
            </a:r>
          </a:p>
        </p:txBody>
      </p:sp>
      <p:sp>
        <p:nvSpPr>
          <p:cNvPr id="61" name="テキスト プレースホルダー 2">
            <a:extLst>
              <a:ext uri="{FF2B5EF4-FFF2-40B4-BE49-F238E27FC236}">
                <a16:creationId xmlns:a16="http://schemas.microsoft.com/office/drawing/2014/main" id="{0BED87A4-B7BD-465D-A7BE-0D92D588E918}"/>
              </a:ext>
            </a:extLst>
          </p:cNvPr>
          <p:cNvSpPr txBox="1">
            <a:spLocks/>
          </p:cNvSpPr>
          <p:nvPr/>
        </p:nvSpPr>
        <p:spPr>
          <a:xfrm>
            <a:off x="534092" y="1142207"/>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ctr"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ターゲット</a:t>
            </a:r>
          </a:p>
        </p:txBody>
      </p:sp>
      <p:sp>
        <p:nvSpPr>
          <p:cNvPr id="62" name="テキスト プレースホルダー 2">
            <a:extLst>
              <a:ext uri="{FF2B5EF4-FFF2-40B4-BE49-F238E27FC236}">
                <a16:creationId xmlns:a16="http://schemas.microsoft.com/office/drawing/2014/main" id="{A92BB071-4A3E-45F5-A2D2-72AD2BE6E678}"/>
              </a:ext>
            </a:extLst>
          </p:cNvPr>
          <p:cNvSpPr txBox="1">
            <a:spLocks/>
          </p:cNvSpPr>
          <p:nvPr/>
        </p:nvSpPr>
        <p:spPr>
          <a:xfrm>
            <a:off x="1798715" y="1714572"/>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次世代リーダーのコミュニティーを運営、企業との対話の場を創出。</a:t>
            </a:r>
          </a:p>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社会課題に関する若者との共同事業や企業ブランディングが可能。</a:t>
            </a:r>
          </a:p>
        </p:txBody>
      </p:sp>
      <p:cxnSp>
        <p:nvCxnSpPr>
          <p:cNvPr id="63" name="直線コネクタ 62">
            <a:extLst>
              <a:ext uri="{FF2B5EF4-FFF2-40B4-BE49-F238E27FC236}">
                <a16:creationId xmlns:a16="http://schemas.microsoft.com/office/drawing/2014/main" id="{BA436A91-50D1-4DFB-82A5-F15E299DDFB3}"/>
              </a:ext>
            </a:extLst>
          </p:cNvPr>
          <p:cNvCxnSpPr>
            <a:cxnSpLocks/>
          </p:cNvCxnSpPr>
          <p:nvPr/>
        </p:nvCxnSpPr>
        <p:spPr>
          <a:xfrm>
            <a:off x="466015" y="1608104"/>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テキスト プレースホルダー 2">
            <a:extLst>
              <a:ext uri="{FF2B5EF4-FFF2-40B4-BE49-F238E27FC236}">
                <a16:creationId xmlns:a16="http://schemas.microsoft.com/office/drawing/2014/main" id="{AF0442F7-0049-417C-8931-78C737F4A570}"/>
              </a:ext>
            </a:extLst>
          </p:cNvPr>
          <p:cNvSpPr txBox="1">
            <a:spLocks/>
          </p:cNvSpPr>
          <p:nvPr/>
        </p:nvSpPr>
        <p:spPr>
          <a:xfrm>
            <a:off x="534092" y="1892670"/>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ctr"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特徴</a:t>
            </a:r>
          </a:p>
        </p:txBody>
      </p:sp>
      <p:sp>
        <p:nvSpPr>
          <p:cNvPr id="65" name="テキスト プレースホルダー 2">
            <a:extLst>
              <a:ext uri="{FF2B5EF4-FFF2-40B4-BE49-F238E27FC236}">
                <a16:creationId xmlns:a16="http://schemas.microsoft.com/office/drawing/2014/main" id="{CE219810-843D-4582-A1F5-6D7F04554003}"/>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概要</a:t>
            </a:r>
            <a:endPar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endParaRPr>
          </a:p>
        </p:txBody>
      </p:sp>
      <p:cxnSp>
        <p:nvCxnSpPr>
          <p:cNvPr id="66" name="直線コネクタ 65">
            <a:extLst>
              <a:ext uri="{FF2B5EF4-FFF2-40B4-BE49-F238E27FC236}">
                <a16:creationId xmlns:a16="http://schemas.microsoft.com/office/drawing/2014/main" id="{D4ECB653-99EE-4020-962C-1439C8CC6C18}"/>
              </a:ext>
            </a:extLst>
          </p:cNvPr>
          <p:cNvCxnSpPr>
            <a:cxnSpLocks/>
          </p:cNvCxnSpPr>
          <p:nvPr/>
        </p:nvCxnSpPr>
        <p:spPr>
          <a:xfrm>
            <a:off x="6389688" y="2951286"/>
            <a:ext cx="39312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テキスト プレースホルダー 2">
            <a:extLst>
              <a:ext uri="{FF2B5EF4-FFF2-40B4-BE49-F238E27FC236}">
                <a16:creationId xmlns:a16="http://schemas.microsoft.com/office/drawing/2014/main" id="{20A1AE10-36BC-41A1-AF39-BF3CCD510447}"/>
              </a:ext>
            </a:extLst>
          </p:cNvPr>
          <p:cNvSpPr txBox="1">
            <a:spLocks/>
          </p:cNvSpPr>
          <p:nvPr/>
        </p:nvSpPr>
        <p:spPr>
          <a:xfrm>
            <a:off x="6342671"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広告事例</a:t>
            </a:r>
            <a:endPar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endParaRPr>
          </a:p>
        </p:txBody>
      </p:sp>
      <p:cxnSp>
        <p:nvCxnSpPr>
          <p:cNvPr id="68" name="直線コネクタ 67">
            <a:extLst>
              <a:ext uri="{FF2B5EF4-FFF2-40B4-BE49-F238E27FC236}">
                <a16:creationId xmlns:a16="http://schemas.microsoft.com/office/drawing/2014/main" id="{70F9F9E5-144F-4B0B-92B0-A6148E327591}"/>
              </a:ext>
            </a:extLst>
          </p:cNvPr>
          <p:cNvCxnSpPr>
            <a:cxnSpLocks/>
          </p:cNvCxnSpPr>
          <p:nvPr/>
        </p:nvCxnSpPr>
        <p:spPr>
          <a:xfrm>
            <a:off x="370909" y="2951286"/>
            <a:ext cx="58392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descr="スクリーンショットの画面&#10;&#10;自動的に生成された説明">
            <a:extLst>
              <a:ext uri="{FF2B5EF4-FFF2-40B4-BE49-F238E27FC236}">
                <a16:creationId xmlns:a16="http://schemas.microsoft.com/office/drawing/2014/main" id="{F4B372C5-2842-4146-BDDC-79337CF332C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60755" y="3385794"/>
            <a:ext cx="2122369" cy="3668149"/>
          </a:xfrm>
          <a:prstGeom prst="rect">
            <a:avLst/>
          </a:prstGeom>
          <a:ln w="6350">
            <a:solidFill>
              <a:schemeClr val="bg1">
                <a:lumMod val="75000"/>
              </a:schemeClr>
            </a:solidFill>
          </a:ln>
          <a:effectLst/>
        </p:spPr>
      </p:pic>
      <p:pic>
        <p:nvPicPr>
          <p:cNvPr id="2" name="図 1">
            <a:extLst>
              <a:ext uri="{FF2B5EF4-FFF2-40B4-BE49-F238E27FC236}">
                <a16:creationId xmlns:a16="http://schemas.microsoft.com/office/drawing/2014/main" id="{A9FB6F37-C8DF-4A0F-B4B1-CC51EBE9884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846389" y="4443542"/>
            <a:ext cx="1375297" cy="1868112"/>
          </a:xfrm>
          <a:prstGeom prst="rect">
            <a:avLst/>
          </a:prstGeom>
          <a:ln w="6350">
            <a:solidFill>
              <a:schemeClr val="bg1">
                <a:lumMod val="75000"/>
              </a:schemeClr>
            </a:solidFill>
          </a:ln>
          <a:effectLst/>
        </p:spPr>
      </p:pic>
      <p:pic>
        <p:nvPicPr>
          <p:cNvPr id="6" name="図 5" descr="写真, スクリーンショット, 異なる, です が含まれている画像&#10;&#10;自動的に生成された説明">
            <a:extLst>
              <a:ext uri="{FF2B5EF4-FFF2-40B4-BE49-F238E27FC236}">
                <a16:creationId xmlns:a16="http://schemas.microsoft.com/office/drawing/2014/main" id="{92176BDE-CF47-4518-AC2D-CA37010BB96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462306" y="4443541"/>
            <a:ext cx="1063877" cy="1846056"/>
          </a:xfrm>
          <a:prstGeom prst="rect">
            <a:avLst/>
          </a:prstGeom>
          <a:ln w="6350">
            <a:solidFill>
              <a:schemeClr val="bg1">
                <a:lumMod val="75000"/>
              </a:schemeClr>
            </a:solidFill>
          </a:ln>
          <a:effectLst/>
        </p:spPr>
      </p:pic>
      <p:pic>
        <p:nvPicPr>
          <p:cNvPr id="8" name="図 7" descr="コンピューターのスクリーンショット&#10;&#10;自動的に生成された説明">
            <a:extLst>
              <a:ext uri="{FF2B5EF4-FFF2-40B4-BE49-F238E27FC236}">
                <a16:creationId xmlns:a16="http://schemas.microsoft.com/office/drawing/2014/main" id="{710F80D1-F17D-4D8B-A812-9DF3143EA60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603585" y="4443540"/>
            <a:ext cx="1040168" cy="1846055"/>
          </a:xfrm>
          <a:prstGeom prst="rect">
            <a:avLst/>
          </a:prstGeom>
          <a:ln w="6350">
            <a:solidFill>
              <a:schemeClr val="bg1">
                <a:lumMod val="75000"/>
              </a:schemeClr>
            </a:solidFill>
          </a:ln>
          <a:effectLst/>
        </p:spPr>
      </p:pic>
      <p:sp>
        <p:nvSpPr>
          <p:cNvPr id="52" name="テキスト ボックス 51">
            <a:extLst>
              <a:ext uri="{FF2B5EF4-FFF2-40B4-BE49-F238E27FC236}">
                <a16:creationId xmlns:a16="http://schemas.microsoft.com/office/drawing/2014/main" id="{FEADD662-2700-410B-AF8E-7DA7C274F74E}"/>
              </a:ext>
            </a:extLst>
          </p:cNvPr>
          <p:cNvSpPr txBox="1"/>
          <p:nvPr/>
        </p:nvSpPr>
        <p:spPr>
          <a:xfrm>
            <a:off x="2436632" y="4646829"/>
            <a:ext cx="2122369" cy="240200"/>
          </a:xfrm>
          <a:prstGeom prst="rect">
            <a:avLst/>
          </a:prstGeom>
          <a:noFill/>
        </p:spPr>
        <p:txBody>
          <a:bodyPr wrap="square" lIns="180000" tIns="72000" rtlCol="0">
            <a:noAutofit/>
          </a:bodyPr>
          <a:lstStyle/>
          <a:p>
            <a:pPr marL="0" marR="0" lvl="0" indent="0" algn="just" defTabSz="74295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コミュニティー</a:t>
            </a:r>
            <a:endParaRPr kumimoji="1"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A84707CE-A0F9-4428-9EFE-CB58B1D22EB5}"/>
              </a:ext>
            </a:extLst>
          </p:cNvPr>
          <p:cNvSpPr txBox="1"/>
          <p:nvPr/>
        </p:nvSpPr>
        <p:spPr>
          <a:xfrm>
            <a:off x="6042131" y="6093007"/>
            <a:ext cx="49244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a:ea typeface="游ゴシック"/>
                <a:cs typeface="+mn-cs"/>
              </a:rPr>
              <a:t>（人）</a:t>
            </a:r>
          </a:p>
        </p:txBody>
      </p:sp>
      <p:sp>
        <p:nvSpPr>
          <p:cNvPr id="53" name="テキスト ボックス 52">
            <a:extLst>
              <a:ext uri="{FF2B5EF4-FFF2-40B4-BE49-F238E27FC236}">
                <a16:creationId xmlns:a16="http://schemas.microsoft.com/office/drawing/2014/main" id="{BC0DB896-2EDF-4DA7-B65F-26061E107024}"/>
              </a:ext>
            </a:extLst>
          </p:cNvPr>
          <p:cNvSpPr txBox="1"/>
          <p:nvPr/>
        </p:nvSpPr>
        <p:spPr>
          <a:xfrm>
            <a:off x="6472145" y="6327688"/>
            <a:ext cx="990949" cy="107722"/>
          </a:xfrm>
          <a:prstGeom prst="rect">
            <a:avLst/>
          </a:prstGeom>
          <a:noFill/>
        </p:spPr>
        <p:txBody>
          <a:bodyPr wrap="square" lIns="0" tIns="0" rIns="0" bIns="0" rtlCol="0" anchor="t">
            <a:spAutoFit/>
          </a:bodyPr>
          <a:lstStyle/>
          <a:p>
            <a:pPr marL="0" marR="0" lvl="0" indent="0" algn="l" defTabSz="389584"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a:ln>
                  <a:noFill/>
                </a:ln>
                <a:effectLst/>
                <a:uLnTx/>
                <a:uFillTx/>
                <a:latin typeface="游ゴシック"/>
                <a:ea typeface="游ゴシック"/>
                <a:cs typeface="+mn-cs"/>
                <a:hlinkClick r:id="rId14">
                  <a:extLst>
                    <a:ext uri="{A12FA001-AC4F-418D-AE19-62706E023703}">
                      <ahyp:hlinkClr xmlns:ahyp="http://schemas.microsoft.com/office/drawing/2018/hyperlinkcolor" val="tx"/>
                    </a:ext>
                  </a:extLst>
                </a:hlinkClick>
              </a:rPr>
              <a:t>リンクはこちら</a:t>
            </a:r>
            <a:endParaRPr kumimoji="0" lang="ja-JP" altLang="en-US" sz="700" b="0" i="0" u="none" strike="noStrike" kern="1200" cap="none" spc="0" normalizeH="0" baseline="0" noProof="0">
              <a:ln>
                <a:noFill/>
              </a:ln>
              <a:effectLst/>
              <a:uLnTx/>
              <a:uFillTx/>
              <a:latin typeface="游ゴシック"/>
              <a:ea typeface="游ゴシック"/>
              <a:cs typeface="+mn-cs"/>
            </a:endParaRPr>
          </a:p>
        </p:txBody>
      </p:sp>
      <p:sp>
        <p:nvSpPr>
          <p:cNvPr id="54" name="テキスト ボックス 53">
            <a:extLst>
              <a:ext uri="{FF2B5EF4-FFF2-40B4-BE49-F238E27FC236}">
                <a16:creationId xmlns:a16="http://schemas.microsoft.com/office/drawing/2014/main" id="{59BDF2D8-9AA0-466D-82CC-58E7FBBE8483}"/>
              </a:ext>
            </a:extLst>
          </p:cNvPr>
          <p:cNvSpPr txBox="1"/>
          <p:nvPr/>
        </p:nvSpPr>
        <p:spPr>
          <a:xfrm>
            <a:off x="7600659" y="6327688"/>
            <a:ext cx="990949" cy="107722"/>
          </a:xfrm>
          <a:prstGeom prst="rect">
            <a:avLst/>
          </a:prstGeom>
          <a:noFill/>
        </p:spPr>
        <p:txBody>
          <a:bodyPr wrap="square" lIns="0" tIns="0" rIns="0" bIns="0" rtlCol="0" anchor="t">
            <a:spAutoFit/>
          </a:bodyPr>
          <a:lstStyle/>
          <a:p>
            <a:pPr marL="0" marR="0" lvl="0" indent="0" algn="l" defTabSz="389584"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a:ln>
                  <a:noFill/>
                </a:ln>
                <a:effectLst/>
                <a:uLnTx/>
                <a:uFillTx/>
                <a:latin typeface="游ゴシック"/>
                <a:ea typeface="游ゴシック"/>
                <a:cs typeface="+mn-cs"/>
                <a:hlinkClick r:id="rId15">
                  <a:extLst>
                    <a:ext uri="{A12FA001-AC4F-418D-AE19-62706E023703}">
                      <ahyp:hlinkClr xmlns:ahyp="http://schemas.microsoft.com/office/drawing/2018/hyperlinkcolor" val="tx"/>
                    </a:ext>
                  </a:extLst>
                </a:hlinkClick>
              </a:rPr>
              <a:t>リンクはこちら</a:t>
            </a:r>
            <a:endParaRPr kumimoji="0" lang="ja-JP" altLang="en-US" sz="700" b="0" i="0" u="none" strike="noStrike" kern="1200" cap="none" spc="0" normalizeH="0" baseline="0" noProof="0">
              <a:ln>
                <a:noFill/>
              </a:ln>
              <a:effectLst/>
              <a:uLnTx/>
              <a:uFillTx/>
              <a:latin typeface="游ゴシック"/>
              <a:ea typeface="游ゴシック"/>
              <a:cs typeface="+mn-cs"/>
            </a:endParaRPr>
          </a:p>
        </p:txBody>
      </p:sp>
      <p:pic>
        <p:nvPicPr>
          <p:cNvPr id="77" name="Google Shape;169;p16">
            <a:extLst>
              <a:ext uri="{FF2B5EF4-FFF2-40B4-BE49-F238E27FC236}">
                <a16:creationId xmlns:a16="http://schemas.microsoft.com/office/drawing/2014/main" id="{31F88446-10AD-47DE-AC71-D14C3ABB3E64}"/>
              </a:ext>
            </a:extLst>
          </p:cNvPr>
          <p:cNvPicPr preferRelativeResize="0">
            <a:picLocks noChangeAspect="1"/>
          </p:cNvPicPr>
          <p:nvPr/>
        </p:nvPicPr>
        <p:blipFill rotWithShape="1">
          <a:blip r:embed="rId16" cstate="print">
            <a:alphaModFix/>
            <a:extLst>
              <a:ext uri="{28A0092B-C50C-407E-A947-70E740481C1C}">
                <a14:useLocalDpi xmlns:a14="http://schemas.microsoft.com/office/drawing/2010/main"/>
              </a:ext>
            </a:extLst>
          </a:blip>
          <a:srcRect/>
          <a:stretch/>
        </p:blipFill>
        <p:spPr>
          <a:xfrm>
            <a:off x="4792185" y="4919285"/>
            <a:ext cx="578907" cy="630962"/>
          </a:xfrm>
          <a:prstGeom prst="rect">
            <a:avLst/>
          </a:prstGeom>
          <a:noFill/>
          <a:ln>
            <a:noFill/>
          </a:ln>
        </p:spPr>
      </p:pic>
      <p:sp>
        <p:nvSpPr>
          <p:cNvPr id="78" name="Google Shape;170;p16">
            <a:extLst>
              <a:ext uri="{FF2B5EF4-FFF2-40B4-BE49-F238E27FC236}">
                <a16:creationId xmlns:a16="http://schemas.microsoft.com/office/drawing/2014/main" id="{CBCA6785-6855-4EAB-AF31-CC3E36CB2FEB}"/>
              </a:ext>
            </a:extLst>
          </p:cNvPr>
          <p:cNvSpPr txBox="1"/>
          <p:nvPr/>
        </p:nvSpPr>
        <p:spPr>
          <a:xfrm>
            <a:off x="2679001" y="5529251"/>
            <a:ext cx="1063877" cy="3387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sym typeface="Arial"/>
              </a:rPr>
              <a:t>古野 香織さん</a:t>
            </a:r>
            <a:endPar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東京学芸大学大学院教育学研究科</a:t>
            </a:r>
            <a:r>
              <a:rPr kumimoji="0" lang="en-US" altLang="ja-JP"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日本シティズンシップ教育フォーラム</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運営委員</a:t>
            </a:r>
          </a:p>
        </p:txBody>
      </p:sp>
      <p:sp>
        <p:nvSpPr>
          <p:cNvPr id="79" name="Google Shape;171;p16">
            <a:extLst>
              <a:ext uri="{FF2B5EF4-FFF2-40B4-BE49-F238E27FC236}">
                <a16:creationId xmlns:a16="http://schemas.microsoft.com/office/drawing/2014/main" id="{810FD4D4-2B5A-429B-98D4-3959ED707AA0}"/>
              </a:ext>
            </a:extLst>
          </p:cNvPr>
          <p:cNvSpPr txBox="1"/>
          <p:nvPr/>
        </p:nvSpPr>
        <p:spPr>
          <a:xfrm>
            <a:off x="4695304" y="5460900"/>
            <a:ext cx="893592" cy="276999"/>
          </a:xfrm>
          <a:prstGeom prst="rect">
            <a:avLst/>
          </a:prstGeom>
          <a:noFill/>
          <a:ln>
            <a:noFill/>
          </a:ln>
        </p:spPr>
        <p:txBody>
          <a:bodyPr spcFirstLastPara="1" wrap="square" lIns="91425" tIns="45700" rIns="91425" bIns="4570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sym typeface="Arial"/>
              </a:rPr>
              <a:t>古井</a:t>
            </a:r>
            <a:r>
              <a:rPr kumimoji="0" lang="en-US" altLang="ja-JP"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sym typeface="Arial"/>
              </a:rPr>
              <a:t> </a:t>
            </a: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sym typeface="Arial"/>
              </a:rPr>
              <a:t>康介さん</a:t>
            </a:r>
            <a:endParaRPr kumimoji="0"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株式会社</a:t>
            </a:r>
            <a:r>
              <a:rPr kumimoji="0" lang="en-US" altLang="ja-JP"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POTETO Media CEO</a:t>
            </a:r>
            <a:endParaRPr kumimoji="0"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0" name="Google Shape;181;p16">
            <a:extLst>
              <a:ext uri="{FF2B5EF4-FFF2-40B4-BE49-F238E27FC236}">
                <a16:creationId xmlns:a16="http://schemas.microsoft.com/office/drawing/2014/main" id="{DF24D055-B967-4202-9FA9-3C75AF8027C0}"/>
              </a:ext>
            </a:extLst>
          </p:cNvPr>
          <p:cNvPicPr preferRelativeResize="0">
            <a:picLocks noChangeAspect="1"/>
          </p:cNvPicPr>
          <p:nvPr/>
        </p:nvPicPr>
        <p:blipFill rotWithShape="1">
          <a:blip r:embed="rId17" cstate="print">
            <a:alphaModFix/>
            <a:extLst>
              <a:ext uri="{28A0092B-C50C-407E-A947-70E740481C1C}">
                <a14:useLocalDpi xmlns:a14="http://schemas.microsoft.com/office/drawing/2010/main"/>
              </a:ext>
            </a:extLst>
          </a:blip>
          <a:srcRect/>
          <a:stretch/>
        </p:blipFill>
        <p:spPr>
          <a:xfrm>
            <a:off x="3778900" y="4919285"/>
            <a:ext cx="614549" cy="637479"/>
          </a:xfrm>
          <a:prstGeom prst="rect">
            <a:avLst/>
          </a:prstGeom>
          <a:noFill/>
          <a:ln>
            <a:noFill/>
          </a:ln>
        </p:spPr>
      </p:pic>
      <p:sp>
        <p:nvSpPr>
          <p:cNvPr id="81" name="Google Shape;182;p16">
            <a:extLst>
              <a:ext uri="{FF2B5EF4-FFF2-40B4-BE49-F238E27FC236}">
                <a16:creationId xmlns:a16="http://schemas.microsoft.com/office/drawing/2014/main" id="{A4A1A1B8-CF53-40DD-9952-67027F62D1F3}"/>
              </a:ext>
            </a:extLst>
          </p:cNvPr>
          <p:cNvSpPr txBox="1"/>
          <p:nvPr/>
        </p:nvSpPr>
        <p:spPr>
          <a:xfrm>
            <a:off x="3703990" y="5448310"/>
            <a:ext cx="707410" cy="291209"/>
          </a:xfrm>
          <a:prstGeom prst="rect">
            <a:avLst/>
          </a:prstGeom>
          <a:noFill/>
          <a:ln>
            <a:noFill/>
          </a:ln>
        </p:spPr>
        <p:txBody>
          <a:bodyPr spcFirstLastPara="1" wrap="square" lIns="91425" tIns="45700" rIns="91425" bIns="4570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sym typeface="Arial"/>
              </a:rPr>
              <a:t>新居</a:t>
            </a:r>
            <a:r>
              <a:rPr kumimoji="0" lang="en-US" altLang="ja-JP"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sym typeface="Arial"/>
              </a:rPr>
              <a:t> </a:t>
            </a: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sym typeface="Arial"/>
              </a:rPr>
              <a:t>日南恵さん</a:t>
            </a:r>
            <a:endParaRPr kumimoji="0" lang="en-US" altLang="ja-JP"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株式会社</a:t>
            </a:r>
            <a:r>
              <a:rPr kumimoji="0" lang="en-US" altLang="ja-JP" sz="400" b="0" i="0" u="none" strike="noStrike" kern="1200" cap="none" spc="0" normalizeH="0" baseline="0" noProof="0" err="1">
                <a:ln>
                  <a:noFill/>
                </a:ln>
                <a:solidFill>
                  <a:prstClr val="black"/>
                </a:solidFill>
                <a:effectLst/>
                <a:uLnTx/>
                <a:uFillTx/>
                <a:latin typeface="游ゴシック" panose="020B0400000000000000" pitchFamily="50" charset="-128"/>
                <a:ea typeface="游ゴシック" panose="020B0400000000000000" pitchFamily="50" charset="-128"/>
                <a:cs typeface="+mn-cs"/>
              </a:rPr>
              <a:t>manma</a:t>
            </a:r>
            <a:r>
              <a:rPr kumimoji="0" lang="ja-JP" altLang="en-US" sz="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代表</a:t>
            </a:r>
          </a:p>
        </p:txBody>
      </p:sp>
      <p:pic>
        <p:nvPicPr>
          <p:cNvPr id="82" name="Google Shape;195;p16">
            <a:extLst>
              <a:ext uri="{FF2B5EF4-FFF2-40B4-BE49-F238E27FC236}">
                <a16:creationId xmlns:a16="http://schemas.microsoft.com/office/drawing/2014/main" id="{97EBEFAE-C205-4CD3-824C-3FD72C6A5A38}"/>
              </a:ext>
            </a:extLst>
          </p:cNvPr>
          <p:cNvPicPr preferRelativeResize="0">
            <a:picLocks noChangeAspect="1"/>
          </p:cNvPicPr>
          <p:nvPr/>
        </p:nvPicPr>
        <p:blipFill rotWithShape="1">
          <a:blip r:embed="rId18" cstate="print">
            <a:alphaModFix/>
            <a:extLst>
              <a:ext uri="{28A0092B-C50C-407E-A947-70E740481C1C}">
                <a14:useLocalDpi xmlns:a14="http://schemas.microsoft.com/office/drawing/2010/main"/>
              </a:ext>
            </a:extLst>
          </a:blip>
          <a:srcRect/>
          <a:stretch/>
        </p:blipFill>
        <p:spPr>
          <a:xfrm>
            <a:off x="2781663" y="4923536"/>
            <a:ext cx="560202" cy="637479"/>
          </a:xfrm>
          <a:prstGeom prst="rect">
            <a:avLst/>
          </a:prstGeom>
          <a:noFill/>
          <a:ln>
            <a:noFill/>
          </a:ln>
        </p:spPr>
      </p:pic>
    </p:spTree>
    <p:extLst>
      <p:ext uri="{BB962C8B-B14F-4D97-AF65-F5344CB8AC3E}">
        <p14:creationId xmlns:p14="http://schemas.microsoft.com/office/powerpoint/2010/main" val="1914741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正方形/長方形 114">
            <a:extLst>
              <a:ext uri="{FF2B5EF4-FFF2-40B4-BE49-F238E27FC236}">
                <a16:creationId xmlns:a16="http://schemas.microsoft.com/office/drawing/2014/main" id="{F0B88B43-55A7-4B63-9268-E29930D85004}"/>
              </a:ext>
            </a:extLst>
          </p:cNvPr>
          <p:cNvSpPr/>
          <p:nvPr/>
        </p:nvSpPr>
        <p:spPr>
          <a:xfrm>
            <a:off x="559767" y="697429"/>
            <a:ext cx="1228221" cy="200055"/>
          </a:xfrm>
          <a:prstGeom prst="rect">
            <a:avLst/>
          </a:prstGeom>
        </p:spPr>
        <p:txBody>
          <a:bodyPr wrap="none">
            <a:spAutoFit/>
          </a:bodyPr>
          <a:lstStyle/>
          <a:p>
            <a:r>
              <a:rPr lang="en-US" altLang="ja-JP" sz="700">
                <a:hlinkClick r:id="rId3"/>
              </a:rPr>
              <a:t>https://smbiz.asahi.com/</a:t>
            </a:r>
            <a:endParaRPr lang="en-US" altLang="ja-JP" sz="700">
              <a:latin typeface="游ゴシック" panose="020B0400000000000000" pitchFamily="50" charset="-128"/>
              <a:ea typeface="游ゴシック" panose="020B0400000000000000" pitchFamily="50" charset="-128"/>
            </a:endParaRPr>
          </a:p>
        </p:txBody>
      </p:sp>
      <p:pic>
        <p:nvPicPr>
          <p:cNvPr id="116" name="グラフィックス 115" descr="ノート PC">
            <a:extLst>
              <a:ext uri="{FF2B5EF4-FFF2-40B4-BE49-F238E27FC236}">
                <a16:creationId xmlns:a16="http://schemas.microsoft.com/office/drawing/2014/main" id="{19DCC970-B90E-4BE7-8CDF-5F4E1483163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5196" y="689456"/>
            <a:ext cx="216000" cy="216000"/>
          </a:xfrm>
          <a:prstGeom prst="rect">
            <a:avLst/>
          </a:prstGeom>
        </p:spPr>
      </p:pic>
      <p:sp>
        <p:nvSpPr>
          <p:cNvPr id="117" name="正方形/長方形 116">
            <a:extLst>
              <a:ext uri="{FF2B5EF4-FFF2-40B4-BE49-F238E27FC236}">
                <a16:creationId xmlns:a16="http://schemas.microsoft.com/office/drawing/2014/main" id="{26B2386D-2C74-4DAE-B7F2-9A671AAAC118}"/>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プレースホルダー 2">
            <a:extLst>
              <a:ext uri="{FF2B5EF4-FFF2-40B4-BE49-F238E27FC236}">
                <a16:creationId xmlns:a16="http://schemas.microsoft.com/office/drawing/2014/main" id="{ED8DE853-DA7A-4542-B6A4-955BDE77F48B}"/>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中小企業の若手経営者の悩み・課題に応えるコンテンツ</a:t>
            </a:r>
            <a:endParaRPr lang="ja-JP" altLang="en-US">
              <a:highlight>
                <a:srgbClr val="FFFF00"/>
              </a:highlight>
            </a:endParaRPr>
          </a:p>
        </p:txBody>
      </p:sp>
      <p:cxnSp>
        <p:nvCxnSpPr>
          <p:cNvPr id="119" name="直線コネクタ 118">
            <a:extLst>
              <a:ext uri="{FF2B5EF4-FFF2-40B4-BE49-F238E27FC236}">
                <a16:creationId xmlns:a16="http://schemas.microsoft.com/office/drawing/2014/main" id="{77945275-D85E-4A7F-8A4B-CE4A82C9C95C}"/>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テキスト プレースホルダー 2">
            <a:extLst>
              <a:ext uri="{FF2B5EF4-FFF2-40B4-BE49-F238E27FC236}">
                <a16:creationId xmlns:a16="http://schemas.microsoft.com/office/drawing/2014/main" id="{E496D859-5E81-488D-B99F-D5790452F717}"/>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121" name="テキスト プレースホルダー 2">
            <a:extLst>
              <a:ext uri="{FF2B5EF4-FFF2-40B4-BE49-F238E27FC236}">
                <a16:creationId xmlns:a16="http://schemas.microsoft.com/office/drawing/2014/main" id="{46B5E553-23B7-42A2-9C79-2BFFFD7B200B}"/>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家業を継いだ若手経営者と承継を間近に控える後継者</a:t>
            </a:r>
          </a:p>
        </p:txBody>
      </p:sp>
      <p:sp>
        <p:nvSpPr>
          <p:cNvPr id="122" name="テキスト プレースホルダー 2">
            <a:extLst>
              <a:ext uri="{FF2B5EF4-FFF2-40B4-BE49-F238E27FC236}">
                <a16:creationId xmlns:a16="http://schemas.microsoft.com/office/drawing/2014/main" id="{62F21A34-2F80-4EC8-BCF3-A7066A38F3C7}"/>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123" name="直線コネクタ 122">
            <a:extLst>
              <a:ext uri="{FF2B5EF4-FFF2-40B4-BE49-F238E27FC236}">
                <a16:creationId xmlns:a16="http://schemas.microsoft.com/office/drawing/2014/main" id="{34309819-8FDC-43F0-B553-8529E5694368}"/>
              </a:ext>
            </a:extLst>
          </p:cNvPr>
          <p:cNvCxnSpPr>
            <a:cxnSpLocks/>
          </p:cNvCxnSpPr>
          <p:nvPr/>
        </p:nvCxnSpPr>
        <p:spPr>
          <a:xfrm>
            <a:off x="370909" y="2951286"/>
            <a:ext cx="9949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テキスト プレースホルダー 2">
            <a:extLst>
              <a:ext uri="{FF2B5EF4-FFF2-40B4-BE49-F238E27FC236}">
                <a16:creationId xmlns:a16="http://schemas.microsoft.com/office/drawing/2014/main" id="{977D3A42-1C61-46AE-AD9F-2B2ADB63EC49}"/>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sp>
        <p:nvSpPr>
          <p:cNvPr id="128" name="正方形/長方形 127">
            <a:extLst>
              <a:ext uri="{FF2B5EF4-FFF2-40B4-BE49-F238E27FC236}">
                <a16:creationId xmlns:a16="http://schemas.microsoft.com/office/drawing/2014/main" id="{7A32F8F6-7CF5-4CD2-AB85-AC75E5CA64DE}"/>
              </a:ext>
            </a:extLst>
          </p:cNvPr>
          <p:cNvSpPr/>
          <p:nvPr/>
        </p:nvSpPr>
        <p:spPr>
          <a:xfrm>
            <a:off x="2271995" y="246772"/>
            <a:ext cx="2339102" cy="276999"/>
          </a:xfrm>
          <a:prstGeom prst="rect">
            <a:avLst/>
          </a:prstGeom>
        </p:spPr>
        <p:txBody>
          <a:bodyPr wrap="none">
            <a:spAutoFit/>
          </a:bodyPr>
          <a:lstStyle/>
          <a:p>
            <a:r>
              <a:rPr lang="ja-JP" altLang="en-US" sz="1200" b="1">
                <a:latin typeface="游ゴシック" panose="020B0400000000000000" pitchFamily="50" charset="-128"/>
                <a:ea typeface="游ゴシック" panose="020B0400000000000000" pitchFamily="50" charset="-128"/>
              </a:rPr>
              <a:t>引き継ぐ経営、勝ち抜くヒント</a:t>
            </a:r>
            <a:endParaRPr lang="ja-JP" altLang="en-US" sz="1200"/>
          </a:p>
        </p:txBody>
      </p:sp>
      <p:sp>
        <p:nvSpPr>
          <p:cNvPr id="129" name="正方形/長方形 128">
            <a:extLst>
              <a:ext uri="{FF2B5EF4-FFF2-40B4-BE49-F238E27FC236}">
                <a16:creationId xmlns:a16="http://schemas.microsoft.com/office/drawing/2014/main" id="{6374AE04-DD9B-4431-A230-34CE920040E5}"/>
              </a:ext>
            </a:extLst>
          </p:cNvPr>
          <p:cNvSpPr/>
          <p:nvPr/>
        </p:nvSpPr>
        <p:spPr>
          <a:xfrm>
            <a:off x="2019083" y="696901"/>
            <a:ext cx="1911101"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6"/>
              </a:rPr>
              <a:t>https://pot.asahi.com/article/13410626</a:t>
            </a:r>
            <a:r>
              <a:rPr lang="ja-JP" altLang="en-US" sz="700">
                <a:latin typeface="游ゴシック" panose="020B0400000000000000" pitchFamily="50" charset="-128"/>
                <a:ea typeface="游ゴシック" panose="020B0400000000000000" pitchFamily="50" charset="-128"/>
              </a:rPr>
              <a:t>　</a:t>
            </a:r>
            <a:endParaRPr lang="en-US" altLang="ja-JP" sz="700">
              <a:latin typeface="游ゴシック" panose="020B0400000000000000" pitchFamily="50" charset="-128"/>
              <a:ea typeface="游ゴシック" panose="020B0400000000000000" pitchFamily="50" charset="-128"/>
            </a:endParaRPr>
          </a:p>
        </p:txBody>
      </p:sp>
      <p:pic>
        <p:nvPicPr>
          <p:cNvPr id="130" name="グラフィックス 129" descr="ドキュメント">
            <a:extLst>
              <a:ext uri="{FF2B5EF4-FFF2-40B4-BE49-F238E27FC236}">
                <a16:creationId xmlns:a16="http://schemas.microsoft.com/office/drawing/2014/main" id="{48EF0165-4685-434C-8B0C-3F39A253D53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46056" y="712480"/>
            <a:ext cx="162730" cy="162730"/>
          </a:xfrm>
          <a:prstGeom prst="rect">
            <a:avLst/>
          </a:prstGeom>
        </p:spPr>
      </p:pic>
      <p:sp>
        <p:nvSpPr>
          <p:cNvPr id="131" name="テキスト ボックス 130">
            <a:extLst>
              <a:ext uri="{FF2B5EF4-FFF2-40B4-BE49-F238E27FC236}">
                <a16:creationId xmlns:a16="http://schemas.microsoft.com/office/drawing/2014/main" id="{FFE3879B-4FFB-4C54-9FCB-08E58A1088FF}"/>
              </a:ext>
            </a:extLst>
          </p:cNvPr>
          <p:cNvSpPr txBox="1"/>
          <p:nvPr/>
        </p:nvSpPr>
        <p:spPr>
          <a:xfrm>
            <a:off x="3008553" y="3097380"/>
            <a:ext cx="1382874" cy="234286"/>
          </a:xfrm>
          <a:prstGeom prst="rect">
            <a:avLst/>
          </a:prstGeom>
          <a:noFill/>
        </p:spPr>
        <p:txBody>
          <a:bodyPr wrap="none" lIns="36000" tIns="36000" rIns="0" bIns="36000" rtlCol="0" anchor="b">
            <a:spAutoFit/>
          </a:bodyPr>
          <a:lstStyle/>
          <a:p>
            <a:r>
              <a:rPr lang="ja-JP" altLang="en-US" sz="1050" b="1" kern="100">
                <a:latin typeface="游ゴシック" panose="020B0400000000000000" pitchFamily="50" charset="-128"/>
                <a:ea typeface="游ゴシック" panose="020B0400000000000000" pitchFamily="50" charset="-128"/>
                <a:cs typeface="Times New Roman" panose="02020603050405020304" pitchFamily="18" charset="0"/>
              </a:rPr>
              <a:t>コンテンツ／会員機能</a:t>
            </a:r>
            <a:endParaRPr lang="ja-JP" altLang="en-US" sz="1050" b="1">
              <a:latin typeface="游ゴシック" panose="020B0400000000000000" pitchFamily="50" charset="-128"/>
              <a:ea typeface="游ゴシック" panose="020B0400000000000000" pitchFamily="50" charset="-128"/>
            </a:endParaRPr>
          </a:p>
        </p:txBody>
      </p:sp>
      <p:sp>
        <p:nvSpPr>
          <p:cNvPr id="133" name="テキスト ボックス 132">
            <a:extLst>
              <a:ext uri="{FF2B5EF4-FFF2-40B4-BE49-F238E27FC236}">
                <a16:creationId xmlns:a16="http://schemas.microsoft.com/office/drawing/2014/main" id="{62EF45D7-F55A-4E85-8B6B-47C462963C7D}"/>
              </a:ext>
            </a:extLst>
          </p:cNvPr>
          <p:cNvSpPr txBox="1"/>
          <p:nvPr/>
        </p:nvSpPr>
        <p:spPr>
          <a:xfrm>
            <a:off x="2962833" y="3341062"/>
            <a:ext cx="3059595" cy="1080489"/>
          </a:xfrm>
          <a:prstGeom prst="rect">
            <a:avLst/>
          </a:prstGeom>
          <a:noFill/>
        </p:spPr>
        <p:txBody>
          <a:bodyPr wrap="square" rtlCol="0">
            <a:spAutoFit/>
          </a:bodyPr>
          <a:lstStyle/>
          <a:p>
            <a:pPr>
              <a:lnSpc>
                <a:spcPct val="120000"/>
              </a:lnSpc>
            </a:pPr>
            <a:r>
              <a:rPr lang="ja-JP" altLang="en-US" sz="900">
                <a:latin typeface="游ゴシック" panose="020B0400000000000000" pitchFamily="50" charset="-128"/>
                <a:ea typeface="游ゴシック" panose="020B0400000000000000" pitchFamily="50" charset="-128"/>
              </a:rPr>
              <a:t>ツギノジダイは後継者の決意醸成と企業の生産性改革をミッションに、経営者や後継者が抱える経営課題の解決につながるヒントを提供。</a:t>
            </a:r>
          </a:p>
          <a:p>
            <a:pPr>
              <a:lnSpc>
                <a:spcPct val="120000"/>
              </a:lnSpc>
            </a:pPr>
            <a:r>
              <a:rPr lang="ja-JP" altLang="en-US" sz="900">
                <a:latin typeface="游ゴシック" panose="020B0400000000000000" pitchFamily="50" charset="-128"/>
                <a:ea typeface="游ゴシック" panose="020B0400000000000000" pitchFamily="50" charset="-128"/>
              </a:rPr>
              <a:t>ツギノジダイ上で会員機能も実装し、契約書のテンプレートなど会員限定のコンテンツ、メールマガジンの配信、イベントの参加も多数取り揃える。</a:t>
            </a:r>
            <a:endParaRPr lang="ja-JP" altLang="en-US" sz="900">
              <a:highlight>
                <a:srgbClr val="FFFF00"/>
              </a:highlight>
              <a:latin typeface="游ゴシック" panose="020B0400000000000000" pitchFamily="50" charset="-128"/>
              <a:ea typeface="游ゴシック" panose="020B0400000000000000" pitchFamily="50" charset="-128"/>
            </a:endParaRPr>
          </a:p>
        </p:txBody>
      </p:sp>
      <p:sp>
        <p:nvSpPr>
          <p:cNvPr id="134" name="テキスト ボックス 133">
            <a:extLst>
              <a:ext uri="{FF2B5EF4-FFF2-40B4-BE49-F238E27FC236}">
                <a16:creationId xmlns:a16="http://schemas.microsoft.com/office/drawing/2014/main" id="{F8311CCF-D1B5-462F-90DE-73BDCDAA5105}"/>
              </a:ext>
            </a:extLst>
          </p:cNvPr>
          <p:cNvSpPr txBox="1"/>
          <p:nvPr/>
        </p:nvSpPr>
        <p:spPr>
          <a:xfrm>
            <a:off x="6383893" y="3103366"/>
            <a:ext cx="2441694" cy="261610"/>
          </a:xfrm>
          <a:prstGeom prst="rect">
            <a:avLst/>
          </a:prstGeom>
          <a:noFill/>
        </p:spPr>
        <p:txBody>
          <a:bodyPr wrap="none" rtlCol="0">
            <a:spAutoFit/>
          </a:bodyPr>
          <a:lstStyle/>
          <a:p>
            <a:r>
              <a:rPr kumimoji="1" lang="ja-JP" altLang="en-US" sz="1100" b="1"/>
              <a:t>■オンラインでも様々な施策を展開</a:t>
            </a:r>
          </a:p>
        </p:txBody>
      </p:sp>
      <p:sp>
        <p:nvSpPr>
          <p:cNvPr id="138" name="テキスト ボックス 137">
            <a:extLst>
              <a:ext uri="{FF2B5EF4-FFF2-40B4-BE49-F238E27FC236}">
                <a16:creationId xmlns:a16="http://schemas.microsoft.com/office/drawing/2014/main" id="{77AA02AA-805A-4F2A-BC59-568C56DFFC9D}"/>
              </a:ext>
            </a:extLst>
          </p:cNvPr>
          <p:cNvSpPr txBox="1"/>
          <p:nvPr/>
        </p:nvSpPr>
        <p:spPr>
          <a:xfrm>
            <a:off x="3001698" y="5557813"/>
            <a:ext cx="3096000" cy="675249"/>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星野リゾート代表の星野佳路さんら、有名企業の後継ぎ社長にインタビューします。</a:t>
            </a:r>
            <a:r>
              <a:rPr lang="en-US" altLang="ja-JP" sz="800">
                <a:latin typeface="游ゴシック" panose="020B0400000000000000" pitchFamily="50" charset="-128"/>
                <a:ea typeface="游ゴシック" panose="020B0400000000000000" pitchFamily="50" charset="-128"/>
              </a:rPr>
              <a:t>Facebook</a:t>
            </a:r>
            <a:r>
              <a:rPr lang="ja-JP" altLang="en-US" sz="800">
                <a:latin typeface="游ゴシック" panose="020B0400000000000000" pitchFamily="50" charset="-128"/>
                <a:ea typeface="游ゴシック" panose="020B0400000000000000" pitchFamily="50" charset="-128"/>
              </a:rPr>
              <a:t>上のコミュニティも人気。このコミュニティでは、オンラインインタビューを中継し、リアルタイムで質問ができるプラットフォームを提供。</a:t>
            </a:r>
          </a:p>
        </p:txBody>
      </p:sp>
      <p:sp>
        <p:nvSpPr>
          <p:cNvPr id="139" name="テキスト ボックス 138">
            <a:extLst>
              <a:ext uri="{FF2B5EF4-FFF2-40B4-BE49-F238E27FC236}">
                <a16:creationId xmlns:a16="http://schemas.microsoft.com/office/drawing/2014/main" id="{12FCC82C-2233-477F-9B3D-04196BF19C3B}"/>
              </a:ext>
            </a:extLst>
          </p:cNvPr>
          <p:cNvSpPr txBox="1"/>
          <p:nvPr/>
        </p:nvSpPr>
        <p:spPr>
          <a:xfrm>
            <a:off x="2929749" y="5293888"/>
            <a:ext cx="1338828" cy="249171"/>
          </a:xfrm>
          <a:prstGeom prst="rect">
            <a:avLst/>
          </a:prstGeom>
          <a:noFill/>
        </p:spPr>
        <p:txBody>
          <a:bodyPr wrap="none" rtlCol="0">
            <a:spAutoFit/>
          </a:bodyPr>
          <a:lstStyle/>
          <a:p>
            <a:pPr>
              <a:lnSpc>
                <a:spcPct val="120000"/>
              </a:lnSpc>
            </a:pPr>
            <a:r>
              <a:rPr kumimoji="1" lang="ja-JP" altLang="en-US" sz="900" b="1">
                <a:latin typeface="游ゴシック" panose="020B0400000000000000" pitchFamily="50" charset="-128"/>
                <a:ea typeface="游ゴシック" panose="020B0400000000000000" pitchFamily="50" charset="-128"/>
              </a:rPr>
              <a:t>◆</a:t>
            </a:r>
            <a:r>
              <a:rPr lang="ja-JP" altLang="en-US" sz="900" b="1">
                <a:latin typeface="游ゴシック" panose="020B0400000000000000" pitchFamily="50" charset="-128"/>
                <a:ea typeface="游ゴシック" panose="020B0400000000000000" pitchFamily="50" charset="-128"/>
              </a:rPr>
              <a:t>経営者インタビュー</a:t>
            </a:r>
            <a:endParaRPr kumimoji="1" lang="ja-JP" altLang="en-US" sz="900" b="1">
              <a:latin typeface="游ゴシック" panose="020B0400000000000000" pitchFamily="50" charset="-128"/>
              <a:ea typeface="游ゴシック" panose="020B0400000000000000" pitchFamily="50" charset="-128"/>
            </a:endParaRPr>
          </a:p>
        </p:txBody>
      </p:sp>
      <p:sp>
        <p:nvSpPr>
          <p:cNvPr id="140" name="テキスト ボックス 139">
            <a:extLst>
              <a:ext uri="{FF2B5EF4-FFF2-40B4-BE49-F238E27FC236}">
                <a16:creationId xmlns:a16="http://schemas.microsoft.com/office/drawing/2014/main" id="{57AC7846-40D1-4222-AD26-C5824B6ABF97}"/>
              </a:ext>
            </a:extLst>
          </p:cNvPr>
          <p:cNvSpPr txBox="1"/>
          <p:nvPr/>
        </p:nvSpPr>
        <p:spPr>
          <a:xfrm>
            <a:off x="2962833" y="6466595"/>
            <a:ext cx="3096000" cy="527517"/>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後継者に向けて、地方の中小企業で売り上げアップしている企業の取り組み、デジタルトランスフォーメーション（</a:t>
            </a:r>
            <a:r>
              <a:rPr lang="en-US" altLang="ja-JP" sz="800">
                <a:latin typeface="游ゴシック" panose="020B0400000000000000" pitchFamily="50" charset="-128"/>
                <a:ea typeface="游ゴシック" panose="020B0400000000000000" pitchFamily="50" charset="-128"/>
              </a:rPr>
              <a:t>DX</a:t>
            </a:r>
            <a:r>
              <a:rPr lang="ja-JP" altLang="en-US" sz="800">
                <a:latin typeface="游ゴシック" panose="020B0400000000000000" pitchFamily="50" charset="-128"/>
                <a:ea typeface="游ゴシック" panose="020B0400000000000000" pitchFamily="50" charset="-128"/>
              </a:rPr>
              <a:t>）など経営改革につながる情報・サービス、現場の声を紹介。</a:t>
            </a:r>
          </a:p>
        </p:txBody>
      </p:sp>
      <p:sp>
        <p:nvSpPr>
          <p:cNvPr id="144" name="テキスト ボックス 143">
            <a:extLst>
              <a:ext uri="{FF2B5EF4-FFF2-40B4-BE49-F238E27FC236}">
                <a16:creationId xmlns:a16="http://schemas.microsoft.com/office/drawing/2014/main" id="{6BB86F3F-15B9-4C92-A2AA-58B176010A85}"/>
              </a:ext>
            </a:extLst>
          </p:cNvPr>
          <p:cNvSpPr txBox="1"/>
          <p:nvPr/>
        </p:nvSpPr>
        <p:spPr>
          <a:xfrm>
            <a:off x="2929749" y="6251529"/>
            <a:ext cx="1107996" cy="249171"/>
          </a:xfrm>
          <a:prstGeom prst="rect">
            <a:avLst/>
          </a:prstGeom>
          <a:noFill/>
        </p:spPr>
        <p:txBody>
          <a:bodyPr wrap="none" rtlCol="0">
            <a:spAutoFit/>
          </a:bodyPr>
          <a:lstStyle/>
          <a:p>
            <a:pPr>
              <a:lnSpc>
                <a:spcPct val="120000"/>
              </a:lnSpc>
            </a:pPr>
            <a:r>
              <a:rPr kumimoji="1" lang="ja-JP" altLang="en-US" sz="900" b="1">
                <a:latin typeface="游ゴシック" panose="020B0400000000000000" pitchFamily="50" charset="-128"/>
                <a:ea typeface="游ゴシック" panose="020B0400000000000000" pitchFamily="50" charset="-128"/>
              </a:rPr>
              <a:t>◆経営改善の事例</a:t>
            </a:r>
          </a:p>
        </p:txBody>
      </p:sp>
      <p:grpSp>
        <p:nvGrpSpPr>
          <p:cNvPr id="145" name="グループ化 144">
            <a:extLst>
              <a:ext uri="{FF2B5EF4-FFF2-40B4-BE49-F238E27FC236}">
                <a16:creationId xmlns:a16="http://schemas.microsoft.com/office/drawing/2014/main" id="{A335747D-4FBA-4236-B5BC-636F7A8E5427}"/>
              </a:ext>
            </a:extLst>
          </p:cNvPr>
          <p:cNvGrpSpPr/>
          <p:nvPr/>
        </p:nvGrpSpPr>
        <p:grpSpPr>
          <a:xfrm>
            <a:off x="6383893" y="3389294"/>
            <a:ext cx="3937011" cy="952060"/>
            <a:chOff x="6383893" y="3389294"/>
            <a:chExt cx="3937011" cy="952060"/>
          </a:xfrm>
        </p:grpSpPr>
        <p:sp>
          <p:nvSpPr>
            <p:cNvPr id="146" name="テキスト ボックス 145">
              <a:extLst>
                <a:ext uri="{FF2B5EF4-FFF2-40B4-BE49-F238E27FC236}">
                  <a16:creationId xmlns:a16="http://schemas.microsoft.com/office/drawing/2014/main" id="{6E57509C-0E4A-4C4C-A404-6E5AE41A6327}"/>
                </a:ext>
              </a:extLst>
            </p:cNvPr>
            <p:cNvSpPr txBox="1"/>
            <p:nvPr/>
          </p:nvSpPr>
          <p:spPr>
            <a:xfrm>
              <a:off x="6383893" y="3389294"/>
              <a:ext cx="2889327" cy="249492"/>
            </a:xfrm>
            <a:prstGeom prst="rect">
              <a:avLst/>
            </a:prstGeom>
            <a:noFill/>
          </p:spPr>
          <p:txBody>
            <a:bodyPr wrap="square" rtlCol="0">
              <a:spAutoFit/>
            </a:bodyPr>
            <a:lstStyle/>
            <a:p>
              <a:pPr algn="just">
                <a:lnSpc>
                  <a:spcPct val="120000"/>
                </a:lnSpc>
              </a:pPr>
              <a:r>
                <a:rPr lang="ja-JP" altLang="en-US" sz="900" b="1">
                  <a:latin typeface="游ゴシック" panose="020B0400000000000000" pitchFamily="50" charset="-128"/>
                  <a:ea typeface="游ゴシック" panose="020B0400000000000000" pitchFamily="50" charset="-128"/>
                </a:rPr>
                <a:t>ツギノジダイ　</a:t>
              </a:r>
              <a:r>
                <a:rPr lang="en-US" altLang="ja-JP" sz="900" b="1">
                  <a:latin typeface="游ゴシック" panose="020B0400000000000000" pitchFamily="50" charset="-128"/>
                  <a:ea typeface="游ゴシック" panose="020B0400000000000000" pitchFamily="50" charset="-128"/>
                </a:rPr>
                <a:t>Meet Up</a:t>
              </a:r>
            </a:p>
          </p:txBody>
        </p:sp>
        <p:sp>
          <p:nvSpPr>
            <p:cNvPr id="147" name="テキスト ボックス 146">
              <a:extLst>
                <a:ext uri="{FF2B5EF4-FFF2-40B4-BE49-F238E27FC236}">
                  <a16:creationId xmlns:a16="http://schemas.microsoft.com/office/drawing/2014/main" id="{169D731C-342E-4430-A4C0-0844EA849249}"/>
                </a:ext>
              </a:extLst>
            </p:cNvPr>
            <p:cNvSpPr txBox="1"/>
            <p:nvPr/>
          </p:nvSpPr>
          <p:spPr>
            <a:xfrm>
              <a:off x="7431577" y="3666105"/>
              <a:ext cx="2889327" cy="675249"/>
            </a:xfrm>
            <a:prstGeom prst="rect">
              <a:avLst/>
            </a:prstGeom>
            <a:noFill/>
          </p:spPr>
          <p:txBody>
            <a:bodyPr wrap="square" lIns="91440" tIns="45720" rIns="91440" bIns="45720" rtlCol="0" anchor="t">
              <a:spAutoFit/>
            </a:bodyPr>
            <a:lstStyle/>
            <a:p>
              <a:pPr>
                <a:lnSpc>
                  <a:spcPct val="120000"/>
                </a:lnSpc>
              </a:pPr>
              <a:r>
                <a:rPr lang="ja-JP" altLang="en-US" sz="800">
                  <a:latin typeface="游ゴシック"/>
                  <a:ea typeface="游ゴシック"/>
                </a:rPr>
                <a:t>会社を承継した先輩経営者から経営の引継ぎを間近に控える専務・役員、引き継ぐと決めて会社員を辞め、家業に戻ったメンバーが一堂に会し、オンラインで地域の垣根を超えて集った。</a:t>
              </a:r>
              <a:endParaRPr lang="en-US" altLang="ja-JP" sz="800">
                <a:latin typeface="游ゴシック"/>
                <a:ea typeface="游ゴシック"/>
              </a:endParaRPr>
            </a:p>
          </p:txBody>
        </p:sp>
      </p:grpSp>
      <p:grpSp>
        <p:nvGrpSpPr>
          <p:cNvPr id="148" name="グループ化 147">
            <a:extLst>
              <a:ext uri="{FF2B5EF4-FFF2-40B4-BE49-F238E27FC236}">
                <a16:creationId xmlns:a16="http://schemas.microsoft.com/office/drawing/2014/main" id="{96688D5F-2C10-45EA-9512-490BFF8CDAF8}"/>
              </a:ext>
            </a:extLst>
          </p:cNvPr>
          <p:cNvGrpSpPr/>
          <p:nvPr/>
        </p:nvGrpSpPr>
        <p:grpSpPr>
          <a:xfrm>
            <a:off x="6383893" y="4495181"/>
            <a:ext cx="3937011" cy="828667"/>
            <a:chOff x="6383893" y="4508365"/>
            <a:chExt cx="3937011" cy="828667"/>
          </a:xfrm>
        </p:grpSpPr>
        <p:sp>
          <p:nvSpPr>
            <p:cNvPr id="149" name="テキスト ボックス 148">
              <a:extLst>
                <a:ext uri="{FF2B5EF4-FFF2-40B4-BE49-F238E27FC236}">
                  <a16:creationId xmlns:a16="http://schemas.microsoft.com/office/drawing/2014/main" id="{DD63D926-1484-428C-A08D-D5075CEB9D81}"/>
                </a:ext>
              </a:extLst>
            </p:cNvPr>
            <p:cNvSpPr txBox="1"/>
            <p:nvPr/>
          </p:nvSpPr>
          <p:spPr>
            <a:xfrm>
              <a:off x="7431577" y="4809515"/>
              <a:ext cx="2889327" cy="527517"/>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先輩経営者に質問ができ、プレミアムな話が聞けるオンラインイベント。不定期で承認制</a:t>
              </a:r>
              <a:r>
                <a:rPr lang="en-US" altLang="ja-JP" sz="800">
                  <a:latin typeface="游ゴシック" panose="020B0400000000000000" pitchFamily="50" charset="-128"/>
                  <a:ea typeface="游ゴシック" panose="020B0400000000000000" pitchFamily="50" charset="-128"/>
                </a:rPr>
                <a:t>Facebook</a:t>
              </a:r>
              <a:r>
                <a:rPr lang="ja-JP" altLang="en-US" sz="800">
                  <a:latin typeface="游ゴシック" panose="020B0400000000000000" pitchFamily="50" charset="-128"/>
                  <a:ea typeface="游ゴシック" panose="020B0400000000000000" pitchFamily="50" charset="-128"/>
                </a:rPr>
                <a:t>コミュニティ「ツギノジダイ</a:t>
              </a:r>
              <a:r>
                <a:rPr lang="en-US" altLang="ja-JP" sz="800">
                  <a:latin typeface="游ゴシック" panose="020B0400000000000000" pitchFamily="50" charset="-128"/>
                  <a:ea typeface="游ゴシック" panose="020B0400000000000000" pitchFamily="50" charset="-128"/>
                </a:rPr>
                <a:t>BASE</a:t>
              </a:r>
              <a:r>
                <a:rPr lang="ja-JP" altLang="en-US" sz="800">
                  <a:latin typeface="游ゴシック" panose="020B0400000000000000" pitchFamily="50" charset="-128"/>
                  <a:ea typeface="游ゴシック" panose="020B0400000000000000" pitchFamily="50" charset="-128"/>
                </a:rPr>
                <a:t>」で配信。</a:t>
              </a:r>
              <a:endParaRPr lang="en-US" altLang="ja-JP" sz="800">
                <a:latin typeface="游ゴシック" panose="020B0400000000000000" pitchFamily="50" charset="-128"/>
                <a:ea typeface="游ゴシック" panose="020B0400000000000000" pitchFamily="50" charset="-128"/>
              </a:endParaRPr>
            </a:p>
          </p:txBody>
        </p:sp>
        <p:sp>
          <p:nvSpPr>
            <p:cNvPr id="150" name="テキスト ボックス 149">
              <a:extLst>
                <a:ext uri="{FF2B5EF4-FFF2-40B4-BE49-F238E27FC236}">
                  <a16:creationId xmlns:a16="http://schemas.microsoft.com/office/drawing/2014/main" id="{05A4F589-3D2F-46BB-8AD0-596A0BA31ECA}"/>
                </a:ext>
              </a:extLst>
            </p:cNvPr>
            <p:cNvSpPr txBox="1"/>
            <p:nvPr/>
          </p:nvSpPr>
          <p:spPr>
            <a:xfrm>
              <a:off x="6383893" y="4508365"/>
              <a:ext cx="2889327" cy="249492"/>
            </a:xfrm>
            <a:prstGeom prst="rect">
              <a:avLst/>
            </a:prstGeom>
            <a:noFill/>
          </p:spPr>
          <p:txBody>
            <a:bodyPr wrap="square" rtlCol="0">
              <a:spAutoFit/>
            </a:bodyPr>
            <a:lstStyle/>
            <a:p>
              <a:pPr algn="just">
                <a:lnSpc>
                  <a:spcPct val="120000"/>
                </a:lnSpc>
              </a:pPr>
              <a:r>
                <a:rPr lang="ja-JP" altLang="en-US" sz="900" b="1">
                  <a:latin typeface="游ゴシック" panose="020B0400000000000000" pitchFamily="50" charset="-128"/>
                  <a:ea typeface="游ゴシック" panose="020B0400000000000000" pitchFamily="50" charset="-128"/>
                </a:rPr>
                <a:t>ツギノジダイ　</a:t>
              </a:r>
              <a:r>
                <a:rPr lang="en-US" altLang="ja-JP" sz="900" b="1">
                  <a:latin typeface="游ゴシック" panose="020B0400000000000000" pitchFamily="50" charset="-128"/>
                  <a:ea typeface="游ゴシック" panose="020B0400000000000000" pitchFamily="50" charset="-128"/>
                </a:rPr>
                <a:t>BASE</a:t>
              </a:r>
            </a:p>
          </p:txBody>
        </p:sp>
      </p:grpSp>
      <p:grpSp>
        <p:nvGrpSpPr>
          <p:cNvPr id="156" name="グループ化 155">
            <a:extLst>
              <a:ext uri="{FF2B5EF4-FFF2-40B4-BE49-F238E27FC236}">
                <a16:creationId xmlns:a16="http://schemas.microsoft.com/office/drawing/2014/main" id="{DBDA0EAF-1C86-49D3-9EEC-C48CB6E5C541}"/>
              </a:ext>
            </a:extLst>
          </p:cNvPr>
          <p:cNvGrpSpPr/>
          <p:nvPr/>
        </p:nvGrpSpPr>
        <p:grpSpPr>
          <a:xfrm>
            <a:off x="6383893" y="5577666"/>
            <a:ext cx="3850721" cy="783963"/>
            <a:chOff x="6383893" y="5577666"/>
            <a:chExt cx="3850721" cy="783963"/>
          </a:xfrm>
        </p:grpSpPr>
        <p:sp>
          <p:nvSpPr>
            <p:cNvPr id="157" name="テキスト ボックス 156">
              <a:extLst>
                <a:ext uri="{FF2B5EF4-FFF2-40B4-BE49-F238E27FC236}">
                  <a16:creationId xmlns:a16="http://schemas.microsoft.com/office/drawing/2014/main" id="{8CDF1131-7F62-4A27-88C9-7EBF065DBE59}"/>
                </a:ext>
              </a:extLst>
            </p:cNvPr>
            <p:cNvSpPr txBox="1"/>
            <p:nvPr/>
          </p:nvSpPr>
          <p:spPr>
            <a:xfrm>
              <a:off x="6383893" y="5577666"/>
              <a:ext cx="2889327" cy="249492"/>
            </a:xfrm>
            <a:prstGeom prst="rect">
              <a:avLst/>
            </a:prstGeom>
            <a:noFill/>
          </p:spPr>
          <p:txBody>
            <a:bodyPr wrap="square" rtlCol="0">
              <a:spAutoFit/>
            </a:bodyPr>
            <a:lstStyle/>
            <a:p>
              <a:pPr algn="just">
                <a:lnSpc>
                  <a:spcPct val="120000"/>
                </a:lnSpc>
              </a:pPr>
              <a:r>
                <a:rPr lang="ja-JP" altLang="en-US" sz="900" b="1">
                  <a:latin typeface="游ゴシック" panose="020B0400000000000000" pitchFamily="50" charset="-128"/>
                  <a:ea typeface="游ゴシック" panose="020B0400000000000000" pitchFamily="50" charset="-128"/>
                </a:rPr>
                <a:t>ツギノジダイ </a:t>
              </a:r>
              <a:r>
                <a:rPr lang="en-US" altLang="ja-JP" sz="900" b="1">
                  <a:latin typeface="游ゴシック" panose="020B0400000000000000" pitchFamily="50" charset="-128"/>
                  <a:ea typeface="游ゴシック" panose="020B0400000000000000" pitchFamily="50" charset="-128"/>
                </a:rPr>
                <a:t>Seminar</a:t>
              </a:r>
            </a:p>
          </p:txBody>
        </p:sp>
        <p:sp>
          <p:nvSpPr>
            <p:cNvPr id="158" name="テキスト ボックス 157">
              <a:extLst>
                <a:ext uri="{FF2B5EF4-FFF2-40B4-BE49-F238E27FC236}">
                  <a16:creationId xmlns:a16="http://schemas.microsoft.com/office/drawing/2014/main" id="{FD08C295-034E-407E-AC49-5543165E5672}"/>
                </a:ext>
              </a:extLst>
            </p:cNvPr>
            <p:cNvSpPr txBox="1"/>
            <p:nvPr/>
          </p:nvSpPr>
          <p:spPr>
            <a:xfrm>
              <a:off x="7431578" y="5834112"/>
              <a:ext cx="2803036" cy="527517"/>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課題解決に繋がるソリューションを提供する企業とセミナーを開催。朝日新聞の媒体で集客することで、これまで未開拓だった企業層にアプローチが可能。</a:t>
              </a:r>
              <a:endParaRPr lang="en-US" altLang="ja-JP" sz="800">
                <a:latin typeface="游ゴシック" panose="020B0400000000000000" pitchFamily="50" charset="-128"/>
                <a:ea typeface="游ゴシック" panose="020B0400000000000000" pitchFamily="50" charset="-128"/>
              </a:endParaRPr>
            </a:p>
          </p:txBody>
        </p:sp>
      </p:grpSp>
      <p:pic>
        <p:nvPicPr>
          <p:cNvPr id="159" name="図 158" descr="挿絵, 抽象 が含まれている画像&#10;&#10;自動的に生成された説明">
            <a:extLst>
              <a:ext uri="{FF2B5EF4-FFF2-40B4-BE49-F238E27FC236}">
                <a16:creationId xmlns:a16="http://schemas.microsoft.com/office/drawing/2014/main" id="{5C8DB066-CCF7-49F7-B0D1-65D2C9EA67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87273" y="195218"/>
            <a:ext cx="1746396" cy="332843"/>
          </a:xfrm>
          <a:prstGeom prst="rect">
            <a:avLst/>
          </a:prstGeom>
        </p:spPr>
      </p:pic>
      <p:pic>
        <p:nvPicPr>
          <p:cNvPr id="160" name="図 159">
            <a:extLst>
              <a:ext uri="{FF2B5EF4-FFF2-40B4-BE49-F238E27FC236}">
                <a16:creationId xmlns:a16="http://schemas.microsoft.com/office/drawing/2014/main" id="{231F9EDD-6E6E-4335-9900-FFE3B8A689A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3"/>
          <a:stretch/>
        </p:blipFill>
        <p:spPr>
          <a:xfrm>
            <a:off x="657578" y="3098484"/>
            <a:ext cx="1935086" cy="3967129"/>
          </a:xfrm>
          <a:prstGeom prst="rect">
            <a:avLst/>
          </a:prstGeom>
          <a:ln>
            <a:solidFill>
              <a:schemeClr val="tx1">
                <a:lumMod val="50000"/>
                <a:lumOff val="50000"/>
              </a:schemeClr>
            </a:solidFill>
          </a:ln>
        </p:spPr>
      </p:pic>
      <p:pic>
        <p:nvPicPr>
          <p:cNvPr id="169" name="図 168">
            <a:extLst>
              <a:ext uri="{FF2B5EF4-FFF2-40B4-BE49-F238E27FC236}">
                <a16:creationId xmlns:a16="http://schemas.microsoft.com/office/drawing/2014/main" id="{790A4B2C-EB58-463E-999B-A4E329FAADB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928455" y="4629702"/>
            <a:ext cx="748508" cy="896202"/>
          </a:xfrm>
          <a:prstGeom prst="rect">
            <a:avLst/>
          </a:prstGeom>
        </p:spPr>
      </p:pic>
      <p:pic>
        <p:nvPicPr>
          <p:cNvPr id="170" name="図 169">
            <a:extLst>
              <a:ext uri="{FF2B5EF4-FFF2-40B4-BE49-F238E27FC236}">
                <a16:creationId xmlns:a16="http://schemas.microsoft.com/office/drawing/2014/main" id="{D14C9BE5-3E54-42F2-B530-0467F0D8C48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492639" y="4628375"/>
            <a:ext cx="1012535" cy="574426"/>
          </a:xfrm>
          <a:prstGeom prst="rect">
            <a:avLst/>
          </a:prstGeom>
        </p:spPr>
      </p:pic>
      <p:sp>
        <p:nvSpPr>
          <p:cNvPr id="171" name="テキスト ボックス 170">
            <a:extLst>
              <a:ext uri="{FF2B5EF4-FFF2-40B4-BE49-F238E27FC236}">
                <a16:creationId xmlns:a16="http://schemas.microsoft.com/office/drawing/2014/main" id="{2E1D5953-DEE6-4844-AC85-218F5793858D}"/>
              </a:ext>
            </a:extLst>
          </p:cNvPr>
          <p:cNvSpPr txBox="1"/>
          <p:nvPr/>
        </p:nvSpPr>
        <p:spPr>
          <a:xfrm>
            <a:off x="4710817" y="4386276"/>
            <a:ext cx="1224380" cy="230832"/>
          </a:xfrm>
          <a:prstGeom prst="rect">
            <a:avLst/>
          </a:prstGeom>
          <a:noFill/>
        </p:spPr>
        <p:txBody>
          <a:bodyPr wrap="square" rtlCol="0">
            <a:spAutoFit/>
          </a:bodyPr>
          <a:lstStyle/>
          <a:p>
            <a:pPr algn="ctr"/>
            <a:r>
              <a:rPr kumimoji="1" lang="ja-JP" altLang="en-US" sz="900"/>
              <a:t>メールマガジン</a:t>
            </a:r>
          </a:p>
        </p:txBody>
      </p:sp>
      <p:sp>
        <p:nvSpPr>
          <p:cNvPr id="172" name="テキスト ボックス 171">
            <a:extLst>
              <a:ext uri="{FF2B5EF4-FFF2-40B4-BE49-F238E27FC236}">
                <a16:creationId xmlns:a16="http://schemas.microsoft.com/office/drawing/2014/main" id="{97A1081A-4188-4CD5-A4EC-D227294B5E67}"/>
              </a:ext>
            </a:extLst>
          </p:cNvPr>
          <p:cNvSpPr txBox="1"/>
          <p:nvPr/>
        </p:nvSpPr>
        <p:spPr>
          <a:xfrm>
            <a:off x="3386717" y="4398870"/>
            <a:ext cx="1224380" cy="230832"/>
          </a:xfrm>
          <a:prstGeom prst="rect">
            <a:avLst/>
          </a:prstGeom>
          <a:noFill/>
        </p:spPr>
        <p:txBody>
          <a:bodyPr wrap="square" rtlCol="0">
            <a:spAutoFit/>
          </a:bodyPr>
          <a:lstStyle/>
          <a:p>
            <a:pPr algn="ctr"/>
            <a:r>
              <a:rPr kumimoji="1" lang="ja-JP" altLang="en-US" sz="900"/>
              <a:t>会員限定イベント</a:t>
            </a:r>
          </a:p>
        </p:txBody>
      </p:sp>
      <p:pic>
        <p:nvPicPr>
          <p:cNvPr id="173" name="図 172" descr="時計 が含まれている画像&#10;&#10;自動的に生成された説明">
            <a:extLst>
              <a:ext uri="{FF2B5EF4-FFF2-40B4-BE49-F238E27FC236}">
                <a16:creationId xmlns:a16="http://schemas.microsoft.com/office/drawing/2014/main" id="{AD288A68-977A-4D4E-A9B3-CF35B280028D}"/>
              </a:ext>
            </a:extLst>
          </p:cNvPr>
          <p:cNvPicPr>
            <a:picLocks noChangeAspect="1"/>
          </p:cNvPicPr>
          <p:nvPr/>
        </p:nvPicPr>
        <p:blipFill>
          <a:blip r:embed="rId13"/>
          <a:stretch>
            <a:fillRect/>
          </a:stretch>
        </p:blipFill>
        <p:spPr>
          <a:xfrm>
            <a:off x="4650228" y="71186"/>
            <a:ext cx="556454" cy="556454"/>
          </a:xfrm>
          <a:prstGeom prst="rect">
            <a:avLst/>
          </a:prstGeom>
        </p:spPr>
      </p:pic>
      <p:pic>
        <p:nvPicPr>
          <p:cNvPr id="4" name="図 3" descr="テキスト&#10;&#10;自動的に生成された説明">
            <a:extLst>
              <a:ext uri="{FF2B5EF4-FFF2-40B4-BE49-F238E27FC236}">
                <a16:creationId xmlns:a16="http://schemas.microsoft.com/office/drawing/2014/main" id="{20ABF9A4-3C69-4C7B-A540-408271E12EA9}"/>
              </a:ext>
            </a:extLst>
          </p:cNvPr>
          <p:cNvPicPr>
            <a:picLocks noChangeAspect="1"/>
          </p:cNvPicPr>
          <p:nvPr/>
        </p:nvPicPr>
        <p:blipFill rotWithShape="1">
          <a:blip r:embed="rId14"/>
          <a:srcRect b="21303"/>
          <a:stretch/>
        </p:blipFill>
        <p:spPr>
          <a:xfrm>
            <a:off x="6361840" y="5786487"/>
            <a:ext cx="1107997" cy="653967"/>
          </a:xfrm>
          <a:prstGeom prst="rect">
            <a:avLst/>
          </a:prstGeom>
        </p:spPr>
      </p:pic>
      <p:pic>
        <p:nvPicPr>
          <p:cNvPr id="5" name="図 4">
            <a:extLst>
              <a:ext uri="{FF2B5EF4-FFF2-40B4-BE49-F238E27FC236}">
                <a16:creationId xmlns:a16="http://schemas.microsoft.com/office/drawing/2014/main" id="{6D5992EB-1654-4D86-B1F5-AACDE357D3F0}"/>
              </a:ext>
            </a:extLst>
          </p:cNvPr>
          <p:cNvPicPr>
            <a:picLocks noChangeAspect="1"/>
          </p:cNvPicPr>
          <p:nvPr/>
        </p:nvPicPr>
        <p:blipFill>
          <a:blip r:embed="rId15"/>
          <a:stretch>
            <a:fillRect/>
          </a:stretch>
        </p:blipFill>
        <p:spPr>
          <a:xfrm>
            <a:off x="6383893" y="3598324"/>
            <a:ext cx="1101950" cy="810810"/>
          </a:xfrm>
          <a:prstGeom prst="rect">
            <a:avLst/>
          </a:prstGeom>
        </p:spPr>
      </p:pic>
      <p:pic>
        <p:nvPicPr>
          <p:cNvPr id="6" name="図 5">
            <a:extLst>
              <a:ext uri="{FF2B5EF4-FFF2-40B4-BE49-F238E27FC236}">
                <a16:creationId xmlns:a16="http://schemas.microsoft.com/office/drawing/2014/main" id="{F3A58B7B-06F0-4136-B612-8422A33FA0B2}"/>
              </a:ext>
            </a:extLst>
          </p:cNvPr>
          <p:cNvPicPr>
            <a:picLocks noChangeAspect="1"/>
          </p:cNvPicPr>
          <p:nvPr/>
        </p:nvPicPr>
        <p:blipFill>
          <a:blip r:embed="rId16"/>
          <a:stretch>
            <a:fillRect/>
          </a:stretch>
        </p:blipFill>
        <p:spPr>
          <a:xfrm>
            <a:off x="6333066" y="4787426"/>
            <a:ext cx="1152777" cy="658069"/>
          </a:xfrm>
          <a:prstGeom prst="rect">
            <a:avLst/>
          </a:prstGeom>
        </p:spPr>
      </p:pic>
      <p:sp>
        <p:nvSpPr>
          <p:cNvPr id="42" name="四角形: 角を丸くする 41">
            <a:extLst>
              <a:ext uri="{FF2B5EF4-FFF2-40B4-BE49-F238E27FC236}">
                <a16:creationId xmlns:a16="http://schemas.microsoft.com/office/drawing/2014/main" id="{136635F4-8E16-43E9-9D78-6CA183B8CD0B}"/>
              </a:ext>
            </a:extLst>
          </p:cNvPr>
          <p:cNvSpPr/>
          <p:nvPr/>
        </p:nvSpPr>
        <p:spPr>
          <a:xfrm>
            <a:off x="7485843" y="6578166"/>
            <a:ext cx="3108487" cy="644487"/>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nSpc>
                <a:spcPct val="120000"/>
              </a:lnSpc>
            </a:pPr>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　</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1</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G150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2</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G280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p:txBody>
      </p:sp>
    </p:spTree>
    <p:extLst>
      <p:ext uri="{BB962C8B-B14F-4D97-AF65-F5344CB8AC3E}">
        <p14:creationId xmlns:p14="http://schemas.microsoft.com/office/powerpoint/2010/main" val="1670648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sahi.com/ads/start/asset/images/logo-start.png">
            <a:extLst>
              <a:ext uri="{FF2B5EF4-FFF2-40B4-BE49-F238E27FC236}">
                <a16:creationId xmlns:a16="http://schemas.microsoft.com/office/drawing/2014/main" id="{B836131D-B887-473B-A8E9-7F18470DF0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4" y="188094"/>
            <a:ext cx="1420891" cy="4602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chart.apis.google.com/chart?chs=400x400&amp;cht=qr&amp;chl=https://www.asahi.com/ads/start/">
            <a:extLst>
              <a:ext uri="{FF2B5EF4-FFF2-40B4-BE49-F238E27FC236}">
                <a16:creationId xmlns:a16="http://schemas.microsoft.com/office/drawing/2014/main" id="{F07C7B2D-51C7-499C-A4B7-A2EFB3C7DEE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66269" y="159153"/>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43" name="正方形/長方形 42">
            <a:extLst>
              <a:ext uri="{FF2B5EF4-FFF2-40B4-BE49-F238E27FC236}">
                <a16:creationId xmlns:a16="http://schemas.microsoft.com/office/drawing/2014/main" id="{522811BF-F024-4772-8A9B-34BE25C2752C}"/>
              </a:ext>
            </a:extLst>
          </p:cNvPr>
          <p:cNvSpPr/>
          <p:nvPr/>
        </p:nvSpPr>
        <p:spPr>
          <a:xfrm>
            <a:off x="559767" y="697429"/>
            <a:ext cx="1619354"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5"/>
              </a:rPr>
              <a:t>https://www.asahi.com/ads/start/</a:t>
            </a:r>
            <a:endParaRPr lang="en-US" altLang="ja-JP" sz="700">
              <a:latin typeface="游ゴシック" panose="020B0400000000000000" pitchFamily="50" charset="-128"/>
              <a:ea typeface="游ゴシック" panose="020B0400000000000000" pitchFamily="50" charset="-128"/>
            </a:endParaRPr>
          </a:p>
        </p:txBody>
      </p:sp>
      <p:pic>
        <p:nvPicPr>
          <p:cNvPr id="45" name="グラフィックス 44" descr="ノート PC">
            <a:extLst>
              <a:ext uri="{FF2B5EF4-FFF2-40B4-BE49-F238E27FC236}">
                <a16:creationId xmlns:a16="http://schemas.microsoft.com/office/drawing/2014/main" id="{760E7C3A-649A-426D-939C-EE37CE92817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5196" y="689456"/>
            <a:ext cx="216000" cy="216000"/>
          </a:xfrm>
          <a:prstGeom prst="rect">
            <a:avLst/>
          </a:prstGeom>
        </p:spPr>
      </p:pic>
      <p:sp>
        <p:nvSpPr>
          <p:cNvPr id="47" name="正方形/長方形 46">
            <a:extLst>
              <a:ext uri="{FF2B5EF4-FFF2-40B4-BE49-F238E27FC236}">
                <a16:creationId xmlns:a16="http://schemas.microsoft.com/office/drawing/2014/main" id="{B4CDD100-278C-4ADC-B81A-4D7E0D51A621}"/>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池上彰さん、木佐彩子さん、細川茂樹さんなどの著名人が</a:t>
            </a:r>
            <a:endParaRPr lang="en-US" altLang="ja-JP"/>
          </a:p>
          <a:p>
            <a:r>
              <a:rPr lang="ja-JP" altLang="en-US"/>
              <a:t>金融や経済の知識をやさしく解説。</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経済やお金に興味があるが、難しそうだなと敬遠してしまう初心者。</a:t>
            </a:r>
          </a:p>
          <a:p>
            <a:r>
              <a:rPr lang="en-US" altLang="ja-JP"/>
              <a:t>30</a:t>
            </a:r>
            <a:r>
              <a:rPr lang="ja-JP" altLang="en-US"/>
              <a:t>代女性と</a:t>
            </a:r>
            <a:r>
              <a:rPr lang="en-US" altLang="ja-JP"/>
              <a:t>20</a:t>
            </a:r>
            <a:r>
              <a:rPr lang="ja-JP" altLang="en-US"/>
              <a:t>～</a:t>
            </a:r>
            <a:r>
              <a:rPr lang="en-US" altLang="ja-JP"/>
              <a:t>40</a:t>
            </a:r>
            <a:r>
              <a:rPr lang="ja-JP" altLang="en-US"/>
              <a:t>代男性がメイン。</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sp>
        <p:nvSpPr>
          <p:cNvPr id="56" name="正方形/長方形 55">
            <a:extLst>
              <a:ext uri="{FF2B5EF4-FFF2-40B4-BE49-F238E27FC236}">
                <a16:creationId xmlns:a16="http://schemas.microsoft.com/office/drawing/2014/main" id="{A500F268-7953-4DFB-9C32-859BC7C94922}"/>
              </a:ext>
            </a:extLst>
          </p:cNvPr>
          <p:cNvSpPr/>
          <p:nvPr/>
        </p:nvSpPr>
        <p:spPr>
          <a:xfrm>
            <a:off x="8529221" y="3264973"/>
            <a:ext cx="1892357" cy="1000851"/>
          </a:xfrm>
          <a:prstGeom prst="rect">
            <a:avLst/>
          </a:prstGeom>
        </p:spPr>
        <p:txBody>
          <a:bodyPr wrap="square">
            <a:spAutoFit/>
          </a:bodyPr>
          <a:lstStyle/>
          <a:p>
            <a:pPr>
              <a:lnSpc>
                <a:spcPct val="110000"/>
              </a:lnSpc>
            </a:pPr>
            <a:r>
              <a:rPr lang="ja-JP" altLang="en-US" sz="900" b="1">
                <a:latin typeface="游ゴシック" panose="020B0400000000000000" pitchFamily="50" charset="-128"/>
                <a:ea typeface="游ゴシック" panose="020B0400000000000000" pitchFamily="50" charset="-128"/>
              </a:rPr>
              <a:t>カテゴリスポンサード</a:t>
            </a:r>
            <a:endParaRPr lang="en-US" altLang="ja-JP" sz="900" b="1">
              <a:latin typeface="游ゴシック" panose="020B0400000000000000" pitchFamily="50" charset="-128"/>
              <a:ea typeface="游ゴシック" panose="020B0400000000000000" pitchFamily="50" charset="-128"/>
            </a:endParaRPr>
          </a:p>
          <a:p>
            <a:pPr>
              <a:lnSpc>
                <a:spcPct val="110000"/>
              </a:lnSpc>
            </a:pPr>
            <a:r>
              <a:rPr lang="ja-JP" altLang="en-US" sz="900" b="1">
                <a:latin typeface="游ゴシック" panose="020B0400000000000000" pitchFamily="50" charset="-128"/>
                <a:ea typeface="游ゴシック" panose="020B0400000000000000" pitchFamily="50" charset="-128"/>
              </a:rPr>
              <a:t>「はじめよう！つみたて</a:t>
            </a:r>
            <a:r>
              <a:rPr lang="en-US" altLang="ja-JP" sz="900" b="1">
                <a:latin typeface="游ゴシック" panose="020B0400000000000000" pitchFamily="50" charset="-128"/>
                <a:ea typeface="游ゴシック" panose="020B0400000000000000" pitchFamily="50" charset="-128"/>
              </a:rPr>
              <a:t>NISA</a:t>
            </a:r>
            <a:r>
              <a:rPr lang="ja-JP" altLang="en-US" sz="900" b="1">
                <a:latin typeface="游ゴシック" panose="020B0400000000000000" pitchFamily="50" charset="-128"/>
                <a:ea typeface="游ゴシック" panose="020B0400000000000000" pitchFamily="50" charset="-128"/>
              </a:rPr>
              <a:t>」</a:t>
            </a:r>
            <a:endParaRPr lang="en-US" altLang="ja-JP" sz="900" b="1">
              <a:latin typeface="游ゴシック" panose="020B0400000000000000" pitchFamily="50" charset="-128"/>
              <a:ea typeface="游ゴシック" panose="020B0400000000000000" pitchFamily="50" charset="-128"/>
            </a:endParaRPr>
          </a:p>
          <a:p>
            <a:pPr>
              <a:lnSpc>
                <a:spcPct val="110000"/>
              </a:lnSpc>
            </a:pPr>
            <a:r>
              <a:rPr lang="ja-JP" altLang="en-US" sz="900">
                <a:latin typeface="游ゴシック" panose="020B0400000000000000" pitchFamily="50" charset="-128"/>
                <a:ea typeface="游ゴシック" panose="020B0400000000000000" pitchFamily="50" charset="-128"/>
              </a:rPr>
              <a:t>つみたて</a:t>
            </a:r>
            <a:r>
              <a:rPr lang="en-US" altLang="ja-JP" sz="900">
                <a:latin typeface="游ゴシック" panose="020B0400000000000000" pitchFamily="50" charset="-128"/>
                <a:ea typeface="游ゴシック" panose="020B0400000000000000" pitchFamily="50" charset="-128"/>
              </a:rPr>
              <a:t>NISA</a:t>
            </a:r>
            <a:r>
              <a:rPr lang="ja-JP" altLang="en-US" sz="900">
                <a:latin typeface="游ゴシック" panose="020B0400000000000000" pitchFamily="50" charset="-128"/>
                <a:ea typeface="游ゴシック" panose="020B0400000000000000" pitchFamily="50" charset="-128"/>
              </a:rPr>
              <a:t>の普及に向けて</a:t>
            </a:r>
            <a:r>
              <a:rPr lang="en-US" altLang="ja-JP" sz="900">
                <a:latin typeface="游ゴシック" panose="020B0400000000000000" pitchFamily="50" charset="-128"/>
                <a:ea typeface="游ゴシック" panose="020B0400000000000000" pitchFamily="50" charset="-128"/>
              </a:rPr>
              <a:t>YouTuber</a:t>
            </a:r>
            <a:r>
              <a:rPr lang="ja-JP" altLang="en-US" sz="900">
                <a:latin typeface="游ゴシック" panose="020B0400000000000000" pitchFamily="50" charset="-128"/>
                <a:ea typeface="游ゴシック" panose="020B0400000000000000" pitchFamily="50" charset="-128"/>
              </a:rPr>
              <a:t>のバイリンガール</a:t>
            </a:r>
            <a:r>
              <a:rPr lang="ja-JP" altLang="en-US" sz="900" err="1">
                <a:latin typeface="游ゴシック" panose="020B0400000000000000" pitchFamily="50" charset="-128"/>
                <a:ea typeface="游ゴシック" panose="020B0400000000000000" pitchFamily="50" charset="-128"/>
              </a:rPr>
              <a:t>ちかさんを</a:t>
            </a:r>
            <a:r>
              <a:rPr lang="ja-JP" altLang="en-US" sz="900">
                <a:latin typeface="游ゴシック" panose="020B0400000000000000" pitchFamily="50" charset="-128"/>
                <a:ea typeface="游ゴシック" panose="020B0400000000000000" pitchFamily="50" charset="-128"/>
              </a:rPr>
              <a:t>使った</a:t>
            </a:r>
            <a:r>
              <a:rPr lang="en-US" altLang="ja-JP" sz="900">
                <a:latin typeface="游ゴシック" panose="020B0400000000000000" pitchFamily="50" charset="-128"/>
                <a:ea typeface="游ゴシック" panose="020B0400000000000000" pitchFamily="50" charset="-128"/>
              </a:rPr>
              <a:t>PR</a:t>
            </a:r>
            <a:r>
              <a:rPr lang="ja-JP" altLang="en-US" sz="900">
                <a:latin typeface="游ゴシック" panose="020B0400000000000000" pitchFamily="50" charset="-128"/>
                <a:ea typeface="游ゴシック" panose="020B0400000000000000" pitchFamily="50" charset="-128"/>
              </a:rPr>
              <a:t>記事と</a:t>
            </a:r>
            <a:r>
              <a:rPr lang="en-US" altLang="ja-JP" sz="900">
                <a:latin typeface="游ゴシック" panose="020B0400000000000000" pitchFamily="50" charset="-128"/>
                <a:ea typeface="游ゴシック" panose="020B0400000000000000" pitchFamily="50" charset="-128"/>
              </a:rPr>
              <a:t>NISA</a:t>
            </a:r>
            <a:r>
              <a:rPr lang="ja-JP" altLang="en-US" sz="900">
                <a:latin typeface="游ゴシック" panose="020B0400000000000000" pitchFamily="50" charset="-128"/>
                <a:ea typeface="游ゴシック" panose="020B0400000000000000" pitchFamily="50" charset="-128"/>
              </a:rPr>
              <a:t>関連の編集記事でカテゴリを構成。</a:t>
            </a:r>
            <a:endParaRPr lang="en-US" altLang="ja-JP" sz="900">
              <a:latin typeface="游ゴシック" panose="020B0400000000000000" pitchFamily="50" charset="-128"/>
              <a:ea typeface="游ゴシック" panose="020B0400000000000000" pitchFamily="50" charset="-128"/>
            </a:endParaRPr>
          </a:p>
        </p:txBody>
      </p:sp>
      <p:sp>
        <p:nvSpPr>
          <p:cNvPr id="59" name="テキスト ボックス 58">
            <a:extLst>
              <a:ext uri="{FF2B5EF4-FFF2-40B4-BE49-F238E27FC236}">
                <a16:creationId xmlns:a16="http://schemas.microsoft.com/office/drawing/2014/main" id="{27611BFB-5993-405E-A2BD-32626CDCE0E9}"/>
              </a:ext>
            </a:extLst>
          </p:cNvPr>
          <p:cNvSpPr txBox="1"/>
          <p:nvPr/>
        </p:nvSpPr>
        <p:spPr>
          <a:xfrm>
            <a:off x="315696" y="6189237"/>
            <a:ext cx="2917361" cy="1000851"/>
          </a:xfrm>
          <a:prstGeom prst="rect">
            <a:avLst/>
          </a:prstGeom>
          <a:noFill/>
        </p:spPr>
        <p:txBody>
          <a:bodyPr wrap="square" rtlCol="0">
            <a:spAutoFit/>
          </a:bodyPr>
          <a:lstStyle/>
          <a:p>
            <a:pPr>
              <a:lnSpc>
                <a:spcPct val="110000"/>
              </a:lnSpc>
            </a:pPr>
            <a:r>
              <a:rPr lang="ja-JP" altLang="en-US" sz="900">
                <a:latin typeface="+mn-ea"/>
              </a:rPr>
              <a:t>経済やお金に興味があるけど難しい単語が出てくると敬遠してしまう初心者に、わかりやすいマネー＆ライフ情報をお届けする経済メディア。</a:t>
            </a:r>
            <a:endParaRPr lang="en-US" altLang="ja-JP" sz="900">
              <a:latin typeface="+mn-ea"/>
            </a:endParaRPr>
          </a:p>
          <a:p>
            <a:pPr>
              <a:lnSpc>
                <a:spcPct val="110000"/>
              </a:lnSpc>
            </a:pPr>
            <a:r>
              <a:rPr lang="ja-JP" altLang="en-US" sz="900">
                <a:latin typeface="+mn-ea"/>
              </a:rPr>
              <a:t>著名人を中心とした個性あるコラムニストによる記事でユーザーを引き寄せます。</a:t>
            </a:r>
            <a:endParaRPr lang="en-US" altLang="ja-JP" sz="900">
              <a:latin typeface="+mn-ea"/>
            </a:endParaRPr>
          </a:p>
          <a:p>
            <a:pPr>
              <a:lnSpc>
                <a:spcPct val="110000"/>
              </a:lnSpc>
            </a:pPr>
            <a:r>
              <a:rPr lang="ja-JP" altLang="en-US" sz="900">
                <a:latin typeface="+mn-ea"/>
              </a:rPr>
              <a:t>広告はタイアップ記事が中心。</a:t>
            </a:r>
            <a:endParaRPr lang="en-US" altLang="ja-JP" sz="900">
              <a:latin typeface="+mn-ea"/>
            </a:endParaRPr>
          </a:p>
        </p:txBody>
      </p:sp>
      <p:sp>
        <p:nvSpPr>
          <p:cNvPr id="61" name="テキスト ボックス 60">
            <a:extLst>
              <a:ext uri="{FF2B5EF4-FFF2-40B4-BE49-F238E27FC236}">
                <a16:creationId xmlns:a16="http://schemas.microsoft.com/office/drawing/2014/main" id="{88B327E4-4B23-4678-912C-5CE6CB14A79E}"/>
              </a:ext>
            </a:extLst>
          </p:cNvPr>
          <p:cNvSpPr txBox="1"/>
          <p:nvPr/>
        </p:nvSpPr>
        <p:spPr>
          <a:xfrm>
            <a:off x="4262660" y="3019523"/>
            <a:ext cx="1645002" cy="307777"/>
          </a:xfrm>
          <a:prstGeom prst="rect">
            <a:avLst/>
          </a:prstGeom>
          <a:noFill/>
        </p:spPr>
        <p:txBody>
          <a:bodyPr wrap="none" rtlCol="0">
            <a:spAutoFit/>
          </a:bodyPr>
          <a:lstStyle/>
          <a:p>
            <a:r>
              <a:rPr kumimoji="1" lang="en-US" altLang="ja-JP" sz="1400" b="1">
                <a:solidFill>
                  <a:srgbClr val="C00000"/>
                </a:solidFill>
                <a:latin typeface="游ゴシック" panose="020B0400000000000000" pitchFamily="50" charset="-128"/>
                <a:ea typeface="游ゴシック" panose="020B0400000000000000" pitchFamily="50" charset="-128"/>
              </a:rPr>
              <a:t>30</a:t>
            </a:r>
            <a:r>
              <a:rPr kumimoji="1" lang="ja-JP" altLang="en-US" sz="1400" b="1">
                <a:solidFill>
                  <a:srgbClr val="C00000"/>
                </a:solidFill>
                <a:latin typeface="游ゴシック" panose="020B0400000000000000" pitchFamily="50" charset="-128"/>
                <a:ea typeface="游ゴシック" panose="020B0400000000000000" pitchFamily="50" charset="-128"/>
              </a:rPr>
              <a:t>代女性</a:t>
            </a:r>
            <a:r>
              <a:rPr kumimoji="1" lang="ja-JP" altLang="en-US" sz="1400">
                <a:solidFill>
                  <a:srgbClr val="C00000"/>
                </a:solidFill>
                <a:latin typeface="游ゴシック" panose="020B0400000000000000" pitchFamily="50" charset="-128"/>
                <a:ea typeface="游ゴシック" panose="020B0400000000000000" pitchFamily="50" charset="-128"/>
              </a:rPr>
              <a:t>が</a:t>
            </a:r>
            <a:r>
              <a:rPr kumimoji="1" lang="en-US" altLang="ja-JP" sz="1400" b="1">
                <a:solidFill>
                  <a:srgbClr val="C00000"/>
                </a:solidFill>
                <a:latin typeface="游ゴシック" panose="020B0400000000000000" pitchFamily="50" charset="-128"/>
                <a:ea typeface="游ゴシック" panose="020B0400000000000000" pitchFamily="50" charset="-128"/>
              </a:rPr>
              <a:t>26.3</a:t>
            </a:r>
            <a:r>
              <a:rPr kumimoji="1" lang="ja-JP" altLang="en-US" sz="1400" b="1">
                <a:solidFill>
                  <a:srgbClr val="C00000"/>
                </a:solidFill>
                <a:latin typeface="游ゴシック" panose="020B0400000000000000" pitchFamily="50" charset="-128"/>
                <a:ea typeface="游ゴシック" panose="020B0400000000000000" pitchFamily="50" charset="-128"/>
              </a:rPr>
              <a:t>％</a:t>
            </a:r>
            <a:endParaRPr kumimoji="1" lang="en-US" altLang="ja-JP" sz="1400" b="1">
              <a:solidFill>
                <a:srgbClr val="C00000"/>
              </a:solidFill>
              <a:latin typeface="游ゴシック" panose="020B0400000000000000" pitchFamily="50" charset="-128"/>
              <a:ea typeface="游ゴシック" panose="020B0400000000000000" pitchFamily="50" charset="-128"/>
            </a:endParaRPr>
          </a:p>
        </p:txBody>
      </p:sp>
      <p:graphicFrame>
        <p:nvGraphicFramePr>
          <p:cNvPr id="62" name="グラフ 61">
            <a:extLst>
              <a:ext uri="{FF2B5EF4-FFF2-40B4-BE49-F238E27FC236}">
                <a16:creationId xmlns:a16="http://schemas.microsoft.com/office/drawing/2014/main" id="{7698A292-2B9E-4F62-8A78-2758A586599A}"/>
              </a:ext>
            </a:extLst>
          </p:cNvPr>
          <p:cNvGraphicFramePr>
            <a:graphicFrameLocks/>
          </p:cNvGraphicFramePr>
          <p:nvPr>
            <p:extLst>
              <p:ext uri="{D42A27DB-BD31-4B8C-83A1-F6EECF244321}">
                <p14:modId xmlns:p14="http://schemas.microsoft.com/office/powerpoint/2010/main" val="1051295316"/>
              </p:ext>
            </p:extLst>
          </p:nvPr>
        </p:nvGraphicFramePr>
        <p:xfrm>
          <a:off x="3320219" y="3308232"/>
          <a:ext cx="2889898" cy="1004748"/>
        </p:xfrm>
        <a:graphic>
          <a:graphicData uri="http://schemas.openxmlformats.org/drawingml/2006/chart">
            <c:chart xmlns:c="http://schemas.openxmlformats.org/drawingml/2006/chart" xmlns:r="http://schemas.openxmlformats.org/officeDocument/2006/relationships" r:id="rId8"/>
          </a:graphicData>
        </a:graphic>
      </p:graphicFrame>
      <p:sp>
        <p:nvSpPr>
          <p:cNvPr id="75" name="テキスト ボックス 74">
            <a:extLst>
              <a:ext uri="{FF2B5EF4-FFF2-40B4-BE49-F238E27FC236}">
                <a16:creationId xmlns:a16="http://schemas.microsoft.com/office/drawing/2014/main" id="{FA8E14E8-8CF7-463B-8D3D-A24EA7076407}"/>
              </a:ext>
            </a:extLst>
          </p:cNvPr>
          <p:cNvSpPr txBox="1"/>
          <p:nvPr/>
        </p:nvSpPr>
        <p:spPr>
          <a:xfrm>
            <a:off x="4117533" y="4486170"/>
            <a:ext cx="2092584" cy="815608"/>
          </a:xfrm>
          <a:prstGeom prst="rect">
            <a:avLst/>
          </a:prstGeom>
          <a:noFill/>
        </p:spPr>
        <p:txBody>
          <a:bodyPr wrap="square" rtlCol="0">
            <a:spAutoFit/>
          </a:bodyPr>
          <a:lstStyle/>
          <a:p>
            <a:r>
              <a:rPr kumimoji="1" lang="ja-JP" altLang="en-US" sz="1000" b="1">
                <a:latin typeface="游ゴシック" panose="020B0400000000000000" pitchFamily="50" charset="-128"/>
                <a:ea typeface="游ゴシック" panose="020B0400000000000000" pitchFamily="50" charset="-128"/>
              </a:rPr>
              <a:t>帰って来た やさしい経済教室</a:t>
            </a:r>
            <a:endParaRPr kumimoji="1" lang="en-US" altLang="ja-JP" sz="1000" b="1">
              <a:latin typeface="游ゴシック" panose="020B0400000000000000" pitchFamily="50" charset="-128"/>
              <a:ea typeface="游ゴシック" panose="020B0400000000000000" pitchFamily="50" charset="-128"/>
            </a:endParaRPr>
          </a:p>
          <a:p>
            <a:r>
              <a:rPr kumimoji="1" lang="ja-JP" altLang="en-US" sz="900">
                <a:latin typeface="游ゴシック" panose="020B0400000000000000" pitchFamily="50" charset="-128"/>
                <a:ea typeface="游ゴシック" panose="020B0400000000000000" pitchFamily="50" charset="-128"/>
              </a:rPr>
              <a:t>ジャーナリスト・池上彰さんによる経済・金融に必要な基礎単語のわかりやすい解説記事。朝日新聞で好評を博した連載がオンライン版で復活。</a:t>
            </a:r>
            <a:endParaRPr kumimoji="1" lang="en-US" altLang="ja-JP" sz="900">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1732850C-DAD8-45D3-BE35-23358B684FA1}"/>
              </a:ext>
            </a:extLst>
          </p:cNvPr>
          <p:cNvSpPr txBox="1"/>
          <p:nvPr/>
        </p:nvSpPr>
        <p:spPr>
          <a:xfrm>
            <a:off x="4117532" y="5345700"/>
            <a:ext cx="2092584" cy="800219"/>
          </a:xfrm>
          <a:prstGeom prst="rect">
            <a:avLst/>
          </a:prstGeom>
          <a:noFill/>
        </p:spPr>
        <p:txBody>
          <a:bodyPr wrap="square" rtlCol="0">
            <a:spAutoFit/>
          </a:bodyPr>
          <a:lstStyle/>
          <a:p>
            <a:r>
              <a:rPr kumimoji="1" lang="ja-JP" altLang="en-US" sz="1000" b="1">
                <a:latin typeface="游ゴシック" panose="020B0400000000000000" pitchFamily="50" charset="-128"/>
                <a:ea typeface="游ゴシック" panose="020B0400000000000000" pitchFamily="50" charset="-128"/>
              </a:rPr>
              <a:t>お金を呼ぶ教養塾</a:t>
            </a:r>
            <a:endParaRPr kumimoji="1" lang="en-US" altLang="ja-JP" sz="1000" b="1">
              <a:latin typeface="游ゴシック" panose="020B0400000000000000" pitchFamily="50" charset="-128"/>
              <a:ea typeface="游ゴシック" panose="020B0400000000000000" pitchFamily="50" charset="-128"/>
            </a:endParaRPr>
          </a:p>
          <a:p>
            <a:r>
              <a:rPr kumimoji="1" lang="ja-JP" altLang="en-US" sz="900">
                <a:latin typeface="游ゴシック" panose="020B0400000000000000" pitchFamily="50" charset="-128"/>
                <a:ea typeface="游ゴシック" panose="020B0400000000000000" pitchFamily="50" charset="-128"/>
              </a:rPr>
              <a:t>経済評論家・加谷珪一さんによる連載。投資初心者がお金とどうつきあうべきか。基礎知識から実践までを丁寧に解説。</a:t>
            </a:r>
            <a:endParaRPr kumimoji="1" lang="en-US" altLang="ja-JP" sz="900">
              <a:latin typeface="游ゴシック" panose="020B0400000000000000" pitchFamily="50" charset="-128"/>
              <a:ea typeface="游ゴシック" panose="020B0400000000000000" pitchFamily="50" charset="-128"/>
            </a:endParaRPr>
          </a:p>
        </p:txBody>
      </p:sp>
      <p:sp>
        <p:nvSpPr>
          <p:cNvPr id="79" name="テキスト ボックス 78">
            <a:extLst>
              <a:ext uri="{FF2B5EF4-FFF2-40B4-BE49-F238E27FC236}">
                <a16:creationId xmlns:a16="http://schemas.microsoft.com/office/drawing/2014/main" id="{CD4330CE-1DCB-488C-8364-CBB45AC20F39}"/>
              </a:ext>
            </a:extLst>
          </p:cNvPr>
          <p:cNvSpPr txBox="1"/>
          <p:nvPr/>
        </p:nvSpPr>
        <p:spPr>
          <a:xfrm>
            <a:off x="4117533" y="6189840"/>
            <a:ext cx="2092584" cy="815608"/>
          </a:xfrm>
          <a:prstGeom prst="rect">
            <a:avLst/>
          </a:prstGeom>
          <a:noFill/>
        </p:spPr>
        <p:txBody>
          <a:bodyPr wrap="square" rtlCol="0">
            <a:spAutoFit/>
          </a:bodyPr>
          <a:lstStyle/>
          <a:p>
            <a:r>
              <a:rPr kumimoji="1" lang="ja-JP" altLang="en-US" sz="1000" b="1">
                <a:latin typeface="游ゴシック" panose="020B0400000000000000" pitchFamily="50" charset="-128"/>
                <a:ea typeface="游ゴシック" panose="020B0400000000000000" pitchFamily="50" charset="-128"/>
              </a:rPr>
              <a:t>渋スギ！金融世界に男泣き</a:t>
            </a:r>
            <a:endParaRPr kumimoji="1" lang="en-US" altLang="ja-JP" sz="1000" b="1">
              <a:latin typeface="游ゴシック" panose="020B0400000000000000" pitchFamily="50" charset="-128"/>
              <a:ea typeface="游ゴシック" panose="020B0400000000000000" pitchFamily="50" charset="-128"/>
            </a:endParaRPr>
          </a:p>
          <a:p>
            <a:r>
              <a:rPr kumimoji="1" lang="ja-JP" altLang="en-US" sz="1000">
                <a:latin typeface="游ゴシック" panose="020B0400000000000000" pitchFamily="50" charset="-128"/>
                <a:ea typeface="游ゴシック" panose="020B0400000000000000" pitchFamily="50" charset="-128"/>
              </a:rPr>
              <a:t>漫画家</a:t>
            </a:r>
            <a:r>
              <a:rPr kumimoji="1" lang="ja-JP" altLang="en-US" sz="900">
                <a:latin typeface="游ゴシック" panose="020B0400000000000000" pitchFamily="50" charset="-128"/>
                <a:ea typeface="游ゴシック" panose="020B0400000000000000" pitchFamily="50" charset="-128"/>
              </a:rPr>
              <a:t>・見ル野栄司さんによるルポ連載。テクノロジーに詳しい見ル野さんが企業・団体に潜入取材し、マンガで表現。</a:t>
            </a:r>
            <a:endParaRPr kumimoji="1" lang="en-US" altLang="ja-JP" sz="900">
              <a:latin typeface="游ゴシック" panose="020B0400000000000000" pitchFamily="50" charset="-128"/>
              <a:ea typeface="游ゴシック" panose="020B0400000000000000" pitchFamily="50" charset="-128"/>
            </a:endParaRPr>
          </a:p>
        </p:txBody>
      </p:sp>
      <p:cxnSp>
        <p:nvCxnSpPr>
          <p:cNvPr id="81" name="直線コネクタ 80">
            <a:extLst>
              <a:ext uri="{FF2B5EF4-FFF2-40B4-BE49-F238E27FC236}">
                <a16:creationId xmlns:a16="http://schemas.microsoft.com/office/drawing/2014/main" id="{ECC54404-9FCF-4AFF-8FFC-78602BC83EA5}"/>
              </a:ext>
            </a:extLst>
          </p:cNvPr>
          <p:cNvCxnSpPr>
            <a:cxnSpLocks/>
          </p:cNvCxnSpPr>
          <p:nvPr/>
        </p:nvCxnSpPr>
        <p:spPr>
          <a:xfrm>
            <a:off x="370909" y="2951286"/>
            <a:ext cx="58392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テキスト プレースホルダー 2">
            <a:extLst>
              <a:ext uri="{FF2B5EF4-FFF2-40B4-BE49-F238E27FC236}">
                <a16:creationId xmlns:a16="http://schemas.microsoft.com/office/drawing/2014/main" id="{05C6669B-241D-4D7D-A52E-D72C2DE12885}"/>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83" name="直線コネクタ 82">
            <a:extLst>
              <a:ext uri="{FF2B5EF4-FFF2-40B4-BE49-F238E27FC236}">
                <a16:creationId xmlns:a16="http://schemas.microsoft.com/office/drawing/2014/main" id="{ED2DF3F0-3331-4E39-804D-41E6358D214B}"/>
              </a:ext>
            </a:extLst>
          </p:cNvPr>
          <p:cNvCxnSpPr>
            <a:cxnSpLocks/>
          </p:cNvCxnSpPr>
          <p:nvPr/>
        </p:nvCxnSpPr>
        <p:spPr>
          <a:xfrm>
            <a:off x="6389688" y="2951286"/>
            <a:ext cx="39312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テキスト プレースホルダー 2">
            <a:extLst>
              <a:ext uri="{FF2B5EF4-FFF2-40B4-BE49-F238E27FC236}">
                <a16:creationId xmlns:a16="http://schemas.microsoft.com/office/drawing/2014/main" id="{DAB641DC-EC99-4DFC-B960-F1BDFF9651B8}"/>
              </a:ext>
            </a:extLst>
          </p:cNvPr>
          <p:cNvSpPr txBox="1">
            <a:spLocks/>
          </p:cNvSpPr>
          <p:nvPr/>
        </p:nvSpPr>
        <p:spPr>
          <a:xfrm>
            <a:off x="6342671"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85" name="四角形: 角を丸くする 84">
            <a:extLst>
              <a:ext uri="{FF2B5EF4-FFF2-40B4-BE49-F238E27FC236}">
                <a16:creationId xmlns:a16="http://schemas.microsoft.com/office/drawing/2014/main" id="{38606E17-6244-4EF9-9353-3A5F85E119D2}"/>
              </a:ext>
            </a:extLst>
          </p:cNvPr>
          <p:cNvSpPr/>
          <p:nvPr/>
        </p:nvSpPr>
        <p:spPr>
          <a:xfrm>
            <a:off x="6389686" y="6853390"/>
            <a:ext cx="3931217" cy="380374"/>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rIns="0" rtlCol="0" anchor="ctr" anchorCtr="0">
            <a:noAutofit/>
          </a:bodyPr>
          <a:lstStyle/>
          <a:p>
            <a:pPr defTabSz="1881188"/>
            <a:r>
              <a:rPr kumimoji="1" lang="ja-JP" altLang="en-US" sz="1050" b="1">
                <a:solidFill>
                  <a:schemeClr val="tx1"/>
                </a:solidFill>
                <a:latin typeface="游ゴシック" panose="020B0400000000000000" pitchFamily="50" charset="-128"/>
                <a:ea typeface="游ゴシック" panose="020B0400000000000000" pitchFamily="50" charset="-128"/>
              </a:rPr>
              <a:t>■タイアップ広告　　　</a:t>
            </a:r>
            <a:r>
              <a:rPr kumimoji="1" lang="en-US" altLang="ja-JP" sz="1050">
                <a:solidFill>
                  <a:schemeClr val="tx1"/>
                </a:solidFill>
                <a:latin typeface="游ゴシック" panose="020B0400000000000000" pitchFamily="50" charset="-128"/>
                <a:ea typeface="游ゴシック" panose="020B0400000000000000" pitchFamily="50" charset="-128"/>
              </a:rPr>
              <a:t>1</a:t>
            </a:r>
            <a:r>
              <a:rPr kumimoji="1" lang="ja-JP" altLang="en-US" sz="1050">
                <a:solidFill>
                  <a:schemeClr val="tx1"/>
                </a:solidFill>
                <a:latin typeface="游ゴシック" panose="020B0400000000000000" pitchFamily="50" charset="-128"/>
                <a:ea typeface="游ゴシック" panose="020B0400000000000000" pitchFamily="50" charset="-128"/>
              </a:rPr>
              <a:t>万</a:t>
            </a:r>
            <a:r>
              <a:rPr kumimoji="1" lang="en-US" altLang="ja-JP" sz="1050">
                <a:solidFill>
                  <a:schemeClr val="tx1"/>
                </a:solidFill>
                <a:latin typeface="游ゴシック" panose="020B0400000000000000" pitchFamily="50" charset="-128"/>
                <a:ea typeface="游ゴシック" panose="020B0400000000000000" pitchFamily="50" charset="-128"/>
              </a:rPr>
              <a:t>PV</a:t>
            </a:r>
            <a:r>
              <a:rPr kumimoji="1" lang="ja-JP" altLang="en-US" sz="1050">
                <a:solidFill>
                  <a:schemeClr val="tx1"/>
                </a:solidFill>
                <a:latin typeface="游ゴシック" panose="020B0400000000000000" pitchFamily="50" charset="-128"/>
                <a:ea typeface="游ゴシック" panose="020B0400000000000000" pitchFamily="50" charset="-128"/>
              </a:rPr>
              <a:t>　</a:t>
            </a:r>
            <a:r>
              <a:rPr kumimoji="1" lang="en-US" altLang="ja-JP" sz="1050">
                <a:solidFill>
                  <a:schemeClr val="tx1"/>
                </a:solidFill>
                <a:latin typeface="游ゴシック" panose="020B0400000000000000" pitchFamily="50" charset="-128"/>
                <a:ea typeface="游ゴシック" panose="020B0400000000000000" pitchFamily="50" charset="-128"/>
              </a:rPr>
              <a:t>100</a:t>
            </a:r>
            <a:r>
              <a:rPr kumimoji="1" lang="ja-JP" altLang="en-US" sz="1050">
                <a:solidFill>
                  <a:schemeClr val="tx1"/>
                </a:solidFill>
                <a:latin typeface="游ゴシック" panose="020B0400000000000000" pitchFamily="50" charset="-128"/>
                <a:ea typeface="游ゴシック" panose="020B0400000000000000" pitchFamily="50" charset="-128"/>
              </a:rPr>
              <a:t>万円～</a:t>
            </a:r>
            <a:endParaRPr kumimoji="1" lang="en-US" altLang="ja-JP" sz="1050">
              <a:solidFill>
                <a:schemeClr val="tx1"/>
              </a:solidFill>
              <a:latin typeface="游ゴシック" panose="020B0400000000000000" pitchFamily="50" charset="-128"/>
              <a:ea typeface="游ゴシック" panose="020B0400000000000000" pitchFamily="50" charset="-128"/>
            </a:endParaRPr>
          </a:p>
          <a:p>
            <a:pPr defTabSz="1881188"/>
            <a:r>
              <a:rPr kumimoji="1" lang="ja-JP" altLang="en-US" sz="1050" b="1">
                <a:solidFill>
                  <a:schemeClr val="tx1"/>
                </a:solidFill>
                <a:latin typeface="游ゴシック" panose="020B0400000000000000" pitchFamily="50" charset="-128"/>
                <a:ea typeface="游ゴシック" panose="020B0400000000000000" pitchFamily="50" charset="-128"/>
              </a:rPr>
              <a:t>■カテゴリタイアップ　</a:t>
            </a:r>
            <a:r>
              <a:rPr lang="en-US" altLang="ja-JP" sz="1050">
                <a:solidFill>
                  <a:schemeClr val="tx1"/>
                </a:solidFill>
                <a:latin typeface="游ゴシック" panose="020B0400000000000000" pitchFamily="50" charset="-128"/>
              </a:rPr>
              <a:t>5</a:t>
            </a:r>
            <a:r>
              <a:rPr lang="ja-JP" altLang="en-US" sz="1050">
                <a:solidFill>
                  <a:schemeClr val="tx1"/>
                </a:solidFill>
                <a:latin typeface="游ゴシック" panose="020B0400000000000000" pitchFamily="50" charset="-128"/>
              </a:rPr>
              <a:t>万</a:t>
            </a:r>
            <a:r>
              <a:rPr lang="en-US" altLang="ja-JP" sz="1050">
                <a:solidFill>
                  <a:schemeClr val="tx1"/>
                </a:solidFill>
                <a:latin typeface="游ゴシック" panose="020B0400000000000000" pitchFamily="50" charset="-128"/>
              </a:rPr>
              <a:t>PV</a:t>
            </a:r>
            <a:r>
              <a:rPr lang="ja-JP" altLang="en-US" sz="1050">
                <a:solidFill>
                  <a:schemeClr val="tx1"/>
                </a:solidFill>
                <a:latin typeface="游ゴシック" panose="020B0400000000000000" pitchFamily="50" charset="-128"/>
              </a:rPr>
              <a:t>　</a:t>
            </a:r>
            <a:r>
              <a:rPr lang="en-US" altLang="ja-JP" sz="1050">
                <a:solidFill>
                  <a:schemeClr val="tx1"/>
                </a:solidFill>
                <a:latin typeface="游ゴシック" panose="020B0400000000000000" pitchFamily="50" charset="-128"/>
              </a:rPr>
              <a:t>500</a:t>
            </a:r>
            <a:r>
              <a:rPr lang="ja-JP" altLang="en-US" sz="1050">
                <a:solidFill>
                  <a:schemeClr val="tx1"/>
                </a:solidFill>
                <a:latin typeface="游ゴシック" panose="020B0400000000000000" pitchFamily="50" charset="-128"/>
              </a:rPr>
              <a:t>万円～</a:t>
            </a:r>
            <a:endParaRPr kumimoji="1" lang="ja-JP" altLang="en-US" sz="1050" b="1">
              <a:solidFill>
                <a:schemeClr val="tx1"/>
              </a:solidFill>
              <a:latin typeface="游ゴシック" panose="020B0400000000000000" pitchFamily="50" charset="-128"/>
              <a:ea typeface="游ゴシック" panose="020B0400000000000000" pitchFamily="50" charset="-128"/>
            </a:endParaRPr>
          </a:p>
        </p:txBody>
      </p:sp>
      <p:pic>
        <p:nvPicPr>
          <p:cNvPr id="3" name="図 2" descr="スクリーンショットの画面&#10;&#10;自動的に生成された説明">
            <a:extLst>
              <a:ext uri="{FF2B5EF4-FFF2-40B4-BE49-F238E27FC236}">
                <a16:creationId xmlns:a16="http://schemas.microsoft.com/office/drawing/2014/main" id="{D9F94FEB-D167-4FCD-B047-17ACCB378F5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67931" y="3058130"/>
            <a:ext cx="2865126" cy="3024264"/>
          </a:xfrm>
          <a:prstGeom prst="rect">
            <a:avLst/>
          </a:prstGeom>
          <a:ln w="6350">
            <a:solidFill>
              <a:schemeClr val="bg1">
                <a:lumMod val="75000"/>
              </a:schemeClr>
            </a:solidFill>
          </a:ln>
          <a:effectLst/>
        </p:spPr>
      </p:pic>
      <p:sp>
        <p:nvSpPr>
          <p:cNvPr id="44" name="テキスト プレースホルダー 2">
            <a:extLst>
              <a:ext uri="{FF2B5EF4-FFF2-40B4-BE49-F238E27FC236}">
                <a16:creationId xmlns:a16="http://schemas.microsoft.com/office/drawing/2014/main" id="{A2520F39-96B6-4CBC-B327-A98BC50E9C41}"/>
              </a:ext>
            </a:extLst>
          </p:cNvPr>
          <p:cNvSpPr txBox="1">
            <a:spLocks/>
          </p:cNvSpPr>
          <p:nvPr/>
        </p:nvSpPr>
        <p:spPr>
          <a:xfrm>
            <a:off x="3302865" y="3066282"/>
            <a:ext cx="889987"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■ユーザー</a:t>
            </a:r>
          </a:p>
        </p:txBody>
      </p:sp>
      <p:pic>
        <p:nvPicPr>
          <p:cNvPr id="54" name="図 53">
            <a:extLst>
              <a:ext uri="{FF2B5EF4-FFF2-40B4-BE49-F238E27FC236}">
                <a16:creationId xmlns:a16="http://schemas.microsoft.com/office/drawing/2014/main" id="{7FFE32D0-DC66-4D4B-9E1C-DC4ED6C5C885}"/>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3408962" y="4557246"/>
            <a:ext cx="708571" cy="673342"/>
          </a:xfrm>
          <a:custGeom>
            <a:avLst/>
            <a:gdLst>
              <a:gd name="connsiteX0" fmla="*/ 0 w 708571"/>
              <a:gd name="connsiteY0" fmla="*/ 0 h 673342"/>
              <a:gd name="connsiteX1" fmla="*/ 708571 w 708571"/>
              <a:gd name="connsiteY1" fmla="*/ 0 h 673342"/>
              <a:gd name="connsiteX2" fmla="*/ 708571 w 708571"/>
              <a:gd name="connsiteY2" fmla="*/ 673342 h 673342"/>
              <a:gd name="connsiteX3" fmla="*/ 0 w 708571"/>
              <a:gd name="connsiteY3" fmla="*/ 673342 h 673342"/>
            </a:gdLst>
            <a:ahLst/>
            <a:cxnLst>
              <a:cxn ang="0">
                <a:pos x="connsiteX0" y="connsiteY0"/>
              </a:cxn>
              <a:cxn ang="0">
                <a:pos x="connsiteX1" y="connsiteY1"/>
              </a:cxn>
              <a:cxn ang="0">
                <a:pos x="connsiteX2" y="connsiteY2"/>
              </a:cxn>
              <a:cxn ang="0">
                <a:pos x="connsiteX3" y="connsiteY3"/>
              </a:cxn>
            </a:cxnLst>
            <a:rect l="l" t="t" r="r" b="b"/>
            <a:pathLst>
              <a:path w="708571" h="673342">
                <a:moveTo>
                  <a:pt x="0" y="0"/>
                </a:moveTo>
                <a:lnTo>
                  <a:pt x="708571" y="0"/>
                </a:lnTo>
                <a:lnTo>
                  <a:pt x="708571" y="673342"/>
                </a:lnTo>
                <a:lnTo>
                  <a:pt x="0" y="673342"/>
                </a:lnTo>
                <a:close/>
              </a:path>
            </a:pathLst>
          </a:custGeom>
        </p:spPr>
      </p:pic>
      <p:pic>
        <p:nvPicPr>
          <p:cNvPr id="55" name="図 54" descr="KAYA-136m">
            <a:extLst>
              <a:ext uri="{FF2B5EF4-FFF2-40B4-BE49-F238E27FC236}">
                <a16:creationId xmlns:a16="http://schemas.microsoft.com/office/drawing/2014/main" id="{B2D42E9C-AF12-4759-B90B-0C8AB2DAA066}"/>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3408962" y="5393683"/>
            <a:ext cx="708571" cy="675992"/>
          </a:xfrm>
          <a:custGeom>
            <a:avLst/>
            <a:gdLst>
              <a:gd name="connsiteX0" fmla="*/ 0 w 708571"/>
              <a:gd name="connsiteY0" fmla="*/ 0 h 675992"/>
              <a:gd name="connsiteX1" fmla="*/ 708571 w 708571"/>
              <a:gd name="connsiteY1" fmla="*/ 0 h 675992"/>
              <a:gd name="connsiteX2" fmla="*/ 708571 w 708571"/>
              <a:gd name="connsiteY2" fmla="*/ 675992 h 675992"/>
              <a:gd name="connsiteX3" fmla="*/ 0 w 708571"/>
              <a:gd name="connsiteY3" fmla="*/ 675992 h 675992"/>
            </a:gdLst>
            <a:ahLst/>
            <a:cxnLst>
              <a:cxn ang="0">
                <a:pos x="connsiteX0" y="connsiteY0"/>
              </a:cxn>
              <a:cxn ang="0">
                <a:pos x="connsiteX1" y="connsiteY1"/>
              </a:cxn>
              <a:cxn ang="0">
                <a:pos x="connsiteX2" y="connsiteY2"/>
              </a:cxn>
              <a:cxn ang="0">
                <a:pos x="connsiteX3" y="connsiteY3"/>
              </a:cxn>
            </a:cxnLst>
            <a:rect l="l" t="t" r="r" b="b"/>
            <a:pathLst>
              <a:path w="708571" h="675992">
                <a:moveTo>
                  <a:pt x="0" y="0"/>
                </a:moveTo>
                <a:lnTo>
                  <a:pt x="708571" y="0"/>
                </a:lnTo>
                <a:lnTo>
                  <a:pt x="708571" y="675992"/>
                </a:lnTo>
                <a:lnTo>
                  <a:pt x="0" y="675992"/>
                </a:lnTo>
                <a:close/>
              </a:path>
            </a:pathLst>
          </a:custGeom>
          <a:noFill/>
          <a:extLst>
            <a:ext uri="{909E8E84-426E-40DD-AFC4-6F175D3DCCD1}">
              <a14:hiddenFill xmlns:a14="http://schemas.microsoft.com/office/drawing/2010/main">
                <a:solidFill>
                  <a:srgbClr val="FFFFFF"/>
                </a:solidFill>
              </a14:hiddenFill>
            </a:ext>
          </a:extLst>
        </p:spPr>
      </p:pic>
      <p:pic>
        <p:nvPicPr>
          <p:cNvPr id="57" name="図 56">
            <a:extLst>
              <a:ext uri="{FF2B5EF4-FFF2-40B4-BE49-F238E27FC236}">
                <a16:creationId xmlns:a16="http://schemas.microsoft.com/office/drawing/2014/main" id="{4962548E-C459-4504-8F26-F33C5B181AC7}"/>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408961" y="6232770"/>
            <a:ext cx="705558" cy="675992"/>
          </a:xfrm>
          <a:custGeom>
            <a:avLst/>
            <a:gdLst>
              <a:gd name="connsiteX0" fmla="*/ 0 w 705558"/>
              <a:gd name="connsiteY0" fmla="*/ 0 h 675992"/>
              <a:gd name="connsiteX1" fmla="*/ 705558 w 705558"/>
              <a:gd name="connsiteY1" fmla="*/ 0 h 675992"/>
              <a:gd name="connsiteX2" fmla="*/ 705558 w 705558"/>
              <a:gd name="connsiteY2" fmla="*/ 675992 h 675992"/>
              <a:gd name="connsiteX3" fmla="*/ 0 w 705558"/>
              <a:gd name="connsiteY3" fmla="*/ 675992 h 675992"/>
            </a:gdLst>
            <a:ahLst/>
            <a:cxnLst>
              <a:cxn ang="0">
                <a:pos x="connsiteX0" y="connsiteY0"/>
              </a:cxn>
              <a:cxn ang="0">
                <a:pos x="connsiteX1" y="connsiteY1"/>
              </a:cxn>
              <a:cxn ang="0">
                <a:pos x="connsiteX2" y="connsiteY2"/>
              </a:cxn>
              <a:cxn ang="0">
                <a:pos x="connsiteX3" y="connsiteY3"/>
              </a:cxn>
            </a:cxnLst>
            <a:rect l="l" t="t" r="r" b="b"/>
            <a:pathLst>
              <a:path w="705558" h="675992">
                <a:moveTo>
                  <a:pt x="0" y="0"/>
                </a:moveTo>
                <a:lnTo>
                  <a:pt x="705558" y="0"/>
                </a:lnTo>
                <a:lnTo>
                  <a:pt x="705558" y="675992"/>
                </a:lnTo>
                <a:lnTo>
                  <a:pt x="0" y="675992"/>
                </a:lnTo>
                <a:close/>
              </a:path>
            </a:pathLst>
          </a:custGeom>
        </p:spPr>
      </p:pic>
      <p:pic>
        <p:nvPicPr>
          <p:cNvPr id="5" name="図 4">
            <a:extLst>
              <a:ext uri="{FF2B5EF4-FFF2-40B4-BE49-F238E27FC236}">
                <a16:creationId xmlns:a16="http://schemas.microsoft.com/office/drawing/2014/main" id="{78CD6365-A234-45F5-9CDE-C8DF8DDD9869}"/>
              </a:ext>
            </a:extLst>
          </p:cNvPr>
          <p:cNvPicPr>
            <a:picLocks noChangeAspect="1"/>
          </p:cNvPicPr>
          <p:nvPr/>
        </p:nvPicPr>
        <p:blipFill>
          <a:blip r:embed="rId13"/>
          <a:srcRect/>
          <a:stretch/>
        </p:blipFill>
        <p:spPr>
          <a:xfrm>
            <a:off x="6414292" y="3292553"/>
            <a:ext cx="2062982" cy="1486994"/>
          </a:xfrm>
          <a:prstGeom prst="rect">
            <a:avLst/>
          </a:prstGeom>
          <a:ln w="6350">
            <a:solidFill>
              <a:schemeClr val="bg1">
                <a:lumMod val="75000"/>
              </a:schemeClr>
            </a:solidFill>
          </a:ln>
          <a:effectLst/>
        </p:spPr>
      </p:pic>
      <p:sp>
        <p:nvSpPr>
          <p:cNvPr id="41" name="テキスト ボックス 40">
            <a:extLst>
              <a:ext uri="{FF2B5EF4-FFF2-40B4-BE49-F238E27FC236}">
                <a16:creationId xmlns:a16="http://schemas.microsoft.com/office/drawing/2014/main" id="{E6F7007F-499A-46C6-949B-689049AE79F8}"/>
              </a:ext>
            </a:extLst>
          </p:cNvPr>
          <p:cNvSpPr txBox="1"/>
          <p:nvPr/>
        </p:nvSpPr>
        <p:spPr>
          <a:xfrm>
            <a:off x="5778133" y="3284462"/>
            <a:ext cx="492443" cy="215444"/>
          </a:xfrm>
          <a:prstGeom prst="rect">
            <a:avLst/>
          </a:prstGeom>
          <a:noFill/>
        </p:spPr>
        <p:txBody>
          <a:bodyPr wrap="none" rtlCol="0">
            <a:spAutoFit/>
          </a:bodyPr>
          <a:lstStyle/>
          <a:p>
            <a:r>
              <a:rPr kumimoji="1" lang="ja-JP" altLang="en-US" sz="800"/>
              <a:t>（％）</a:t>
            </a:r>
          </a:p>
        </p:txBody>
      </p:sp>
      <p:sp>
        <p:nvSpPr>
          <p:cNvPr id="42" name="正方形/長方形 41">
            <a:extLst>
              <a:ext uri="{FF2B5EF4-FFF2-40B4-BE49-F238E27FC236}">
                <a16:creationId xmlns:a16="http://schemas.microsoft.com/office/drawing/2014/main" id="{E810527A-EEE6-4D0F-922C-D2768669A49A}"/>
              </a:ext>
            </a:extLst>
          </p:cNvPr>
          <p:cNvSpPr/>
          <p:nvPr/>
        </p:nvSpPr>
        <p:spPr>
          <a:xfrm>
            <a:off x="8529221" y="5178749"/>
            <a:ext cx="1791678" cy="848502"/>
          </a:xfrm>
          <a:prstGeom prst="rect">
            <a:avLst/>
          </a:prstGeom>
        </p:spPr>
        <p:txBody>
          <a:bodyPr wrap="square">
            <a:spAutoFit/>
          </a:bodyPr>
          <a:lstStyle/>
          <a:p>
            <a:pPr>
              <a:lnSpc>
                <a:spcPct val="110000"/>
              </a:lnSpc>
            </a:pPr>
            <a:r>
              <a:rPr lang="ja-JP" altLang="en-US" sz="900">
                <a:latin typeface="游ゴシック" panose="020B0400000000000000" pitchFamily="50" charset="-128"/>
                <a:ea typeface="游ゴシック" panose="020B0400000000000000" pitchFamily="50" charset="-128"/>
              </a:rPr>
              <a:t>ファイナンシャルプランナーの藤川太さんが、プロレスラーのオカダ・カズチカさんに個人向け国債の特長をわかりやすく解説。</a:t>
            </a:r>
            <a:endParaRPr lang="en-US" altLang="ja-JP" sz="900">
              <a:latin typeface="游ゴシック" panose="020B0400000000000000" pitchFamily="50" charset="-128"/>
              <a:ea typeface="游ゴシック" panose="020B0400000000000000" pitchFamily="50" charset="-128"/>
            </a:endParaRPr>
          </a:p>
        </p:txBody>
      </p:sp>
      <p:pic>
        <p:nvPicPr>
          <p:cNvPr id="50" name="図 49">
            <a:extLst>
              <a:ext uri="{FF2B5EF4-FFF2-40B4-BE49-F238E27FC236}">
                <a16:creationId xmlns:a16="http://schemas.microsoft.com/office/drawing/2014/main" id="{8FE09643-2D27-4354-80DC-1F44915F2BA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3"/>
          <a:stretch/>
        </p:blipFill>
        <p:spPr>
          <a:xfrm>
            <a:off x="6399491" y="5164121"/>
            <a:ext cx="2092584" cy="1391952"/>
          </a:xfrm>
          <a:prstGeom prst="rect">
            <a:avLst/>
          </a:prstGeom>
          <a:ln w="6350">
            <a:solidFill>
              <a:schemeClr val="bg1">
                <a:lumMod val="75000"/>
              </a:schemeClr>
            </a:solidFill>
          </a:ln>
          <a:effectLst/>
        </p:spPr>
      </p:pic>
      <p:sp>
        <p:nvSpPr>
          <p:cNvPr id="13" name="正方形/長方形 12">
            <a:extLst>
              <a:ext uri="{FF2B5EF4-FFF2-40B4-BE49-F238E27FC236}">
                <a16:creationId xmlns:a16="http://schemas.microsoft.com/office/drawing/2014/main" id="{C2690507-A901-4D6B-B02E-C9BAB1A58203}"/>
              </a:ext>
            </a:extLst>
          </p:cNvPr>
          <p:cNvSpPr/>
          <p:nvPr/>
        </p:nvSpPr>
        <p:spPr>
          <a:xfrm>
            <a:off x="6295988" y="3024280"/>
            <a:ext cx="4024911" cy="263149"/>
          </a:xfrm>
          <a:prstGeom prst="rect">
            <a:avLst/>
          </a:prstGeom>
        </p:spPr>
        <p:txBody>
          <a:bodyPr wrap="square">
            <a:spAutoFit/>
          </a:bodyPr>
          <a:lstStyle/>
          <a:p>
            <a:pPr lvl="0">
              <a:lnSpc>
                <a:spcPct val="110000"/>
              </a:lnSpc>
            </a:pPr>
            <a:r>
              <a:rPr lang="ja-JP" altLang="en-US" sz="1050" b="1">
                <a:solidFill>
                  <a:prstClr val="black"/>
                </a:solidFill>
                <a:latin typeface="游ゴシック" panose="020B0400000000000000" pitchFamily="50" charset="-128"/>
                <a:ea typeface="游ゴシック" panose="020B0400000000000000" pitchFamily="50" charset="-128"/>
              </a:rPr>
              <a:t>■広告主：ドイチェ・アセット・マネジメント</a:t>
            </a:r>
            <a:endParaRPr lang="en-US" altLang="ja-JP" sz="1050" b="1">
              <a:solidFill>
                <a:prstClr val="black"/>
              </a:solidFill>
              <a:latin typeface="游ゴシック" panose="020B0400000000000000" pitchFamily="50" charset="-128"/>
              <a:ea typeface="游ゴシック" panose="020B0400000000000000" pitchFamily="50" charset="-128"/>
            </a:endParaRPr>
          </a:p>
        </p:txBody>
      </p:sp>
      <p:sp>
        <p:nvSpPr>
          <p:cNvPr id="58" name="正方形/長方形 57">
            <a:extLst>
              <a:ext uri="{FF2B5EF4-FFF2-40B4-BE49-F238E27FC236}">
                <a16:creationId xmlns:a16="http://schemas.microsoft.com/office/drawing/2014/main" id="{76474763-096F-4DD2-A40D-417A57401047}"/>
              </a:ext>
            </a:extLst>
          </p:cNvPr>
          <p:cNvSpPr/>
          <p:nvPr/>
        </p:nvSpPr>
        <p:spPr>
          <a:xfrm>
            <a:off x="6295988" y="4894256"/>
            <a:ext cx="4024910" cy="263149"/>
          </a:xfrm>
          <a:prstGeom prst="rect">
            <a:avLst/>
          </a:prstGeom>
        </p:spPr>
        <p:txBody>
          <a:bodyPr wrap="square">
            <a:spAutoFit/>
          </a:bodyPr>
          <a:lstStyle/>
          <a:p>
            <a:pPr lvl="0">
              <a:lnSpc>
                <a:spcPct val="110000"/>
              </a:lnSpc>
            </a:pPr>
            <a:r>
              <a:rPr lang="ja-JP" altLang="en-US" sz="1050" b="1">
                <a:solidFill>
                  <a:prstClr val="black"/>
                </a:solidFill>
                <a:latin typeface="游ゴシック" panose="020B0400000000000000" pitchFamily="50" charset="-128"/>
                <a:ea typeface="游ゴシック" panose="020B0400000000000000" pitchFamily="50" charset="-128"/>
              </a:rPr>
              <a:t>■広告主：財務省</a:t>
            </a:r>
            <a:endParaRPr lang="en-US" altLang="ja-JP" sz="1050" b="1">
              <a:solidFill>
                <a:prstClr val="black"/>
              </a:solidFill>
              <a:latin typeface="游ゴシック" panose="020B0400000000000000" pitchFamily="50" charset="-128"/>
              <a:ea typeface="游ゴシック" panose="020B0400000000000000" pitchFamily="50" charset="-128"/>
            </a:endParaRPr>
          </a:p>
        </p:txBody>
      </p:sp>
      <p:sp>
        <p:nvSpPr>
          <p:cNvPr id="36" name="正方形/長方形 35">
            <a:extLst>
              <a:ext uri="{FF2B5EF4-FFF2-40B4-BE49-F238E27FC236}">
                <a16:creationId xmlns:a16="http://schemas.microsoft.com/office/drawing/2014/main" id="{4FFE32CA-632B-46D6-806D-BEDC13D5CD2F}"/>
              </a:ext>
            </a:extLst>
          </p:cNvPr>
          <p:cNvSpPr/>
          <p:nvPr/>
        </p:nvSpPr>
        <p:spPr>
          <a:xfrm>
            <a:off x="8529221" y="4200354"/>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15">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E079AFCD-328E-4E12-8F49-8EB58BCF76E0}"/>
              </a:ext>
            </a:extLst>
          </p:cNvPr>
          <p:cNvSpPr/>
          <p:nvPr/>
        </p:nvSpPr>
        <p:spPr>
          <a:xfrm>
            <a:off x="8529221" y="6007236"/>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16">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4959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が含まれている画像&#10;&#10;自動的に生成された説明">
            <a:extLst>
              <a:ext uri="{FF2B5EF4-FFF2-40B4-BE49-F238E27FC236}">
                <a16:creationId xmlns:a16="http://schemas.microsoft.com/office/drawing/2014/main" id="{A9F5BD49-EF4C-4024-8294-C414CF987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26" y="-626"/>
            <a:ext cx="1036542" cy="1036542"/>
          </a:xfrm>
          <a:prstGeom prst="rect">
            <a:avLst/>
          </a:prstGeom>
        </p:spPr>
      </p:pic>
      <p:sp>
        <p:nvSpPr>
          <p:cNvPr id="43" name="正方形/長方形 42">
            <a:extLst>
              <a:ext uri="{FF2B5EF4-FFF2-40B4-BE49-F238E27FC236}">
                <a16:creationId xmlns:a16="http://schemas.microsoft.com/office/drawing/2014/main" id="{522811BF-F024-4772-8A9B-34BE25C2752C}"/>
              </a:ext>
            </a:extLst>
          </p:cNvPr>
          <p:cNvSpPr/>
          <p:nvPr/>
        </p:nvSpPr>
        <p:spPr>
          <a:xfrm>
            <a:off x="833836" y="873937"/>
            <a:ext cx="1446230" cy="295466"/>
          </a:xfrm>
          <a:prstGeom prst="rect">
            <a:avLst/>
          </a:prstGeom>
        </p:spPr>
        <p:txBody>
          <a:bodyPr wrap="none">
            <a:spAutoFit/>
          </a:bodyPr>
          <a:lstStyle/>
          <a:p>
            <a:r>
              <a:rPr lang="en-US" altLang="ja-JP" sz="660">
                <a:latin typeface="游ゴシック" panose="020B0400000000000000" pitchFamily="50" charset="-128"/>
                <a:hlinkClick r:id="rId4"/>
              </a:rPr>
              <a:t>https://www.asahi.com/and/w/</a:t>
            </a:r>
            <a:endParaRPr lang="en-US" altLang="ja-JP" sz="660">
              <a:latin typeface="游ゴシック" panose="020B0400000000000000" pitchFamily="50" charset="-128"/>
            </a:endParaRPr>
          </a:p>
          <a:p>
            <a:endParaRPr lang="en-US" altLang="ja-JP" sz="660">
              <a:latin typeface="游ゴシック" panose="020B0400000000000000" pitchFamily="50" charset="-128"/>
              <a:ea typeface="游ゴシック" panose="020B0400000000000000" pitchFamily="50" charset="-128"/>
            </a:endParaRPr>
          </a:p>
        </p:txBody>
      </p:sp>
      <p:pic>
        <p:nvPicPr>
          <p:cNvPr id="45" name="グラフィックス 44" descr="ノート PC">
            <a:extLst>
              <a:ext uri="{FF2B5EF4-FFF2-40B4-BE49-F238E27FC236}">
                <a16:creationId xmlns:a16="http://schemas.microsoft.com/office/drawing/2014/main" id="{760E7C3A-649A-426D-939C-EE37CE92817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9834" y="866420"/>
            <a:ext cx="203632" cy="203632"/>
          </a:xfrm>
          <a:prstGeom prst="rect">
            <a:avLst/>
          </a:prstGeom>
        </p:spPr>
      </p:pic>
      <p:sp>
        <p:nvSpPr>
          <p:cNvPr id="47" name="正方形/長方形 46">
            <a:extLst>
              <a:ext uri="{FF2B5EF4-FFF2-40B4-BE49-F238E27FC236}">
                <a16:creationId xmlns:a16="http://schemas.microsoft.com/office/drawing/2014/main" id="{B4CDD100-278C-4ADC-B81A-4D7E0D51A621}"/>
              </a:ext>
            </a:extLst>
          </p:cNvPr>
          <p:cNvSpPr/>
          <p:nvPr/>
        </p:nvSpPr>
        <p:spPr>
          <a:xfrm>
            <a:off x="659835" y="1127335"/>
            <a:ext cx="9376186" cy="1456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6"/>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2001839" y="1853486"/>
            <a:ext cx="8129091" cy="675483"/>
          </a:xfrm>
          <a:prstGeom prst="rect">
            <a:avLst/>
          </a:prstGeom>
        </p:spPr>
        <p:txBody>
          <a:bodyPr vert="horz" lIns="86204" tIns="67877" rIns="86204" bIns="43102"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885"/>
              <a:t>読者の心を震わせる”共感型”マガジン。市井の人々の台所を訪問して</a:t>
            </a:r>
          </a:p>
          <a:p>
            <a:r>
              <a:rPr lang="ja-JP" altLang="en-US" sz="1885"/>
              <a:t>珠玉のエピソードを引き出す</a:t>
            </a:r>
            <a:r>
              <a:rPr lang="en-US" altLang="ja-JP" sz="1885"/>
              <a:t>『</a:t>
            </a:r>
            <a:r>
              <a:rPr lang="ja-JP" altLang="en-US" sz="1885"/>
              <a:t>東京の台所</a:t>
            </a:r>
            <a:r>
              <a:rPr lang="en-US" altLang="ja-JP" sz="1885"/>
              <a:t>』</a:t>
            </a:r>
            <a:r>
              <a:rPr lang="ja-JP" altLang="en-US" sz="1885"/>
              <a:t>など人気連載多数。</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745452" y="1855831"/>
            <a:ext cx="91354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809632" y="2076516"/>
            <a:ext cx="1127665" cy="271421"/>
          </a:xfrm>
          <a:prstGeom prst="homePlate">
            <a:avLst/>
          </a:prstGeom>
          <a:solidFill>
            <a:schemeClr val="bg1"/>
          </a:solidFill>
        </p:spPr>
        <p:txBody>
          <a:bodyPr vert="horz" lIns="86204" tIns="67877" rIns="86204" bIns="33938"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319"/>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2001839" y="1141751"/>
            <a:ext cx="8129091" cy="675483"/>
          </a:xfrm>
          <a:prstGeom prst="rect">
            <a:avLst/>
          </a:prstGeom>
        </p:spPr>
        <p:txBody>
          <a:bodyPr vert="horz" lIns="86204" tIns="67877" rIns="86204" bIns="43102"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885"/>
              <a:t>訪問者の約</a:t>
            </a:r>
            <a:r>
              <a:rPr lang="en-US" altLang="ja-JP" sz="1885"/>
              <a:t>6</a:t>
            </a:r>
            <a:r>
              <a:rPr lang="ja-JP" altLang="en-US" sz="1885"/>
              <a:t>割が</a:t>
            </a:r>
            <a:r>
              <a:rPr lang="en-US" altLang="ja-JP" sz="1885"/>
              <a:t>｢</a:t>
            </a:r>
            <a:r>
              <a:rPr lang="ja-JP" altLang="en-US" sz="1885"/>
              <a:t>月</a:t>
            </a:r>
            <a:r>
              <a:rPr lang="en-US" altLang="ja-JP" sz="1885"/>
              <a:t>4</a:t>
            </a:r>
            <a:r>
              <a:rPr lang="ja-JP" altLang="en-US" sz="1885"/>
              <a:t>回以上訪問</a:t>
            </a:r>
            <a:r>
              <a:rPr lang="en-US" altLang="ja-JP" sz="1885"/>
              <a:t>｣</a:t>
            </a:r>
            <a:r>
              <a:rPr lang="ja-JP" altLang="en-US" sz="1885"/>
              <a:t>するリピーター。食・ファッション・</a:t>
            </a:r>
            <a:endParaRPr lang="en-US" altLang="ja-JP" sz="1885"/>
          </a:p>
          <a:p>
            <a:r>
              <a:rPr lang="ja-JP" altLang="en-US" sz="1885"/>
              <a:t>カルチャーなど、日々の暮らしを大切にしたい</a:t>
            </a:r>
            <a:r>
              <a:rPr lang="en-US" altLang="ja-JP" sz="1885"/>
              <a:t>30</a:t>
            </a:r>
            <a:r>
              <a:rPr lang="ja-JP" altLang="en-US" sz="1885"/>
              <a:t>代後半～</a:t>
            </a:r>
            <a:r>
              <a:rPr lang="en-US" altLang="ja-JP" sz="1885"/>
              <a:t>40</a:t>
            </a:r>
            <a:r>
              <a:rPr lang="ja-JP" altLang="en-US" sz="1885"/>
              <a:t>代女性。</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809632" y="1347540"/>
            <a:ext cx="1127665" cy="271421"/>
          </a:xfrm>
          <a:prstGeom prst="homePlate">
            <a:avLst/>
          </a:prstGeom>
          <a:solidFill>
            <a:schemeClr val="bg1"/>
          </a:solidFill>
        </p:spPr>
        <p:txBody>
          <a:bodyPr vert="horz" lIns="86204" tIns="67877" rIns="86204" bIns="33938"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319"/>
              <a:t>ターゲット</a:t>
            </a:r>
          </a:p>
        </p:txBody>
      </p:sp>
      <p:cxnSp>
        <p:nvCxnSpPr>
          <p:cNvPr id="81" name="直線コネクタ 80">
            <a:extLst>
              <a:ext uri="{FF2B5EF4-FFF2-40B4-BE49-F238E27FC236}">
                <a16:creationId xmlns:a16="http://schemas.microsoft.com/office/drawing/2014/main" id="{ECC54404-9FCF-4AFF-8FFC-78602BC83EA5}"/>
              </a:ext>
            </a:extLst>
          </p:cNvPr>
          <p:cNvCxnSpPr>
            <a:cxnSpLocks/>
          </p:cNvCxnSpPr>
          <p:nvPr/>
        </p:nvCxnSpPr>
        <p:spPr>
          <a:xfrm>
            <a:off x="655793" y="2998732"/>
            <a:ext cx="5324339" cy="60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テキスト プレースホルダー 2">
            <a:extLst>
              <a:ext uri="{FF2B5EF4-FFF2-40B4-BE49-F238E27FC236}">
                <a16:creationId xmlns:a16="http://schemas.microsoft.com/office/drawing/2014/main" id="{05C6669B-241D-4D7D-A52E-D72C2DE12885}"/>
              </a:ext>
            </a:extLst>
          </p:cNvPr>
          <p:cNvSpPr txBox="1">
            <a:spLocks/>
          </p:cNvSpPr>
          <p:nvPr/>
        </p:nvSpPr>
        <p:spPr>
          <a:xfrm>
            <a:off x="603742" y="2745991"/>
            <a:ext cx="513928" cy="25269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319"/>
              <a:t>概要</a:t>
            </a:r>
            <a:endParaRPr lang="en-US" altLang="ja-JP" sz="1319"/>
          </a:p>
        </p:txBody>
      </p:sp>
      <p:cxnSp>
        <p:nvCxnSpPr>
          <p:cNvPr id="83" name="直線コネクタ 82">
            <a:extLst>
              <a:ext uri="{FF2B5EF4-FFF2-40B4-BE49-F238E27FC236}">
                <a16:creationId xmlns:a16="http://schemas.microsoft.com/office/drawing/2014/main" id="{ED2DF3F0-3331-4E39-804D-41E6358D214B}"/>
              </a:ext>
            </a:extLst>
          </p:cNvPr>
          <p:cNvCxnSpPr>
            <a:cxnSpLocks/>
          </p:cNvCxnSpPr>
          <p:nvPr/>
        </p:nvCxnSpPr>
        <p:spPr>
          <a:xfrm flipV="1">
            <a:off x="6201140" y="2993020"/>
            <a:ext cx="3860284" cy="66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四角形: 角を丸くする 84">
            <a:extLst>
              <a:ext uri="{FF2B5EF4-FFF2-40B4-BE49-F238E27FC236}">
                <a16:creationId xmlns:a16="http://schemas.microsoft.com/office/drawing/2014/main" id="{38606E17-6244-4EF9-9353-3A5F85E119D2}"/>
              </a:ext>
            </a:extLst>
          </p:cNvPr>
          <p:cNvSpPr/>
          <p:nvPr/>
        </p:nvSpPr>
        <p:spPr>
          <a:xfrm>
            <a:off x="6732248" y="6941328"/>
            <a:ext cx="3289530" cy="349052"/>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67877" rIns="0" rtlCol="0" anchor="ctr" anchorCtr="0">
            <a:noAutofit/>
          </a:bodyPr>
          <a:lstStyle/>
          <a:p>
            <a:pPr defTabSz="1773371"/>
            <a:r>
              <a:rPr kumimoji="1" lang="ja-JP" altLang="en-US" sz="942" b="1">
                <a:solidFill>
                  <a:schemeClr val="tx1"/>
                </a:solidFill>
                <a:latin typeface="游ゴシック" panose="020B0400000000000000" pitchFamily="50" charset="-128"/>
                <a:ea typeface="游ゴシック" panose="020B0400000000000000" pitchFamily="50" charset="-128"/>
              </a:rPr>
              <a:t>■タイアップ広告</a:t>
            </a:r>
            <a:endParaRPr kumimoji="1" lang="en-US" altLang="ja-JP" sz="942" b="1">
              <a:solidFill>
                <a:schemeClr val="tx1"/>
              </a:solidFill>
              <a:latin typeface="游ゴシック" panose="020B0400000000000000" pitchFamily="50" charset="-128"/>
              <a:ea typeface="游ゴシック" panose="020B0400000000000000" pitchFamily="50" charset="-128"/>
            </a:endParaRPr>
          </a:p>
          <a:p>
            <a:pPr defTabSz="1773371"/>
            <a:r>
              <a:rPr lang="en-US" altLang="ja-JP" sz="849">
                <a:solidFill>
                  <a:schemeClr val="tx1"/>
                </a:solidFill>
                <a:latin typeface="游ゴシック" panose="020B0400000000000000" pitchFamily="50" charset="-128"/>
              </a:rPr>
              <a:t>1</a:t>
            </a:r>
            <a:r>
              <a:rPr lang="ja-JP" altLang="en-US" sz="849">
                <a:solidFill>
                  <a:schemeClr val="tx1"/>
                </a:solidFill>
                <a:latin typeface="游ゴシック" panose="020B0400000000000000" pitchFamily="50" charset="-128"/>
              </a:rPr>
              <a:t>本：</a:t>
            </a:r>
            <a:r>
              <a:rPr lang="en-US" altLang="ja-JP" sz="849">
                <a:solidFill>
                  <a:schemeClr val="tx1"/>
                </a:solidFill>
                <a:latin typeface="游ゴシック" panose="020B0400000000000000" pitchFamily="50" charset="-128"/>
              </a:rPr>
              <a:t>300</a:t>
            </a:r>
            <a:r>
              <a:rPr lang="ja-JP" altLang="en-US" sz="849">
                <a:solidFill>
                  <a:schemeClr val="tx1"/>
                </a:solidFill>
                <a:latin typeface="游ゴシック" panose="020B0400000000000000" pitchFamily="50" charset="-128"/>
              </a:rPr>
              <a:t>万円～　想定</a:t>
            </a:r>
            <a:r>
              <a:rPr lang="en-US" altLang="ja-JP" sz="849">
                <a:solidFill>
                  <a:schemeClr val="tx1"/>
                </a:solidFill>
                <a:latin typeface="游ゴシック" panose="020B0400000000000000" pitchFamily="50" charset="-128"/>
              </a:rPr>
              <a:t>PV</a:t>
            </a:r>
            <a:r>
              <a:rPr lang="ja-JP" altLang="en-US" sz="849">
                <a:solidFill>
                  <a:schemeClr val="tx1"/>
                </a:solidFill>
                <a:latin typeface="游ゴシック" panose="020B0400000000000000" pitchFamily="50" charset="-128"/>
              </a:rPr>
              <a:t>数：</a:t>
            </a:r>
            <a:r>
              <a:rPr lang="en-US" altLang="ja-JP" sz="849">
                <a:solidFill>
                  <a:schemeClr val="tx1"/>
                </a:solidFill>
                <a:latin typeface="游ゴシック" panose="020B0400000000000000" pitchFamily="50" charset="-128"/>
              </a:rPr>
              <a:t>30,000PV</a:t>
            </a:r>
          </a:p>
        </p:txBody>
      </p:sp>
      <p:pic>
        <p:nvPicPr>
          <p:cNvPr id="50" name="グラフィックス 49" descr="ドキュメント">
            <a:extLst>
              <a:ext uri="{FF2B5EF4-FFF2-40B4-BE49-F238E27FC236}">
                <a16:creationId xmlns:a16="http://schemas.microsoft.com/office/drawing/2014/main" id="{9B855A03-C468-4C89-9E60-BBAF8691F09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350119" y="869179"/>
            <a:ext cx="153411" cy="153411"/>
          </a:xfrm>
          <a:prstGeom prst="rect">
            <a:avLst/>
          </a:prstGeom>
        </p:spPr>
      </p:pic>
      <p:sp>
        <p:nvSpPr>
          <p:cNvPr id="57" name="テキスト ボックス 56">
            <a:extLst>
              <a:ext uri="{FF2B5EF4-FFF2-40B4-BE49-F238E27FC236}">
                <a16:creationId xmlns:a16="http://schemas.microsoft.com/office/drawing/2014/main" id="{69550215-9A7D-43AD-90E8-9377B7AB4D43}"/>
              </a:ext>
            </a:extLst>
          </p:cNvPr>
          <p:cNvSpPr txBox="1"/>
          <p:nvPr/>
        </p:nvSpPr>
        <p:spPr>
          <a:xfrm>
            <a:off x="1208339" y="4857745"/>
            <a:ext cx="2666940" cy="860784"/>
          </a:xfrm>
          <a:prstGeom prst="rect">
            <a:avLst/>
          </a:prstGeom>
          <a:noFill/>
        </p:spPr>
        <p:txBody>
          <a:bodyPr wrap="square" rtlCol="0">
            <a:noAutofit/>
          </a:bodyPr>
          <a:lstStyle/>
          <a:p>
            <a:pPr>
              <a:tabLst>
                <a:tab pos="592620" algn="l"/>
                <a:tab pos="844034" algn="l"/>
              </a:tabLst>
            </a:pPr>
            <a:r>
              <a:rPr lang="ja-JP" altLang="en-US" sz="990" b="1">
                <a:solidFill>
                  <a:schemeClr val="accent1"/>
                </a:solidFill>
                <a:latin typeface="游ゴシック" panose="020B0400000000000000" pitchFamily="50" charset="-128"/>
                <a:ea typeface="游ゴシック" panose="020B0400000000000000" pitchFamily="50" charset="-128"/>
              </a:rPr>
              <a:t>月間</a:t>
            </a:r>
            <a:r>
              <a:rPr lang="en-US" altLang="ja-JP" sz="990" b="1">
                <a:solidFill>
                  <a:schemeClr val="accent1"/>
                </a:solidFill>
                <a:latin typeface="游ゴシック" panose="020B0400000000000000" pitchFamily="50" charset="-128"/>
                <a:ea typeface="游ゴシック" panose="020B0400000000000000" pitchFamily="50" charset="-128"/>
              </a:rPr>
              <a:t>UU </a:t>
            </a:r>
            <a:r>
              <a:rPr lang="ja-JP" altLang="en-US" sz="849" b="1">
                <a:solidFill>
                  <a:schemeClr val="accent1"/>
                </a:solidFill>
                <a:latin typeface="游ゴシック" panose="020B0400000000000000" pitchFamily="50" charset="-128"/>
                <a:ea typeface="游ゴシック" panose="020B0400000000000000" pitchFamily="50" charset="-128"/>
              </a:rPr>
              <a:t>約</a:t>
            </a:r>
            <a:r>
              <a:rPr lang="en-US" altLang="ja-JP" sz="1508" b="1">
                <a:solidFill>
                  <a:schemeClr val="accent1"/>
                </a:solidFill>
                <a:latin typeface="游ゴシック" panose="020B0400000000000000" pitchFamily="50" charset="-128"/>
                <a:ea typeface="游ゴシック" panose="020B0400000000000000" pitchFamily="50" charset="-128"/>
              </a:rPr>
              <a:t>84</a:t>
            </a:r>
            <a:r>
              <a:rPr lang="ja-JP" altLang="en-US" sz="849" b="1">
                <a:solidFill>
                  <a:schemeClr val="accent1"/>
                </a:solidFill>
                <a:latin typeface="游ゴシック" panose="020B0400000000000000" pitchFamily="50" charset="-128"/>
                <a:ea typeface="游ゴシック" panose="020B0400000000000000" pitchFamily="50" charset="-128"/>
              </a:rPr>
              <a:t>万</a:t>
            </a:r>
            <a:r>
              <a:rPr lang="en-US" altLang="ja-JP" sz="849" b="1">
                <a:solidFill>
                  <a:schemeClr val="accent1"/>
                </a:solidFill>
                <a:latin typeface="游ゴシック" panose="020B0400000000000000" pitchFamily="50" charset="-128"/>
                <a:ea typeface="游ゴシック" panose="020B0400000000000000" pitchFamily="50" charset="-128"/>
              </a:rPr>
              <a:t>UU</a:t>
            </a:r>
          </a:p>
          <a:p>
            <a:pPr>
              <a:spcBef>
                <a:spcPts val="377"/>
              </a:spcBef>
              <a:tabLst>
                <a:tab pos="592620" algn="l"/>
                <a:tab pos="844034" algn="l"/>
              </a:tabLst>
            </a:pPr>
            <a:r>
              <a:rPr lang="en-US" altLang="zh-TW" sz="754">
                <a:solidFill>
                  <a:schemeClr val="accent1"/>
                </a:solidFill>
                <a:latin typeface="游ゴシック" panose="020B0400000000000000" pitchFamily="50" charset="-128"/>
                <a:ea typeface="游ゴシック" panose="020B0400000000000000" pitchFamily="50" charset="-128"/>
              </a:rPr>
              <a:t>※20</a:t>
            </a:r>
            <a:r>
              <a:rPr lang="en-US" altLang="ja-JP" sz="754">
                <a:solidFill>
                  <a:schemeClr val="accent1"/>
                </a:solidFill>
                <a:latin typeface="游ゴシック" panose="020B0400000000000000" pitchFamily="50" charset="-128"/>
                <a:ea typeface="游ゴシック" panose="020B0400000000000000" pitchFamily="50" charset="-128"/>
              </a:rPr>
              <a:t>20</a:t>
            </a:r>
            <a:r>
              <a:rPr lang="zh-TW" altLang="en-US" sz="754">
                <a:solidFill>
                  <a:schemeClr val="accent1"/>
                </a:solidFill>
                <a:latin typeface="游ゴシック" panose="020B0400000000000000" pitchFamily="50" charset="-128"/>
                <a:ea typeface="游ゴシック" panose="020B0400000000000000" pitchFamily="50" charset="-128"/>
              </a:rPr>
              <a:t>年</a:t>
            </a:r>
            <a:r>
              <a:rPr lang="en-US" altLang="zh-TW" sz="754">
                <a:solidFill>
                  <a:schemeClr val="accent1"/>
                </a:solidFill>
                <a:latin typeface="游ゴシック" panose="020B0400000000000000" pitchFamily="50" charset="-128"/>
                <a:ea typeface="游ゴシック" panose="020B0400000000000000" pitchFamily="50" charset="-128"/>
              </a:rPr>
              <a:t>1</a:t>
            </a:r>
            <a:r>
              <a:rPr lang="zh-TW" altLang="en-US" sz="754">
                <a:solidFill>
                  <a:schemeClr val="accent1"/>
                </a:solidFill>
                <a:latin typeface="游ゴシック" panose="020B0400000000000000" pitchFamily="50" charset="-128"/>
                <a:ea typeface="游ゴシック" panose="020B0400000000000000" pitchFamily="50" charset="-128"/>
              </a:rPr>
              <a:t>月～</a:t>
            </a:r>
            <a:r>
              <a:rPr lang="en-US" altLang="zh-TW" sz="754">
                <a:solidFill>
                  <a:schemeClr val="accent1"/>
                </a:solidFill>
                <a:latin typeface="游ゴシック" panose="020B0400000000000000" pitchFamily="50" charset="-128"/>
                <a:ea typeface="游ゴシック" panose="020B0400000000000000" pitchFamily="50" charset="-128"/>
              </a:rPr>
              <a:t>6</a:t>
            </a:r>
            <a:r>
              <a:rPr lang="zh-TW" altLang="en-US" sz="754">
                <a:solidFill>
                  <a:schemeClr val="accent1"/>
                </a:solidFill>
                <a:latin typeface="游ゴシック" panose="020B0400000000000000" pitchFamily="50" charset="-128"/>
                <a:ea typeface="游ゴシック" panose="020B0400000000000000" pitchFamily="50" charset="-128"/>
              </a:rPr>
              <a:t>月　期間平均</a:t>
            </a:r>
          </a:p>
        </p:txBody>
      </p:sp>
      <p:sp>
        <p:nvSpPr>
          <p:cNvPr id="72" name="テキスト ボックス 71">
            <a:extLst>
              <a:ext uri="{FF2B5EF4-FFF2-40B4-BE49-F238E27FC236}">
                <a16:creationId xmlns:a16="http://schemas.microsoft.com/office/drawing/2014/main" id="{7B039950-D7F3-44C6-9D22-4364897E2CD7}"/>
              </a:ext>
            </a:extLst>
          </p:cNvPr>
          <p:cNvSpPr txBox="1"/>
          <p:nvPr/>
        </p:nvSpPr>
        <p:spPr>
          <a:xfrm>
            <a:off x="1334828" y="5366125"/>
            <a:ext cx="833882" cy="397032"/>
          </a:xfrm>
          <a:prstGeom prst="rect">
            <a:avLst/>
          </a:prstGeom>
          <a:noFill/>
        </p:spPr>
        <p:txBody>
          <a:bodyPr wrap="none" rtlCol="0">
            <a:spAutoFit/>
          </a:bodyPr>
          <a:lstStyle/>
          <a:p>
            <a:pPr lvl="0" algn="ctr"/>
            <a:r>
              <a:rPr lang="ja-JP" altLang="en-US" sz="754">
                <a:latin typeface="游ゴシック" panose="020B0400000000000000" pitchFamily="50" charset="-128"/>
                <a:ea typeface="游ゴシック" panose="020B0400000000000000" pitchFamily="50" charset="-128"/>
              </a:rPr>
              <a:t>約</a:t>
            </a:r>
            <a:r>
              <a:rPr lang="en-US" altLang="ja-JP" sz="990" b="1">
                <a:latin typeface="游ゴシック" panose="020B0400000000000000" pitchFamily="50" charset="-128"/>
                <a:ea typeface="游ゴシック" panose="020B0400000000000000" pitchFamily="50" charset="-128"/>
              </a:rPr>
              <a:t>6</a:t>
            </a:r>
            <a:r>
              <a:rPr lang="ja-JP" altLang="en-US" sz="754" b="1">
                <a:latin typeface="游ゴシック" panose="020B0400000000000000" pitchFamily="50" charset="-128"/>
                <a:ea typeface="游ゴシック" panose="020B0400000000000000" pitchFamily="50" charset="-128"/>
              </a:rPr>
              <a:t>割</a:t>
            </a:r>
            <a:r>
              <a:rPr lang="ja-JP" altLang="en-US" sz="754">
                <a:latin typeface="游ゴシック" panose="020B0400000000000000" pitchFamily="50" charset="-128"/>
                <a:ea typeface="游ゴシック" panose="020B0400000000000000" pitchFamily="50" charset="-128"/>
              </a:rPr>
              <a:t>が</a:t>
            </a:r>
            <a:endParaRPr lang="en-US" altLang="ja-JP" sz="754">
              <a:latin typeface="游ゴシック" panose="020B0400000000000000" pitchFamily="50" charset="-128"/>
              <a:ea typeface="游ゴシック" panose="020B0400000000000000" pitchFamily="50" charset="-128"/>
            </a:endParaRPr>
          </a:p>
          <a:p>
            <a:pPr lvl="0" algn="ctr"/>
            <a:r>
              <a:rPr lang="ja-JP" altLang="en-US" sz="754">
                <a:latin typeface="游ゴシック" panose="020B0400000000000000" pitchFamily="50" charset="-128"/>
                <a:ea typeface="游ゴシック" panose="020B0400000000000000" pitchFamily="50" charset="-128"/>
              </a:rPr>
              <a:t>月</a:t>
            </a:r>
            <a:r>
              <a:rPr lang="en-US" altLang="ja-JP" sz="990" b="1">
                <a:latin typeface="游ゴシック" panose="020B0400000000000000" pitchFamily="50" charset="-128"/>
                <a:ea typeface="游ゴシック" panose="020B0400000000000000" pitchFamily="50" charset="-128"/>
              </a:rPr>
              <a:t>4</a:t>
            </a:r>
            <a:r>
              <a:rPr lang="ja-JP" altLang="en-US" sz="754" b="1">
                <a:latin typeface="游ゴシック" panose="020B0400000000000000" pitchFamily="50" charset="-128"/>
                <a:ea typeface="游ゴシック" panose="020B0400000000000000" pitchFamily="50" charset="-128"/>
              </a:rPr>
              <a:t>回以上</a:t>
            </a:r>
            <a:r>
              <a:rPr lang="ja-JP" altLang="en-US" sz="754">
                <a:latin typeface="游ゴシック" panose="020B0400000000000000" pitchFamily="50" charset="-128"/>
                <a:ea typeface="游ゴシック" panose="020B0400000000000000" pitchFamily="50" charset="-128"/>
              </a:rPr>
              <a:t>訪問</a:t>
            </a:r>
            <a:endParaRPr lang="en-US" altLang="ja-JP" sz="754" b="1">
              <a:latin typeface="游ゴシック" panose="020B0400000000000000" pitchFamily="50" charset="-128"/>
              <a:ea typeface="游ゴシック" panose="020B0400000000000000" pitchFamily="50" charset="-128"/>
            </a:endParaRPr>
          </a:p>
        </p:txBody>
      </p:sp>
      <p:sp>
        <p:nvSpPr>
          <p:cNvPr id="90" name="正方形/長方形 89">
            <a:extLst>
              <a:ext uri="{FF2B5EF4-FFF2-40B4-BE49-F238E27FC236}">
                <a16:creationId xmlns:a16="http://schemas.microsoft.com/office/drawing/2014/main" id="{8464B097-CA38-4FF0-A700-B2C2F9FD028E}"/>
              </a:ext>
            </a:extLst>
          </p:cNvPr>
          <p:cNvSpPr/>
          <p:nvPr/>
        </p:nvSpPr>
        <p:spPr>
          <a:xfrm>
            <a:off x="650315" y="6076299"/>
            <a:ext cx="3119356" cy="423386"/>
          </a:xfrm>
          <a:prstGeom prst="rect">
            <a:avLst/>
          </a:prstGeom>
        </p:spPr>
        <p:txBody>
          <a:bodyPr wrap="square">
            <a:spAutoFit/>
          </a:bodyPr>
          <a:lstStyle/>
          <a:p>
            <a:pPr algn="just">
              <a:lnSpc>
                <a:spcPct val="110000"/>
              </a:lnSpc>
            </a:pPr>
            <a:r>
              <a:rPr lang="ja-JP" altLang="en-US" sz="660" kern="100">
                <a:latin typeface="游ゴシック" panose="020B0400000000000000" pitchFamily="50" charset="-128"/>
                <a:ea typeface="游ゴシック" panose="020B0400000000000000" pitchFamily="50" charset="-128"/>
                <a:cs typeface="Times New Roman" panose="02020603050405020304" pitchFamily="18" charset="0"/>
              </a:rPr>
              <a:t>一人ひとりの人生に隠された思いやモノの裏側にあるエピソードを引き出し、毎日記事を執筆、発信している</a:t>
            </a:r>
            <a:r>
              <a:rPr lang="en-US" altLang="ja-JP" sz="660" kern="100">
                <a:latin typeface="游ゴシック" panose="020B0400000000000000" pitchFamily="50" charset="-128"/>
                <a:ea typeface="游ゴシック" panose="020B0400000000000000" pitchFamily="50" charset="-128"/>
                <a:cs typeface="Times New Roman" panose="02020603050405020304" pitchFamily="18" charset="0"/>
              </a:rPr>
              <a:t>&amp;w</a:t>
            </a:r>
            <a:r>
              <a:rPr lang="ja-JP" altLang="en-US" sz="660" kern="100">
                <a:latin typeface="游ゴシック" panose="020B0400000000000000" pitchFamily="50" charset="-128"/>
                <a:ea typeface="游ゴシック" panose="020B0400000000000000" pitchFamily="50" charset="-128"/>
                <a:cs typeface="Times New Roman" panose="02020603050405020304" pitchFamily="18" charset="0"/>
              </a:rPr>
              <a:t>編集部。スタイリッシュな写真・動画や見出し・文章の切り口で、読者の心を大きく動かすコンテンツを制作可能。</a:t>
            </a:r>
            <a:endParaRPr lang="en-US" altLang="ja-JP" sz="660" kern="10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91" name="テキスト プレースホルダー 2">
            <a:extLst>
              <a:ext uri="{FF2B5EF4-FFF2-40B4-BE49-F238E27FC236}">
                <a16:creationId xmlns:a16="http://schemas.microsoft.com/office/drawing/2014/main" id="{96D5D749-D44B-4A32-BF76-031563ACC1F2}"/>
              </a:ext>
            </a:extLst>
          </p:cNvPr>
          <p:cNvSpPr txBox="1">
            <a:spLocks/>
          </p:cNvSpPr>
          <p:nvPr/>
        </p:nvSpPr>
        <p:spPr>
          <a:xfrm>
            <a:off x="571097" y="5415975"/>
            <a:ext cx="839338" cy="21332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■ユーザー</a:t>
            </a:r>
          </a:p>
        </p:txBody>
      </p:sp>
      <p:sp>
        <p:nvSpPr>
          <p:cNvPr id="94" name="正方形/長方形 93">
            <a:extLst>
              <a:ext uri="{FF2B5EF4-FFF2-40B4-BE49-F238E27FC236}">
                <a16:creationId xmlns:a16="http://schemas.microsoft.com/office/drawing/2014/main" id="{3E95FC3D-A855-4390-B754-A06ABC458FE1}"/>
              </a:ext>
            </a:extLst>
          </p:cNvPr>
          <p:cNvSpPr/>
          <p:nvPr/>
        </p:nvSpPr>
        <p:spPr>
          <a:xfrm>
            <a:off x="2427166" y="873937"/>
            <a:ext cx="3190297" cy="193899"/>
          </a:xfrm>
          <a:prstGeom prst="rect">
            <a:avLst/>
          </a:prstGeom>
        </p:spPr>
        <p:txBody>
          <a:bodyPr wrap="none">
            <a:spAutoFit/>
          </a:bodyPr>
          <a:lstStyle/>
          <a:p>
            <a:r>
              <a:rPr lang="en-US" altLang="ja-JP" sz="660" u="sng">
                <a:latin typeface="游ゴシック" panose="020B0400000000000000" pitchFamily="50" charset="-128"/>
                <a:ea typeface="游ゴシック" panose="020B0400000000000000" pitchFamily="50" charset="-128"/>
              </a:rPr>
              <a:t>https://www.asahi.com/ads/guide/doc/file/and/media/and_mediaguide.pdf</a:t>
            </a:r>
          </a:p>
        </p:txBody>
      </p:sp>
      <p:sp>
        <p:nvSpPr>
          <p:cNvPr id="38" name="正方形/長方形 37">
            <a:extLst>
              <a:ext uri="{FF2B5EF4-FFF2-40B4-BE49-F238E27FC236}">
                <a16:creationId xmlns:a16="http://schemas.microsoft.com/office/drawing/2014/main" id="{60320611-DCB3-4AB4-9207-EF924997A309}"/>
              </a:ext>
            </a:extLst>
          </p:cNvPr>
          <p:cNvSpPr/>
          <p:nvPr/>
        </p:nvSpPr>
        <p:spPr>
          <a:xfrm>
            <a:off x="639265" y="6539373"/>
            <a:ext cx="2994935" cy="440505"/>
          </a:xfrm>
          <a:prstGeom prst="rect">
            <a:avLst/>
          </a:prstGeom>
        </p:spPr>
        <p:txBody>
          <a:bodyPr wrap="square">
            <a:spAutoFit/>
          </a:bodyPr>
          <a:lstStyle/>
          <a:p>
            <a:pPr lvl="0"/>
            <a:r>
              <a:rPr lang="ja-JP" altLang="en-US" sz="754" b="1">
                <a:latin typeface="游ゴシック" panose="020B0400000000000000" pitchFamily="50" charset="-128"/>
                <a:ea typeface="游ゴシック" panose="020B0400000000000000" pitchFamily="50" charset="-128"/>
              </a:rPr>
              <a:t>インスタ映えなど“表面的な美しさ”が流行る中、＆ｗには人の内面に奥深く切りこむコンテンツが多い。</a:t>
            </a:r>
            <a:endParaRPr lang="en-US" altLang="ja-JP" sz="754" b="1">
              <a:latin typeface="游ゴシック" panose="020B0400000000000000" pitchFamily="50" charset="-128"/>
              <a:ea typeface="游ゴシック" panose="020B0400000000000000" pitchFamily="50" charset="-128"/>
            </a:endParaRPr>
          </a:p>
          <a:p>
            <a:pPr lvl="0"/>
            <a:r>
              <a:rPr lang="en-US" altLang="ja-JP" sz="754" b="1">
                <a:latin typeface="游ゴシック" panose="020B0400000000000000" pitchFamily="50" charset="-128"/>
                <a:ea typeface="游ゴシック" panose="020B0400000000000000" pitchFamily="50" charset="-128"/>
              </a:rPr>
              <a:t>(43</a:t>
            </a:r>
            <a:r>
              <a:rPr lang="ja-JP" altLang="en-US" sz="754" b="1">
                <a:latin typeface="游ゴシック" panose="020B0400000000000000" pitchFamily="50" charset="-128"/>
                <a:ea typeface="游ゴシック" panose="020B0400000000000000" pitchFamily="50" charset="-128"/>
              </a:rPr>
              <a:t>歳女性</a:t>
            </a:r>
            <a:r>
              <a:rPr lang="en-US" altLang="ja-JP" sz="754" b="1">
                <a:latin typeface="游ゴシック" panose="020B0400000000000000" pitchFamily="50" charset="-128"/>
                <a:ea typeface="游ゴシック" panose="020B0400000000000000" pitchFamily="50" charset="-128"/>
              </a:rPr>
              <a:t>/</a:t>
            </a:r>
            <a:r>
              <a:rPr lang="ja-JP" altLang="en-US" sz="754" b="1">
                <a:latin typeface="游ゴシック" panose="020B0400000000000000" pitchFamily="50" charset="-128"/>
                <a:ea typeface="游ゴシック" panose="020B0400000000000000" pitchFamily="50" charset="-128"/>
              </a:rPr>
              <a:t>読者アンケートより</a:t>
            </a:r>
            <a:r>
              <a:rPr lang="en-US" altLang="ja-JP" sz="754" b="1">
                <a:latin typeface="游ゴシック" panose="020B0400000000000000" pitchFamily="50" charset="-128"/>
                <a:ea typeface="游ゴシック" panose="020B0400000000000000" pitchFamily="50" charset="-128"/>
              </a:rPr>
              <a:t>)</a:t>
            </a:r>
          </a:p>
        </p:txBody>
      </p:sp>
      <p:sp>
        <p:nvSpPr>
          <p:cNvPr id="55" name="テキスト ボックス 54">
            <a:extLst>
              <a:ext uri="{FF2B5EF4-FFF2-40B4-BE49-F238E27FC236}">
                <a16:creationId xmlns:a16="http://schemas.microsoft.com/office/drawing/2014/main" id="{55094C74-ECD4-499C-85BF-7B735483EFC1}"/>
              </a:ext>
            </a:extLst>
          </p:cNvPr>
          <p:cNvSpPr txBox="1"/>
          <p:nvPr/>
        </p:nvSpPr>
        <p:spPr>
          <a:xfrm>
            <a:off x="6621022" y="6448293"/>
            <a:ext cx="3289530" cy="462879"/>
          </a:xfrm>
          <a:prstGeom prst="rect">
            <a:avLst/>
          </a:prstGeom>
          <a:noFill/>
        </p:spPr>
        <p:txBody>
          <a:bodyPr wrap="square" lIns="169693" tIns="67877" rtlCol="0">
            <a:spAutoFit/>
          </a:bodyPr>
          <a:lstStyle/>
          <a:p>
            <a:r>
              <a:rPr lang="ja-JP" altLang="en-US" sz="754" b="1">
                <a:latin typeface="游ゴシック" panose="020B0400000000000000" pitchFamily="50" charset="-128"/>
                <a:ea typeface="游ゴシック" panose="020B0400000000000000" pitchFamily="50" charset="-128"/>
              </a:rPr>
              <a:t>コーセー、日本コカ・コーラ、</a:t>
            </a:r>
            <a:r>
              <a:rPr lang="en-US" altLang="ja-JP" sz="754" b="1">
                <a:latin typeface="游ゴシック" panose="020B0400000000000000" pitchFamily="50" charset="-128"/>
                <a:ea typeface="游ゴシック" panose="020B0400000000000000" pitchFamily="50" charset="-128"/>
              </a:rPr>
              <a:t>TASAKI</a:t>
            </a:r>
            <a:r>
              <a:rPr lang="ja-JP" altLang="en-US" sz="754" b="1">
                <a:latin typeface="游ゴシック" panose="020B0400000000000000" pitchFamily="50" charset="-128"/>
                <a:ea typeface="游ゴシック" panose="020B0400000000000000" pitchFamily="50" charset="-128"/>
              </a:rPr>
              <a:t>、生活クラブ、</a:t>
            </a:r>
            <a:r>
              <a:rPr lang="en-US" altLang="ja-JP" sz="754" b="1">
                <a:latin typeface="游ゴシック" panose="020B0400000000000000" pitchFamily="50" charset="-128"/>
                <a:ea typeface="游ゴシック" panose="020B0400000000000000" pitchFamily="50" charset="-128"/>
              </a:rPr>
              <a:t>P&amp;G (SK-II)</a:t>
            </a:r>
            <a:r>
              <a:rPr lang="ja-JP" altLang="en-US" sz="754" b="1">
                <a:latin typeface="游ゴシック" panose="020B0400000000000000" pitchFamily="50" charset="-128"/>
                <a:ea typeface="游ゴシック" panose="020B0400000000000000" pitchFamily="50" charset="-128"/>
              </a:rPr>
              <a:t>、エスティ ローダー、イケア、セイコー、アクリス、</a:t>
            </a:r>
            <a:r>
              <a:rPr lang="en-US" altLang="ja-JP" sz="754" b="1">
                <a:latin typeface="游ゴシック" panose="020B0400000000000000" pitchFamily="50" charset="-128"/>
                <a:ea typeface="游ゴシック" panose="020B0400000000000000" pitchFamily="50" charset="-128"/>
              </a:rPr>
              <a:t>JUN(</a:t>
            </a:r>
            <a:r>
              <a:rPr lang="ja-JP" altLang="en-US" sz="754" b="1">
                <a:latin typeface="游ゴシック" panose="020B0400000000000000" pitchFamily="50" charset="-128"/>
                <a:ea typeface="游ゴシック" panose="020B0400000000000000" pitchFamily="50" charset="-128"/>
              </a:rPr>
              <a:t>ロペ</a:t>
            </a:r>
            <a:r>
              <a:rPr lang="en-US" altLang="ja-JP" sz="754" b="1">
                <a:latin typeface="游ゴシック" panose="020B0400000000000000" pitchFamily="50" charset="-128"/>
                <a:ea typeface="游ゴシック" panose="020B0400000000000000" pitchFamily="50" charset="-128"/>
              </a:rPr>
              <a:t>)</a:t>
            </a:r>
            <a:r>
              <a:rPr lang="ja-JP" altLang="en-US" sz="754" b="1">
                <a:latin typeface="游ゴシック" panose="020B0400000000000000" pitchFamily="50" charset="-128"/>
                <a:ea typeface="游ゴシック" panose="020B0400000000000000" pitchFamily="50" charset="-128"/>
              </a:rPr>
              <a:t>、東京ディズニーリゾート、ヤマハ、アシックス　ほか</a:t>
            </a:r>
          </a:p>
        </p:txBody>
      </p:sp>
      <p:sp>
        <p:nvSpPr>
          <p:cNvPr id="58" name="テキスト プレースホルダー 2">
            <a:extLst>
              <a:ext uri="{FF2B5EF4-FFF2-40B4-BE49-F238E27FC236}">
                <a16:creationId xmlns:a16="http://schemas.microsoft.com/office/drawing/2014/main" id="{D8A73891-0A37-4AC3-BF4C-D21FE17628D5}"/>
              </a:ext>
            </a:extLst>
          </p:cNvPr>
          <p:cNvSpPr txBox="1">
            <a:spLocks/>
          </p:cNvSpPr>
          <p:nvPr/>
        </p:nvSpPr>
        <p:spPr>
          <a:xfrm>
            <a:off x="6690942" y="6311605"/>
            <a:ext cx="1663617" cy="213322"/>
          </a:xfrm>
          <a:prstGeom prst="rect">
            <a:avLst/>
          </a:prstGeom>
        </p:spPr>
        <p:txBody>
          <a:bodyPr vert="horz" wrap="squar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■実績広告主</a:t>
            </a:r>
          </a:p>
        </p:txBody>
      </p:sp>
      <p:sp>
        <p:nvSpPr>
          <p:cNvPr id="59" name="正方形/長方形 58">
            <a:extLst>
              <a:ext uri="{FF2B5EF4-FFF2-40B4-BE49-F238E27FC236}">
                <a16:creationId xmlns:a16="http://schemas.microsoft.com/office/drawing/2014/main" id="{2A362E33-EB51-4E44-8BB4-4E2D9D5F89C8}"/>
              </a:ext>
            </a:extLst>
          </p:cNvPr>
          <p:cNvSpPr/>
          <p:nvPr/>
        </p:nvSpPr>
        <p:spPr>
          <a:xfrm>
            <a:off x="639265" y="5908674"/>
            <a:ext cx="2509635" cy="223010"/>
          </a:xfrm>
          <a:prstGeom prst="rect">
            <a:avLst/>
          </a:prstGeom>
        </p:spPr>
        <p:txBody>
          <a:bodyPr wrap="square">
            <a:spAutoFit/>
          </a:bodyPr>
          <a:lstStyle/>
          <a:p>
            <a:pPr lvl="0"/>
            <a:r>
              <a:rPr lang="ja-JP" altLang="en-US" sz="849" b="1">
                <a:latin typeface="游ゴシック" panose="020B0400000000000000" pitchFamily="50" charset="-128"/>
                <a:ea typeface="游ゴシック" panose="020B0400000000000000" pitchFamily="50" charset="-128"/>
              </a:rPr>
              <a:t>ひとの物語を引き出す記事</a:t>
            </a:r>
            <a:endParaRPr lang="en-US" altLang="ja-JP" sz="849" b="1">
              <a:latin typeface="游ゴシック" panose="020B0400000000000000" pitchFamily="50" charset="-128"/>
              <a:ea typeface="游ゴシック" panose="020B0400000000000000" pitchFamily="50" charset="-128"/>
            </a:endParaRPr>
          </a:p>
        </p:txBody>
      </p:sp>
      <p:sp>
        <p:nvSpPr>
          <p:cNvPr id="60" name="テキスト プレースホルダー 2">
            <a:extLst>
              <a:ext uri="{FF2B5EF4-FFF2-40B4-BE49-F238E27FC236}">
                <a16:creationId xmlns:a16="http://schemas.microsoft.com/office/drawing/2014/main" id="{EAB41B73-A4D5-4F86-A18E-D89286567370}"/>
              </a:ext>
            </a:extLst>
          </p:cNvPr>
          <p:cNvSpPr txBox="1">
            <a:spLocks/>
          </p:cNvSpPr>
          <p:nvPr/>
        </p:nvSpPr>
        <p:spPr>
          <a:xfrm>
            <a:off x="571097" y="4953666"/>
            <a:ext cx="573052" cy="213322"/>
          </a:xfrm>
          <a:prstGeom prst="rect">
            <a:avLst/>
          </a:prstGeom>
        </p:spPr>
        <p:txBody>
          <a:bodyPr vert="horz" wrap="squar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■規模</a:t>
            </a:r>
          </a:p>
        </p:txBody>
      </p:sp>
      <p:sp>
        <p:nvSpPr>
          <p:cNvPr id="62" name="正方形/長方形 61">
            <a:extLst>
              <a:ext uri="{FF2B5EF4-FFF2-40B4-BE49-F238E27FC236}">
                <a16:creationId xmlns:a16="http://schemas.microsoft.com/office/drawing/2014/main" id="{5D0944FB-F1AB-44BD-82FC-685633CA85F0}"/>
              </a:ext>
            </a:extLst>
          </p:cNvPr>
          <p:cNvSpPr/>
          <p:nvPr/>
        </p:nvSpPr>
        <p:spPr>
          <a:xfrm>
            <a:off x="5409257" y="6076299"/>
            <a:ext cx="2052168" cy="193899"/>
          </a:xfrm>
          <a:prstGeom prst="rect">
            <a:avLst/>
          </a:prstGeom>
        </p:spPr>
        <p:txBody>
          <a:bodyPr wrap="square">
            <a:spAutoFit/>
          </a:bodyPr>
          <a:lstStyle/>
          <a:p>
            <a:r>
              <a:rPr lang="ja-JP" altLang="en-US" sz="660">
                <a:hlinkClick r:id="rId9">
                  <a:extLst>
                    <a:ext uri="{A12FA001-AC4F-418D-AE19-62706E023703}">
                      <ahyp:hlinkClr xmlns:ahyp="http://schemas.microsoft.com/office/drawing/2018/hyperlinkcolor" val="tx"/>
                    </a:ext>
                  </a:extLst>
                </a:hlinkClick>
              </a:rPr>
              <a:t>リンクはこちら</a:t>
            </a:r>
            <a:endParaRPr lang="ja-JP" altLang="en-US" sz="660"/>
          </a:p>
        </p:txBody>
      </p:sp>
      <p:sp>
        <p:nvSpPr>
          <p:cNvPr id="44" name="テキスト ボックス 43">
            <a:extLst>
              <a:ext uri="{FF2B5EF4-FFF2-40B4-BE49-F238E27FC236}">
                <a16:creationId xmlns:a16="http://schemas.microsoft.com/office/drawing/2014/main" id="{0FFCA7D1-3D2B-40DE-AE15-15711F8B2C89}"/>
              </a:ext>
            </a:extLst>
          </p:cNvPr>
          <p:cNvSpPr txBox="1"/>
          <p:nvPr/>
        </p:nvSpPr>
        <p:spPr>
          <a:xfrm>
            <a:off x="6732248" y="5536619"/>
            <a:ext cx="3349369" cy="474361"/>
          </a:xfrm>
          <a:prstGeom prst="rect">
            <a:avLst/>
          </a:prstGeom>
          <a:noFill/>
        </p:spPr>
        <p:txBody>
          <a:bodyPr wrap="square" lIns="33938" tIns="67877" rtlCol="0">
            <a:noAutofit/>
          </a:bodyPr>
          <a:lstStyle/>
          <a:p>
            <a:pPr algn="just">
              <a:lnSpc>
                <a:spcPct val="110000"/>
              </a:lnSpc>
            </a:pPr>
            <a:r>
              <a:rPr lang="en-US" altLang="ja-JP" sz="882">
                <a:solidFill>
                  <a:srgbClr val="1A1A1A"/>
                </a:solidFill>
                <a:latin typeface="YuGothic"/>
              </a:rPr>
              <a:t>10</a:t>
            </a:r>
            <a:r>
              <a:rPr lang="ja-JP" altLang="en-US" sz="882">
                <a:solidFill>
                  <a:srgbClr val="1A1A1A"/>
                </a:solidFill>
                <a:latin typeface="YuGothic"/>
              </a:rPr>
              <a:t>月</a:t>
            </a:r>
            <a:r>
              <a:rPr lang="en-US" altLang="ja-JP" sz="882">
                <a:solidFill>
                  <a:srgbClr val="1A1A1A"/>
                </a:solidFill>
                <a:latin typeface="YuGothic"/>
              </a:rPr>
              <a:t>20</a:t>
            </a:r>
            <a:r>
              <a:rPr lang="ja-JP" altLang="en-US" sz="882">
                <a:solidFill>
                  <a:srgbClr val="1A1A1A"/>
                </a:solidFill>
                <a:latin typeface="YuGothic"/>
              </a:rPr>
              <a:t>日の「リサイクルの日」をフックに早くから環境問題に関心を寄せてきた歌手の早見優さんをアサインし、エコな暮らしを無理なく続けるコツなどを伺いつつ、コカ・コーラの環境への取り組みを紹介した。</a:t>
            </a:r>
            <a:endParaRPr kumimoji="1" lang="ja-JP" altLang="en-US" sz="754">
              <a:latin typeface="游ゴシック" panose="020B0400000000000000" pitchFamily="50" charset="-128"/>
              <a:ea typeface="游ゴシック" panose="020B0400000000000000" pitchFamily="50" charset="-128"/>
            </a:endParaRPr>
          </a:p>
        </p:txBody>
      </p:sp>
      <p:sp>
        <p:nvSpPr>
          <p:cNvPr id="46" name="テキスト プレースホルダー 2">
            <a:extLst>
              <a:ext uri="{FF2B5EF4-FFF2-40B4-BE49-F238E27FC236}">
                <a16:creationId xmlns:a16="http://schemas.microsoft.com/office/drawing/2014/main" id="{0EF01A35-696F-4EC4-932F-EDEAE51674FE}"/>
              </a:ext>
            </a:extLst>
          </p:cNvPr>
          <p:cNvSpPr txBox="1">
            <a:spLocks/>
          </p:cNvSpPr>
          <p:nvPr/>
        </p:nvSpPr>
        <p:spPr>
          <a:xfrm>
            <a:off x="6626681" y="3208116"/>
            <a:ext cx="1737020" cy="200113"/>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942"/>
              <a:t>■広告主：日本コカ・コーラ</a:t>
            </a:r>
          </a:p>
        </p:txBody>
      </p:sp>
      <p:sp>
        <p:nvSpPr>
          <p:cNvPr id="54" name="正方形/長方形 53">
            <a:extLst>
              <a:ext uri="{FF2B5EF4-FFF2-40B4-BE49-F238E27FC236}">
                <a16:creationId xmlns:a16="http://schemas.microsoft.com/office/drawing/2014/main" id="{8FC1A723-0F37-42C5-B668-15D662C2FA5E}"/>
              </a:ext>
            </a:extLst>
          </p:cNvPr>
          <p:cNvSpPr/>
          <p:nvPr/>
        </p:nvSpPr>
        <p:spPr>
          <a:xfrm>
            <a:off x="8123665" y="6068397"/>
            <a:ext cx="779381" cy="193899"/>
          </a:xfrm>
          <a:prstGeom prst="rect">
            <a:avLst/>
          </a:prstGeom>
        </p:spPr>
        <p:txBody>
          <a:bodyPr wrap="none">
            <a:spAutoFit/>
          </a:bodyPr>
          <a:lstStyle/>
          <a:p>
            <a:pPr lvl="0"/>
            <a:r>
              <a:rPr lang="ja-JP" altLang="en-US" sz="660">
                <a:solidFill>
                  <a:prstClr val="black"/>
                </a:solidFill>
                <a:latin typeface="游ゴシック" panose="020B0400000000000000" pitchFamily="50" charset="-128"/>
                <a:ea typeface="游ゴシック" panose="020B0400000000000000" pitchFamily="50" charset="-128"/>
                <a:hlinkClick r:id="rId10">
                  <a:extLst>
                    <a:ext uri="{A12FA001-AC4F-418D-AE19-62706E023703}">
                      <ahyp:hlinkClr xmlns:ahyp="http://schemas.microsoft.com/office/drawing/2018/hyperlinkcolor" val="tx"/>
                    </a:ext>
                  </a:extLst>
                </a:hlinkClick>
              </a:rPr>
              <a:t>リンクはこちら</a:t>
            </a:r>
            <a:endParaRPr lang="en-US" altLang="ja-JP" sz="660">
              <a:solidFill>
                <a:prstClr val="black"/>
              </a:solidFill>
              <a:latin typeface="游ゴシック" panose="020B0400000000000000" pitchFamily="50" charset="-128"/>
              <a:ea typeface="游ゴシック" panose="020B0400000000000000" pitchFamily="50" charset="-128"/>
            </a:endParaRPr>
          </a:p>
        </p:txBody>
      </p:sp>
      <p:pic>
        <p:nvPicPr>
          <p:cNvPr id="2" name="図 1">
            <a:extLst>
              <a:ext uri="{FF2B5EF4-FFF2-40B4-BE49-F238E27FC236}">
                <a16:creationId xmlns:a16="http://schemas.microsoft.com/office/drawing/2014/main" id="{1916BE2A-6623-43F1-BCAF-47A5FF8A37D9}"/>
              </a:ext>
            </a:extLst>
          </p:cNvPr>
          <p:cNvPicPr>
            <a:picLocks noChangeAspect="1"/>
          </p:cNvPicPr>
          <p:nvPr/>
        </p:nvPicPr>
        <p:blipFill rotWithShape="1">
          <a:blip r:embed="rId11"/>
          <a:srcRect l="30998" t="18167" r="32598" b="7721"/>
          <a:stretch/>
        </p:blipFill>
        <p:spPr>
          <a:xfrm>
            <a:off x="6657730" y="3486483"/>
            <a:ext cx="1855626" cy="2123948"/>
          </a:xfrm>
          <a:prstGeom prst="rect">
            <a:avLst/>
          </a:prstGeom>
        </p:spPr>
      </p:pic>
      <p:sp>
        <p:nvSpPr>
          <p:cNvPr id="67" name="テキスト プレースホルダー 2">
            <a:extLst>
              <a:ext uri="{FF2B5EF4-FFF2-40B4-BE49-F238E27FC236}">
                <a16:creationId xmlns:a16="http://schemas.microsoft.com/office/drawing/2014/main" id="{1B95BF95-169E-4832-8213-E5387F74DCC8}"/>
              </a:ext>
            </a:extLst>
          </p:cNvPr>
          <p:cNvSpPr txBox="1">
            <a:spLocks/>
          </p:cNvSpPr>
          <p:nvPr/>
        </p:nvSpPr>
        <p:spPr>
          <a:xfrm>
            <a:off x="6201141" y="2810395"/>
            <a:ext cx="853765" cy="25269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319"/>
              <a:t>広告事例</a:t>
            </a:r>
            <a:endParaRPr lang="en-US" altLang="ja-JP" sz="1319"/>
          </a:p>
        </p:txBody>
      </p:sp>
      <p:pic>
        <p:nvPicPr>
          <p:cNvPr id="73" name="図 72" descr="花のスクリーンショット&#10;&#10;自動的に生成された説明">
            <a:extLst>
              <a:ext uri="{FF2B5EF4-FFF2-40B4-BE49-F238E27FC236}">
                <a16:creationId xmlns:a16="http://schemas.microsoft.com/office/drawing/2014/main" id="{A8D602BD-53A7-441C-A5A5-6B9F12C5CF3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948588" y="3059333"/>
            <a:ext cx="1324798" cy="1856457"/>
          </a:xfrm>
          <a:prstGeom prst="rect">
            <a:avLst/>
          </a:prstGeom>
          <a:ln w="6350">
            <a:solidFill>
              <a:schemeClr val="bg1">
                <a:lumMod val="75000"/>
              </a:schemeClr>
            </a:solidFill>
          </a:ln>
          <a:effectLst/>
        </p:spPr>
      </p:pic>
      <p:pic>
        <p:nvPicPr>
          <p:cNvPr id="76" name="図 75" descr="スクリーンショットの写真と文字の加工写真&#10;&#10;自動的に生成された説明">
            <a:extLst>
              <a:ext uri="{FF2B5EF4-FFF2-40B4-BE49-F238E27FC236}">
                <a16:creationId xmlns:a16="http://schemas.microsoft.com/office/drawing/2014/main" id="{0E28BDEC-B3C9-4B55-A77E-A8426D1CE03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650655" y="5168075"/>
            <a:ext cx="1406226" cy="1884893"/>
          </a:xfrm>
          <a:prstGeom prst="rect">
            <a:avLst/>
          </a:prstGeom>
          <a:ln w="6350">
            <a:solidFill>
              <a:schemeClr val="bg1">
                <a:lumMod val="75000"/>
              </a:schemeClr>
            </a:solidFill>
          </a:ln>
          <a:effectLst/>
        </p:spPr>
      </p:pic>
      <p:sp>
        <p:nvSpPr>
          <p:cNvPr id="77" name="正方形/長方形 76">
            <a:extLst>
              <a:ext uri="{FF2B5EF4-FFF2-40B4-BE49-F238E27FC236}">
                <a16:creationId xmlns:a16="http://schemas.microsoft.com/office/drawing/2014/main" id="{2E95F8F4-9A71-4904-9A9F-0806B1E6C4CB}"/>
              </a:ext>
            </a:extLst>
          </p:cNvPr>
          <p:cNvSpPr/>
          <p:nvPr/>
        </p:nvSpPr>
        <p:spPr>
          <a:xfrm>
            <a:off x="4290152" y="4324371"/>
            <a:ext cx="1689980" cy="839969"/>
          </a:xfrm>
          <a:prstGeom prst="rect">
            <a:avLst/>
          </a:prstGeom>
          <a:solidFill>
            <a:srgbClr val="000000">
              <a:alpha val="50196"/>
            </a:srgbClr>
          </a:solidFill>
        </p:spPr>
        <p:txBody>
          <a:bodyPr wrap="square" lIns="203632" tIns="67877" rIns="101815">
            <a:spAutoFit/>
          </a:bodyPr>
          <a:lstStyle/>
          <a:p>
            <a:pPr lvl="0"/>
            <a:r>
              <a:rPr lang="ja-JP" altLang="en-US" sz="754">
                <a:solidFill>
                  <a:schemeClr val="bg1"/>
                </a:solidFill>
                <a:latin typeface="游ゴシック" panose="020B0400000000000000" pitchFamily="50" charset="-128"/>
                <a:ea typeface="游ゴシック" panose="020B0400000000000000" pitchFamily="50" charset="-128"/>
              </a:rPr>
              <a:t>人気連載</a:t>
            </a:r>
            <a:endParaRPr lang="en-US" altLang="ja-JP" sz="754">
              <a:solidFill>
                <a:schemeClr val="bg1"/>
              </a:solidFill>
              <a:latin typeface="游ゴシック" panose="020B0400000000000000" pitchFamily="50" charset="-128"/>
              <a:ea typeface="游ゴシック" panose="020B0400000000000000" pitchFamily="50" charset="-128"/>
            </a:endParaRPr>
          </a:p>
          <a:p>
            <a:pPr lvl="0"/>
            <a:r>
              <a:rPr lang="ja-JP" altLang="en-US" sz="942" b="1">
                <a:solidFill>
                  <a:schemeClr val="bg1"/>
                </a:solidFill>
                <a:latin typeface="游ゴシック" panose="020B0400000000000000" pitchFamily="50" charset="-128"/>
                <a:ea typeface="游ゴシック" panose="020B0400000000000000" pitchFamily="50" charset="-128"/>
              </a:rPr>
              <a:t>花のない花屋</a:t>
            </a:r>
            <a:endParaRPr lang="en-US" altLang="ja-JP" sz="942" b="1">
              <a:solidFill>
                <a:schemeClr val="bg1"/>
              </a:solidFill>
              <a:latin typeface="游ゴシック" panose="020B0400000000000000" pitchFamily="50" charset="-128"/>
              <a:ea typeface="游ゴシック" panose="020B0400000000000000" pitchFamily="50" charset="-128"/>
            </a:endParaRPr>
          </a:p>
          <a:p>
            <a:pPr lvl="0"/>
            <a:r>
              <a:rPr lang="ja-JP" altLang="en-US" sz="754">
                <a:solidFill>
                  <a:schemeClr val="bg1"/>
                </a:solidFill>
                <a:latin typeface="游ゴシック" panose="020B0400000000000000" pitchFamily="50" charset="-128"/>
                <a:ea typeface="游ゴシック" panose="020B0400000000000000" pitchFamily="50" charset="-128"/>
              </a:rPr>
              <a:t>フラワーアーティストの東信さんが、難病の友人、疎遠な両親など、花を贈りたいという読者の「物語」を花束で表現する。</a:t>
            </a:r>
          </a:p>
        </p:txBody>
      </p:sp>
      <p:sp>
        <p:nvSpPr>
          <p:cNvPr id="78" name="正方形/長方形 77">
            <a:extLst>
              <a:ext uri="{FF2B5EF4-FFF2-40B4-BE49-F238E27FC236}">
                <a16:creationId xmlns:a16="http://schemas.microsoft.com/office/drawing/2014/main" id="{976E82FF-6C0B-48D5-9858-815E8B887962}"/>
              </a:ext>
            </a:extLst>
          </p:cNvPr>
          <p:cNvSpPr/>
          <p:nvPr/>
        </p:nvSpPr>
        <p:spPr>
          <a:xfrm>
            <a:off x="3973057" y="6341971"/>
            <a:ext cx="1781224" cy="839969"/>
          </a:xfrm>
          <a:prstGeom prst="rect">
            <a:avLst/>
          </a:prstGeom>
          <a:solidFill>
            <a:srgbClr val="000000">
              <a:alpha val="50196"/>
            </a:srgbClr>
          </a:solidFill>
        </p:spPr>
        <p:txBody>
          <a:bodyPr wrap="square" lIns="101815" tIns="67877" rIns="169693">
            <a:spAutoFit/>
          </a:bodyPr>
          <a:lstStyle/>
          <a:p>
            <a:pPr lvl="0"/>
            <a:r>
              <a:rPr lang="ja-JP" altLang="en-US" sz="754">
                <a:solidFill>
                  <a:schemeClr val="bg1"/>
                </a:solidFill>
                <a:latin typeface="游ゴシック" panose="020B0400000000000000" pitchFamily="50" charset="-128"/>
                <a:ea typeface="游ゴシック" panose="020B0400000000000000" pitchFamily="50" charset="-128"/>
              </a:rPr>
              <a:t>人気連載 </a:t>
            </a:r>
            <a:endParaRPr lang="en-US" altLang="ja-JP" sz="754">
              <a:solidFill>
                <a:schemeClr val="bg1"/>
              </a:solidFill>
              <a:latin typeface="游ゴシック" panose="020B0400000000000000" pitchFamily="50" charset="-128"/>
              <a:ea typeface="游ゴシック" panose="020B0400000000000000" pitchFamily="50" charset="-128"/>
            </a:endParaRPr>
          </a:p>
          <a:p>
            <a:pPr lvl="0"/>
            <a:r>
              <a:rPr lang="ja-JP" altLang="en-US" sz="942" b="1">
                <a:solidFill>
                  <a:schemeClr val="bg1"/>
                </a:solidFill>
                <a:latin typeface="游ゴシック" panose="020B0400000000000000" pitchFamily="50" charset="-128"/>
                <a:ea typeface="游ゴシック" panose="020B0400000000000000" pitchFamily="50" charset="-128"/>
              </a:rPr>
              <a:t>東京の台所</a:t>
            </a:r>
            <a:endParaRPr lang="en-US" altLang="ja-JP" sz="942" b="1">
              <a:solidFill>
                <a:schemeClr val="bg1"/>
              </a:solidFill>
              <a:latin typeface="游ゴシック" panose="020B0400000000000000" pitchFamily="50" charset="-128"/>
              <a:ea typeface="游ゴシック" panose="020B0400000000000000" pitchFamily="50" charset="-128"/>
            </a:endParaRPr>
          </a:p>
          <a:p>
            <a:pPr lvl="0"/>
            <a:r>
              <a:rPr lang="ja-JP" altLang="en-US" sz="754">
                <a:solidFill>
                  <a:schemeClr val="bg1"/>
                </a:solidFill>
                <a:latin typeface="游ゴシック" panose="020B0400000000000000" pitchFamily="50" charset="-128"/>
                <a:ea typeface="游ゴシック" panose="020B0400000000000000" pitchFamily="50" charset="-128"/>
              </a:rPr>
              <a:t>ライターの大平一枝さんが、東京で暮らす人々の家を訪問。酸っぱかったり甘かったり、台所にまつわる珠玉のエピソードを取材。</a:t>
            </a:r>
          </a:p>
        </p:txBody>
      </p:sp>
      <p:sp>
        <p:nvSpPr>
          <p:cNvPr id="80" name="正方形/長方形 79">
            <a:extLst>
              <a:ext uri="{FF2B5EF4-FFF2-40B4-BE49-F238E27FC236}">
                <a16:creationId xmlns:a16="http://schemas.microsoft.com/office/drawing/2014/main" id="{FEB9F3BA-A0E1-46AB-8A21-4C652FE77D78}"/>
              </a:ext>
            </a:extLst>
          </p:cNvPr>
          <p:cNvSpPr/>
          <p:nvPr/>
        </p:nvSpPr>
        <p:spPr>
          <a:xfrm>
            <a:off x="3891256" y="6138552"/>
            <a:ext cx="2052168" cy="193899"/>
          </a:xfrm>
          <a:prstGeom prst="rect">
            <a:avLst/>
          </a:prstGeom>
        </p:spPr>
        <p:txBody>
          <a:bodyPr wrap="square">
            <a:spAutoFit/>
          </a:bodyPr>
          <a:lstStyle/>
          <a:p>
            <a:r>
              <a:rPr lang="ja-JP" altLang="en-US" sz="660">
                <a:hlinkClick r:id="rId14">
                  <a:extLst>
                    <a:ext uri="{A12FA001-AC4F-418D-AE19-62706E023703}">
                      <ahyp:hlinkClr xmlns:ahyp="http://schemas.microsoft.com/office/drawing/2018/hyperlinkcolor" val="tx"/>
                    </a:ext>
                  </a:extLst>
                </a:hlinkClick>
              </a:rPr>
              <a:t>リンクはこちら</a:t>
            </a:r>
            <a:endParaRPr lang="ja-JP" altLang="en-US" sz="660"/>
          </a:p>
        </p:txBody>
      </p:sp>
      <p:sp>
        <p:nvSpPr>
          <p:cNvPr id="84" name="正方形/長方形 83">
            <a:extLst>
              <a:ext uri="{FF2B5EF4-FFF2-40B4-BE49-F238E27FC236}">
                <a16:creationId xmlns:a16="http://schemas.microsoft.com/office/drawing/2014/main" id="{6B1E568D-C660-433A-9298-5825CCA02218}"/>
              </a:ext>
            </a:extLst>
          </p:cNvPr>
          <p:cNvSpPr/>
          <p:nvPr/>
        </p:nvSpPr>
        <p:spPr>
          <a:xfrm>
            <a:off x="5282453" y="4136018"/>
            <a:ext cx="2052168" cy="193899"/>
          </a:xfrm>
          <a:prstGeom prst="rect">
            <a:avLst/>
          </a:prstGeom>
        </p:spPr>
        <p:txBody>
          <a:bodyPr wrap="square">
            <a:spAutoFit/>
          </a:bodyPr>
          <a:lstStyle/>
          <a:p>
            <a:r>
              <a:rPr lang="ja-JP" altLang="en-US" sz="660">
                <a:hlinkClick r:id="rId15">
                  <a:extLst>
                    <a:ext uri="{A12FA001-AC4F-418D-AE19-62706E023703}">
                      <ahyp:hlinkClr xmlns:ahyp="http://schemas.microsoft.com/office/drawing/2018/hyperlinkcolor" val="tx"/>
                    </a:ext>
                  </a:extLst>
                </a:hlinkClick>
              </a:rPr>
              <a:t>リンクはこちら</a:t>
            </a:r>
            <a:endParaRPr lang="ja-JP" altLang="en-US" sz="660"/>
          </a:p>
        </p:txBody>
      </p:sp>
      <p:pic>
        <p:nvPicPr>
          <p:cNvPr id="7" name="図 6">
            <a:extLst>
              <a:ext uri="{FF2B5EF4-FFF2-40B4-BE49-F238E27FC236}">
                <a16:creationId xmlns:a16="http://schemas.microsoft.com/office/drawing/2014/main" id="{B09846F8-1E11-4512-8AD7-CE46463905AB}"/>
              </a:ext>
            </a:extLst>
          </p:cNvPr>
          <p:cNvPicPr>
            <a:picLocks noChangeAspect="1"/>
          </p:cNvPicPr>
          <p:nvPr/>
        </p:nvPicPr>
        <p:blipFill>
          <a:blip r:embed="rId16"/>
          <a:stretch>
            <a:fillRect/>
          </a:stretch>
        </p:blipFill>
        <p:spPr>
          <a:xfrm>
            <a:off x="1362269" y="53356"/>
            <a:ext cx="813373" cy="813373"/>
          </a:xfrm>
          <a:prstGeom prst="rect">
            <a:avLst/>
          </a:prstGeom>
        </p:spPr>
      </p:pic>
      <p:pic>
        <p:nvPicPr>
          <p:cNvPr id="66" name="図 65">
            <a:extLst>
              <a:ext uri="{FF2B5EF4-FFF2-40B4-BE49-F238E27FC236}">
                <a16:creationId xmlns:a16="http://schemas.microsoft.com/office/drawing/2014/main" id="{08B98DE4-C4FE-4827-A5E7-0B2C9F4E4C5E}"/>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75267" y="3112890"/>
            <a:ext cx="2857788" cy="1629581"/>
          </a:xfrm>
          <a:prstGeom prst="rect">
            <a:avLst/>
          </a:prstGeom>
        </p:spPr>
      </p:pic>
      <p:pic>
        <p:nvPicPr>
          <p:cNvPr id="68" name="図 67">
            <a:extLst>
              <a:ext uri="{FF2B5EF4-FFF2-40B4-BE49-F238E27FC236}">
                <a16:creationId xmlns:a16="http://schemas.microsoft.com/office/drawing/2014/main" id="{2696704B-1AFE-4BAD-B6FB-E23F4E432884}"/>
              </a:ext>
            </a:extLst>
          </p:cNvPr>
          <p:cNvPicPr>
            <a:picLocks noChangeAspect="1"/>
          </p:cNvPicPr>
          <p:nvPr/>
        </p:nvPicPr>
        <p:blipFill rotWithShape="1">
          <a:blip r:embed="rId18"/>
          <a:srcRect b="8727"/>
          <a:stretch/>
        </p:blipFill>
        <p:spPr>
          <a:xfrm>
            <a:off x="1156357" y="3217940"/>
            <a:ext cx="2140640" cy="1282036"/>
          </a:xfrm>
          <a:prstGeom prst="rect">
            <a:avLst/>
          </a:prstGeom>
        </p:spPr>
      </p:pic>
      <p:grpSp>
        <p:nvGrpSpPr>
          <p:cNvPr id="69" name="グループ化 68">
            <a:extLst>
              <a:ext uri="{FF2B5EF4-FFF2-40B4-BE49-F238E27FC236}">
                <a16:creationId xmlns:a16="http://schemas.microsoft.com/office/drawing/2014/main" id="{2E7B119A-BB7C-477C-A42D-651DB087E864}"/>
              </a:ext>
            </a:extLst>
          </p:cNvPr>
          <p:cNvGrpSpPr/>
          <p:nvPr/>
        </p:nvGrpSpPr>
        <p:grpSpPr>
          <a:xfrm>
            <a:off x="3111814" y="3697040"/>
            <a:ext cx="521545" cy="1106693"/>
            <a:chOff x="2588232" y="3298312"/>
            <a:chExt cx="473136" cy="1003972"/>
          </a:xfrm>
        </p:grpSpPr>
        <p:pic>
          <p:nvPicPr>
            <p:cNvPr id="70" name="グラフィックス 69">
              <a:extLst>
                <a:ext uri="{FF2B5EF4-FFF2-40B4-BE49-F238E27FC236}">
                  <a16:creationId xmlns:a16="http://schemas.microsoft.com/office/drawing/2014/main" id="{252760FD-A4B3-4443-B9D8-7B53013CEA10}"/>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588232" y="3298312"/>
              <a:ext cx="473136" cy="1003972"/>
            </a:xfrm>
            <a:prstGeom prst="rect">
              <a:avLst/>
            </a:prstGeom>
          </p:spPr>
        </p:pic>
        <p:pic>
          <p:nvPicPr>
            <p:cNvPr id="71" name="図 70">
              <a:extLst>
                <a:ext uri="{FF2B5EF4-FFF2-40B4-BE49-F238E27FC236}">
                  <a16:creationId xmlns:a16="http://schemas.microsoft.com/office/drawing/2014/main" id="{6E086B14-0BAE-42B4-8EEE-B7FCF5CD9DB1}"/>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t="-1"/>
            <a:stretch/>
          </p:blipFill>
          <p:spPr>
            <a:xfrm>
              <a:off x="2617547" y="3441036"/>
              <a:ext cx="416176" cy="719365"/>
            </a:xfrm>
            <a:prstGeom prst="rect">
              <a:avLst/>
            </a:prstGeom>
          </p:spPr>
        </p:pic>
      </p:grpSp>
    </p:spTree>
    <p:extLst>
      <p:ext uri="{BB962C8B-B14F-4D97-AF65-F5344CB8AC3E}">
        <p14:creationId xmlns:p14="http://schemas.microsoft.com/office/powerpoint/2010/main" val="2370605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522811BF-F024-4772-8A9B-34BE25C2752C}"/>
              </a:ext>
            </a:extLst>
          </p:cNvPr>
          <p:cNvSpPr/>
          <p:nvPr/>
        </p:nvSpPr>
        <p:spPr>
          <a:xfrm>
            <a:off x="659579" y="761710"/>
            <a:ext cx="1228221" cy="197746"/>
          </a:xfrm>
          <a:prstGeom prst="rect">
            <a:avLst/>
          </a:prstGeom>
        </p:spPr>
        <p:txBody>
          <a:bodyPr wrap="none">
            <a:spAutoFit/>
          </a:bodyPr>
          <a:lstStyle/>
          <a:p>
            <a:pPr defTabSz="447663">
              <a:defRPr/>
            </a:pPr>
            <a:r>
              <a:rPr lang="en-US" altLang="ja-JP" sz="685">
                <a:solidFill>
                  <a:prstClr val="black"/>
                </a:solidFill>
                <a:latin typeface="游ゴシック" panose="020B0400000000000000" pitchFamily="50" charset="-128"/>
                <a:ea typeface="游ゴシック" panose="020B0400000000000000" pitchFamily="50" charset="-128"/>
                <a:hlinkClick r:id="rId3"/>
              </a:rPr>
              <a:t>https://telling.asahi.com/</a:t>
            </a:r>
            <a:endParaRPr lang="en-US" altLang="ja-JP" sz="685">
              <a:solidFill>
                <a:prstClr val="black"/>
              </a:solidFill>
              <a:latin typeface="游ゴシック" panose="020B0400000000000000" pitchFamily="50" charset="-128"/>
              <a:ea typeface="游ゴシック" panose="020B0400000000000000" pitchFamily="50" charset="-128"/>
            </a:endParaRPr>
          </a:p>
        </p:txBody>
      </p:sp>
      <p:pic>
        <p:nvPicPr>
          <p:cNvPr id="45" name="グラフィックス 44" descr="ノート PC">
            <a:extLst>
              <a:ext uri="{FF2B5EF4-FFF2-40B4-BE49-F238E27FC236}">
                <a16:creationId xmlns:a16="http://schemas.microsoft.com/office/drawing/2014/main" id="{760E7C3A-649A-426D-939C-EE37CE92817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8857" y="753905"/>
            <a:ext cx="211495" cy="211495"/>
          </a:xfrm>
          <a:prstGeom prst="rect">
            <a:avLst/>
          </a:prstGeom>
        </p:spPr>
      </p:pic>
      <p:sp>
        <p:nvSpPr>
          <p:cNvPr id="47" name="正方形/長方形 46">
            <a:extLst>
              <a:ext uri="{FF2B5EF4-FFF2-40B4-BE49-F238E27FC236}">
                <a16:creationId xmlns:a16="http://schemas.microsoft.com/office/drawing/2014/main" id="{B4CDD100-278C-4ADC-B81A-4D7E0D51A621}"/>
              </a:ext>
            </a:extLst>
          </p:cNvPr>
          <p:cNvSpPr/>
          <p:nvPr/>
        </p:nvSpPr>
        <p:spPr>
          <a:xfrm>
            <a:off x="478856" y="1024893"/>
            <a:ext cx="9738298" cy="151326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7663">
              <a:defRPr/>
            </a:pPr>
            <a:endParaRPr kumimoji="1" lang="ja-JP" altLang="en-US" sz="1762">
              <a:solidFill>
                <a:prstClr val="white"/>
              </a:solidFill>
              <a:latin typeface="游ゴシック"/>
              <a:ea typeface="游ゴシック"/>
            </a:endParaRPr>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1872689" y="1781078"/>
            <a:ext cx="8075001" cy="701571"/>
          </a:xfrm>
          <a:prstGeom prst="rect">
            <a:avLst/>
          </a:prstGeom>
        </p:spPr>
        <p:txBody>
          <a:bodyPr vert="horz" lIns="89533" tIns="70498" rIns="89533" bIns="44766"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pPr defTabSz="1087873" latinLnBrk="1">
              <a:lnSpc>
                <a:spcPct val="150000"/>
              </a:lnSpc>
            </a:pPr>
            <a:r>
              <a:rPr lang="ja-JP" altLang="en-US" sz="1727">
                <a:solidFill>
                  <a:prstClr val="black"/>
                </a:solidFill>
                <a:latin typeface="游ゴシック" panose="020B0400000000000000" pitchFamily="50" charset="-128"/>
                <a:ea typeface="游ゴシック" panose="020B0400000000000000" pitchFamily="50" charset="-128"/>
              </a:rPr>
              <a:t>女性の多様な生き方、価値観を伝え、</a:t>
            </a:r>
            <a:endParaRPr lang="en-US" altLang="ja-JP" sz="1727">
              <a:solidFill>
                <a:prstClr val="black"/>
              </a:solidFill>
              <a:latin typeface="游ゴシック" panose="020B0400000000000000" pitchFamily="50" charset="-128"/>
              <a:ea typeface="游ゴシック" panose="020B0400000000000000" pitchFamily="50" charset="-128"/>
            </a:endParaRPr>
          </a:p>
          <a:p>
            <a:pPr defTabSz="1087873" latinLnBrk="1">
              <a:lnSpc>
                <a:spcPct val="150000"/>
              </a:lnSpc>
            </a:pPr>
            <a:r>
              <a:rPr lang="ja-JP" altLang="en-US" sz="1727">
                <a:solidFill>
                  <a:prstClr val="black"/>
                </a:solidFill>
                <a:latin typeface="游ゴシック" panose="020B0400000000000000" pitchFamily="50" charset="-128"/>
                <a:ea typeface="游ゴシック" panose="020B0400000000000000" pitchFamily="50" charset="-128"/>
              </a:rPr>
              <a:t>読者の「これからの生き方をともに考えるメディア」</a:t>
            </a:r>
            <a:endParaRPr lang="ja-JP" altLang="en-US" sz="1727">
              <a:solidFill>
                <a:prstClr val="black"/>
              </a:solidFill>
              <a:latin typeface="游ゴシック"/>
              <a:ea typeface="游ゴシック"/>
            </a:endParaRP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567781" y="1781526"/>
            <a:ext cx="94882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634439" y="2010734"/>
            <a:ext cx="1171217" cy="281903"/>
          </a:xfrm>
          <a:prstGeom prst="homePlate">
            <a:avLst/>
          </a:prstGeom>
          <a:solidFill>
            <a:schemeClr val="bg1"/>
          </a:solidFill>
        </p:spPr>
        <p:txBody>
          <a:bodyPr vert="horz" lIns="89533" tIns="70498" rIns="89533" bIns="3525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defTabSz="986918">
              <a:spcBef>
                <a:spcPts val="1079"/>
              </a:spcBef>
              <a:defRPr/>
            </a:pPr>
            <a:r>
              <a:rPr lang="ja-JP" altLang="en-US" sz="1371">
                <a:solidFill>
                  <a:prstClr val="black"/>
                </a:solidFill>
                <a:latin typeface="游ゴシック"/>
                <a:ea typeface="游ゴシック"/>
              </a:rPr>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1872690" y="1039866"/>
            <a:ext cx="8443040" cy="701571"/>
          </a:xfrm>
          <a:prstGeom prst="rect">
            <a:avLst/>
          </a:prstGeom>
        </p:spPr>
        <p:txBody>
          <a:bodyPr vert="horz" lIns="89533" tIns="70498" rIns="89533" bIns="44766"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pPr defTabSz="986918">
              <a:defRPr/>
            </a:pPr>
            <a:r>
              <a:rPr lang="en-US" altLang="ja-JP" sz="1958">
                <a:solidFill>
                  <a:prstClr val="black"/>
                </a:solidFill>
                <a:latin typeface="游ゴシック"/>
                <a:ea typeface="游ゴシック"/>
              </a:rPr>
              <a:t>20</a:t>
            </a:r>
            <a:r>
              <a:rPr lang="ja-JP" altLang="en-US" sz="1958">
                <a:solidFill>
                  <a:prstClr val="black"/>
                </a:solidFill>
                <a:latin typeface="游ゴシック"/>
                <a:ea typeface="游ゴシック"/>
              </a:rPr>
              <a:t>代後半から</a:t>
            </a:r>
            <a:r>
              <a:rPr lang="en-US" altLang="ja-JP" sz="1958">
                <a:solidFill>
                  <a:prstClr val="black"/>
                </a:solidFill>
                <a:latin typeface="游ゴシック"/>
                <a:ea typeface="游ゴシック"/>
              </a:rPr>
              <a:t>30</a:t>
            </a:r>
            <a:r>
              <a:rPr lang="ja-JP" altLang="en-US" sz="1958">
                <a:solidFill>
                  <a:prstClr val="black"/>
                </a:solidFill>
                <a:latin typeface="游ゴシック"/>
                <a:ea typeface="游ゴシック"/>
              </a:rPr>
              <a:t>代前半のライフステージの変化を迎える有職女性</a:t>
            </a:r>
            <a:endParaRPr lang="en-US" altLang="ja-JP" sz="1958">
              <a:solidFill>
                <a:prstClr val="black"/>
              </a:solidFill>
              <a:latin typeface="游ゴシック"/>
              <a:ea typeface="游ゴシック"/>
            </a:endParaRP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634439" y="1253604"/>
            <a:ext cx="1171217" cy="281903"/>
          </a:xfrm>
          <a:prstGeom prst="homePlate">
            <a:avLst/>
          </a:prstGeom>
          <a:solidFill>
            <a:schemeClr val="bg1"/>
          </a:solidFill>
        </p:spPr>
        <p:txBody>
          <a:bodyPr vert="horz" lIns="89533" tIns="70498" rIns="89533" bIns="3525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defTabSz="986918">
              <a:spcBef>
                <a:spcPts val="1079"/>
              </a:spcBef>
              <a:defRPr/>
            </a:pPr>
            <a:r>
              <a:rPr lang="ja-JP" altLang="en-US" sz="1371">
                <a:solidFill>
                  <a:prstClr val="black"/>
                </a:solidFill>
                <a:latin typeface="游ゴシック"/>
                <a:ea typeface="游ゴシック"/>
              </a:rPr>
              <a:t>ターゲット</a:t>
            </a:r>
          </a:p>
        </p:txBody>
      </p:sp>
      <p:cxnSp>
        <p:nvCxnSpPr>
          <p:cNvPr id="81" name="直線コネクタ 80">
            <a:extLst>
              <a:ext uri="{FF2B5EF4-FFF2-40B4-BE49-F238E27FC236}">
                <a16:creationId xmlns:a16="http://schemas.microsoft.com/office/drawing/2014/main" id="{ECC54404-9FCF-4AFF-8FFC-78602BC83EA5}"/>
              </a:ext>
            </a:extLst>
          </p:cNvPr>
          <p:cNvCxnSpPr>
            <a:cxnSpLocks/>
          </p:cNvCxnSpPr>
          <p:nvPr/>
        </p:nvCxnSpPr>
        <p:spPr>
          <a:xfrm>
            <a:off x="474659" y="2968565"/>
            <a:ext cx="57174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テキスト プレースホルダー 2">
            <a:extLst>
              <a:ext uri="{FF2B5EF4-FFF2-40B4-BE49-F238E27FC236}">
                <a16:creationId xmlns:a16="http://schemas.microsoft.com/office/drawing/2014/main" id="{05C6669B-241D-4D7D-A52E-D72C2DE12885}"/>
              </a:ext>
            </a:extLst>
          </p:cNvPr>
          <p:cNvSpPr txBox="1">
            <a:spLocks/>
          </p:cNvSpPr>
          <p:nvPr/>
        </p:nvSpPr>
        <p:spPr>
          <a:xfrm>
            <a:off x="420598" y="2705998"/>
            <a:ext cx="533475" cy="262588"/>
          </a:xfrm>
          <a:prstGeom prst="rect">
            <a:avLst/>
          </a:prstGeom>
        </p:spPr>
        <p:txBody>
          <a:bodyPr vert="horz" wrap="none" lIns="89533" tIns="35250" rIns="89533" bIns="3525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defTabSz="986918">
              <a:spcBef>
                <a:spcPts val="1079"/>
              </a:spcBef>
              <a:defRPr/>
            </a:pPr>
            <a:r>
              <a:rPr lang="ja-JP" altLang="en-US" sz="1371">
                <a:solidFill>
                  <a:prstClr val="black"/>
                </a:solidFill>
                <a:latin typeface="游ゴシック"/>
                <a:ea typeface="游ゴシック"/>
              </a:rPr>
              <a:t>概要</a:t>
            </a:r>
            <a:endParaRPr lang="en-US" altLang="ja-JP" sz="1371">
              <a:solidFill>
                <a:prstClr val="black"/>
              </a:solidFill>
              <a:latin typeface="游ゴシック"/>
              <a:ea typeface="游ゴシック"/>
            </a:endParaRPr>
          </a:p>
        </p:txBody>
      </p:sp>
      <p:cxnSp>
        <p:nvCxnSpPr>
          <p:cNvPr id="83" name="直線コネクタ 82">
            <a:extLst>
              <a:ext uri="{FF2B5EF4-FFF2-40B4-BE49-F238E27FC236}">
                <a16:creationId xmlns:a16="http://schemas.microsoft.com/office/drawing/2014/main" id="{ED2DF3F0-3331-4E39-804D-41E6358D214B}"/>
              </a:ext>
            </a:extLst>
          </p:cNvPr>
          <p:cNvCxnSpPr>
            <a:cxnSpLocks/>
          </p:cNvCxnSpPr>
          <p:nvPr/>
        </p:nvCxnSpPr>
        <p:spPr>
          <a:xfrm>
            <a:off x="6367921" y="2968565"/>
            <a:ext cx="38492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テキスト プレースホルダー 2">
            <a:extLst>
              <a:ext uri="{FF2B5EF4-FFF2-40B4-BE49-F238E27FC236}">
                <a16:creationId xmlns:a16="http://schemas.microsoft.com/office/drawing/2014/main" id="{DAB641DC-EC99-4DFC-B960-F1BDFF9651B8}"/>
              </a:ext>
            </a:extLst>
          </p:cNvPr>
          <p:cNvSpPr txBox="1">
            <a:spLocks/>
          </p:cNvSpPr>
          <p:nvPr/>
        </p:nvSpPr>
        <p:spPr>
          <a:xfrm>
            <a:off x="6321885" y="2705998"/>
            <a:ext cx="2120448" cy="262588"/>
          </a:xfrm>
          <a:prstGeom prst="rect">
            <a:avLst/>
          </a:prstGeom>
        </p:spPr>
        <p:txBody>
          <a:bodyPr vert="horz" wrap="none" lIns="89533" tIns="35250" rIns="89533" bIns="3525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defTabSz="986918">
              <a:spcBef>
                <a:spcPts val="1079"/>
              </a:spcBef>
              <a:defRPr/>
            </a:pPr>
            <a:r>
              <a:rPr lang="ja-JP" altLang="en-US" sz="1371">
                <a:solidFill>
                  <a:prstClr val="black"/>
                </a:solidFill>
                <a:latin typeface="游ゴシック"/>
                <a:ea typeface="游ゴシック"/>
              </a:rPr>
              <a:t>特集を活かした広告商品</a:t>
            </a:r>
          </a:p>
        </p:txBody>
      </p:sp>
      <p:pic>
        <p:nvPicPr>
          <p:cNvPr id="50" name="グラフィックス 49" descr="ドキュメント">
            <a:extLst>
              <a:ext uri="{FF2B5EF4-FFF2-40B4-BE49-F238E27FC236}">
                <a16:creationId xmlns:a16="http://schemas.microsoft.com/office/drawing/2014/main" id="{9B855A03-C468-4C89-9E60-BBAF8691F09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34419" y="756768"/>
            <a:ext cx="159337" cy="159337"/>
          </a:xfrm>
          <a:prstGeom prst="rect">
            <a:avLst/>
          </a:prstGeom>
        </p:spPr>
      </p:pic>
      <p:sp>
        <p:nvSpPr>
          <p:cNvPr id="57" name="テキスト ボックス 56">
            <a:extLst>
              <a:ext uri="{FF2B5EF4-FFF2-40B4-BE49-F238E27FC236}">
                <a16:creationId xmlns:a16="http://schemas.microsoft.com/office/drawing/2014/main" id="{69550215-9A7D-43AD-90E8-9377B7AB4D43}"/>
              </a:ext>
            </a:extLst>
          </p:cNvPr>
          <p:cNvSpPr txBox="1"/>
          <p:nvPr/>
        </p:nvSpPr>
        <p:spPr>
          <a:xfrm>
            <a:off x="509590" y="5175004"/>
            <a:ext cx="2872721" cy="428382"/>
          </a:xfrm>
          <a:prstGeom prst="rect">
            <a:avLst/>
          </a:prstGeom>
          <a:noFill/>
        </p:spPr>
        <p:txBody>
          <a:bodyPr wrap="square" rtlCol="0">
            <a:noAutofit/>
          </a:bodyPr>
          <a:lstStyle/>
          <a:p>
            <a:pPr defTabSz="447663">
              <a:tabLst>
                <a:tab pos="615537" algn="l"/>
                <a:tab pos="876674" algn="l"/>
              </a:tabLst>
              <a:defRPr/>
            </a:pPr>
            <a:r>
              <a:rPr kumimoji="1" lang="ja-JP" altLang="en-US" sz="1029" b="1">
                <a:solidFill>
                  <a:srgbClr val="C00000"/>
                </a:solidFill>
                <a:latin typeface="游ゴシック" panose="020B0400000000000000" pitchFamily="50" charset="-128"/>
                <a:ea typeface="游ゴシック" panose="020B0400000000000000" pitchFamily="50" charset="-128"/>
              </a:rPr>
              <a:t>月間</a:t>
            </a:r>
            <a:r>
              <a:rPr kumimoji="1" lang="en-US" altLang="ja-JP" sz="1029" b="1">
                <a:solidFill>
                  <a:srgbClr val="C00000"/>
                </a:solidFill>
                <a:latin typeface="游ゴシック" panose="020B0400000000000000" pitchFamily="50" charset="-128"/>
                <a:ea typeface="游ゴシック" panose="020B0400000000000000" pitchFamily="50" charset="-128"/>
              </a:rPr>
              <a:t>PV</a:t>
            </a:r>
            <a:r>
              <a:rPr kumimoji="1" lang="ja-JP" altLang="en-US" sz="1029" b="1">
                <a:solidFill>
                  <a:srgbClr val="C00000"/>
                </a:solidFill>
                <a:latin typeface="游ゴシック" panose="020B0400000000000000" pitchFamily="50" charset="-128"/>
                <a:ea typeface="游ゴシック" panose="020B0400000000000000" pitchFamily="50" charset="-128"/>
              </a:rPr>
              <a:t> </a:t>
            </a:r>
            <a:r>
              <a:rPr kumimoji="1" lang="ja-JP" altLang="en-US" sz="881" b="1">
                <a:solidFill>
                  <a:srgbClr val="C00000"/>
                </a:solidFill>
                <a:latin typeface="游ゴシック" panose="020B0400000000000000" pitchFamily="50" charset="-128"/>
                <a:ea typeface="游ゴシック" panose="020B0400000000000000" pitchFamily="50" charset="-128"/>
              </a:rPr>
              <a:t>約</a:t>
            </a:r>
            <a:r>
              <a:rPr kumimoji="1" lang="en-US" altLang="ja-JP" sz="1567" b="1">
                <a:solidFill>
                  <a:srgbClr val="C00000"/>
                </a:solidFill>
                <a:latin typeface="游ゴシック" panose="020B0400000000000000" pitchFamily="50" charset="-128"/>
                <a:ea typeface="游ゴシック" panose="020B0400000000000000" pitchFamily="50" charset="-128"/>
              </a:rPr>
              <a:t>160</a:t>
            </a:r>
            <a:r>
              <a:rPr kumimoji="1" lang="ja-JP" altLang="en-US" sz="881" b="1">
                <a:solidFill>
                  <a:srgbClr val="C00000"/>
                </a:solidFill>
                <a:latin typeface="游ゴシック" panose="020B0400000000000000" pitchFamily="50" charset="-128"/>
                <a:ea typeface="游ゴシック" panose="020B0400000000000000" pitchFamily="50" charset="-128"/>
              </a:rPr>
              <a:t>万</a:t>
            </a:r>
            <a:r>
              <a:rPr kumimoji="1" lang="en-US" altLang="ja-JP" sz="881" b="1">
                <a:solidFill>
                  <a:srgbClr val="C00000"/>
                </a:solidFill>
                <a:latin typeface="游ゴシック" panose="020B0400000000000000" pitchFamily="50" charset="-128"/>
                <a:ea typeface="游ゴシック" panose="020B0400000000000000" pitchFamily="50" charset="-128"/>
              </a:rPr>
              <a:t>PV</a:t>
            </a:r>
            <a:r>
              <a:rPr kumimoji="1" lang="ja-JP" altLang="en-US" sz="881" b="1">
                <a:solidFill>
                  <a:srgbClr val="C00000"/>
                </a:solidFill>
                <a:latin typeface="游ゴシック" panose="020B0400000000000000" pitchFamily="50" charset="-128"/>
                <a:ea typeface="游ゴシック" panose="020B0400000000000000" pitchFamily="50" charset="-128"/>
              </a:rPr>
              <a:t>　</a:t>
            </a:r>
            <a:r>
              <a:rPr lang="ja-JP" altLang="en-US" sz="1029" b="1">
                <a:solidFill>
                  <a:srgbClr val="C00000"/>
                </a:solidFill>
                <a:latin typeface="游ゴシック" panose="020B0400000000000000" pitchFamily="50" charset="-128"/>
                <a:ea typeface="游ゴシック" panose="020B0400000000000000" pitchFamily="50" charset="-128"/>
              </a:rPr>
              <a:t>月間</a:t>
            </a:r>
            <a:r>
              <a:rPr lang="en-US" altLang="ja-JP" sz="1029" b="1">
                <a:solidFill>
                  <a:srgbClr val="C00000"/>
                </a:solidFill>
                <a:latin typeface="游ゴシック" panose="020B0400000000000000" pitchFamily="50" charset="-128"/>
                <a:ea typeface="游ゴシック" panose="020B0400000000000000" pitchFamily="50" charset="-128"/>
              </a:rPr>
              <a:t>UU </a:t>
            </a:r>
            <a:r>
              <a:rPr lang="ja-JP" altLang="en-US" sz="881" b="1">
                <a:solidFill>
                  <a:srgbClr val="C00000"/>
                </a:solidFill>
                <a:latin typeface="游ゴシック" panose="020B0400000000000000" pitchFamily="50" charset="-128"/>
                <a:ea typeface="游ゴシック" panose="020B0400000000000000" pitchFamily="50" charset="-128"/>
              </a:rPr>
              <a:t>約</a:t>
            </a:r>
            <a:r>
              <a:rPr lang="en-US" altLang="ja-JP" sz="1567" b="1">
                <a:solidFill>
                  <a:srgbClr val="C00000"/>
                </a:solidFill>
                <a:latin typeface="游ゴシック" panose="020B0400000000000000" pitchFamily="50" charset="-128"/>
                <a:ea typeface="游ゴシック" panose="020B0400000000000000" pitchFamily="50" charset="-128"/>
              </a:rPr>
              <a:t>120</a:t>
            </a:r>
            <a:r>
              <a:rPr lang="ja-JP" altLang="en-US" sz="881" b="1">
                <a:solidFill>
                  <a:srgbClr val="C00000"/>
                </a:solidFill>
                <a:latin typeface="游ゴシック" panose="020B0400000000000000" pitchFamily="50" charset="-128"/>
                <a:ea typeface="游ゴシック" panose="020B0400000000000000" pitchFamily="50" charset="-128"/>
              </a:rPr>
              <a:t>万</a:t>
            </a:r>
            <a:r>
              <a:rPr lang="en-US" altLang="ja-JP" sz="881" b="1">
                <a:solidFill>
                  <a:srgbClr val="C00000"/>
                </a:solidFill>
                <a:latin typeface="游ゴシック" panose="020B0400000000000000" pitchFamily="50" charset="-128"/>
                <a:ea typeface="游ゴシック" panose="020B0400000000000000" pitchFamily="50" charset="-128"/>
              </a:rPr>
              <a:t>UU</a:t>
            </a:r>
          </a:p>
          <a:p>
            <a:pPr defTabSz="447663">
              <a:tabLst>
                <a:tab pos="615537" algn="l"/>
                <a:tab pos="876674" algn="l"/>
              </a:tabLst>
              <a:defRPr/>
            </a:pPr>
            <a:r>
              <a:rPr lang="en-US" altLang="zh-TW" sz="784">
                <a:solidFill>
                  <a:srgbClr val="C00000"/>
                </a:solidFill>
                <a:latin typeface="游ゴシック" panose="020B0400000000000000" pitchFamily="50" charset="-128"/>
                <a:ea typeface="游ゴシック" panose="020B0400000000000000" pitchFamily="50" charset="-128"/>
              </a:rPr>
              <a:t>※202</a:t>
            </a:r>
            <a:r>
              <a:rPr lang="en-US" altLang="ja-JP" sz="784">
                <a:solidFill>
                  <a:srgbClr val="C00000"/>
                </a:solidFill>
                <a:latin typeface="游ゴシック" panose="020B0400000000000000" pitchFamily="50" charset="-128"/>
                <a:ea typeface="游ゴシック" panose="020B0400000000000000" pitchFamily="50" charset="-128"/>
              </a:rPr>
              <a:t>1</a:t>
            </a:r>
            <a:r>
              <a:rPr lang="zh-TW" altLang="en-US" sz="784">
                <a:solidFill>
                  <a:srgbClr val="C00000"/>
                </a:solidFill>
                <a:latin typeface="游ゴシック" panose="020B0400000000000000" pitchFamily="50" charset="-128"/>
                <a:ea typeface="游ゴシック" panose="020B0400000000000000" pitchFamily="50" charset="-128"/>
              </a:rPr>
              <a:t>年</a:t>
            </a:r>
            <a:r>
              <a:rPr lang="en-US" altLang="ja-JP" sz="784">
                <a:solidFill>
                  <a:srgbClr val="C00000"/>
                </a:solidFill>
                <a:latin typeface="游ゴシック" panose="020B0400000000000000" pitchFamily="50" charset="-128"/>
                <a:ea typeface="游ゴシック" panose="020B0400000000000000" pitchFamily="50" charset="-128"/>
              </a:rPr>
              <a:t>1</a:t>
            </a:r>
            <a:r>
              <a:rPr lang="ja-JP" altLang="en-US" sz="784">
                <a:solidFill>
                  <a:srgbClr val="C00000"/>
                </a:solidFill>
                <a:latin typeface="游ゴシック" panose="020B0400000000000000" pitchFamily="50" charset="-128"/>
                <a:ea typeface="游ゴシック" panose="020B0400000000000000" pitchFamily="50" charset="-128"/>
              </a:rPr>
              <a:t>月数</a:t>
            </a:r>
            <a:endParaRPr lang="zh-TW" altLang="en-US" sz="784">
              <a:solidFill>
                <a:srgbClr val="C00000"/>
              </a:solidFill>
              <a:latin typeface="游ゴシック" panose="020B0400000000000000" pitchFamily="50" charset="-128"/>
              <a:ea typeface="游ゴシック" panose="020B0400000000000000" pitchFamily="50" charset="-128"/>
            </a:endParaRPr>
          </a:p>
        </p:txBody>
      </p:sp>
      <p:sp>
        <p:nvSpPr>
          <p:cNvPr id="91" name="テキスト プレースホルダー 2">
            <a:extLst>
              <a:ext uri="{FF2B5EF4-FFF2-40B4-BE49-F238E27FC236}">
                <a16:creationId xmlns:a16="http://schemas.microsoft.com/office/drawing/2014/main" id="{96D5D749-D44B-4A32-BF76-031563ACC1F2}"/>
              </a:ext>
            </a:extLst>
          </p:cNvPr>
          <p:cNvSpPr txBox="1">
            <a:spLocks/>
          </p:cNvSpPr>
          <p:nvPr/>
        </p:nvSpPr>
        <p:spPr>
          <a:xfrm>
            <a:off x="386693" y="5064198"/>
            <a:ext cx="594389" cy="221614"/>
          </a:xfrm>
          <a:prstGeom prst="rect">
            <a:avLst/>
          </a:prstGeom>
        </p:spPr>
        <p:txBody>
          <a:bodyPr vert="horz" wrap="none" lIns="89533" tIns="35250" rIns="89533" bIns="3525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defTabSz="986918">
              <a:spcBef>
                <a:spcPts val="1079"/>
              </a:spcBef>
              <a:defRPr/>
            </a:pPr>
            <a:r>
              <a:rPr lang="ja-JP" altLang="en-US" sz="1077">
                <a:solidFill>
                  <a:prstClr val="black"/>
                </a:solidFill>
                <a:latin typeface="游ゴシック"/>
                <a:ea typeface="游ゴシック"/>
              </a:rPr>
              <a:t>■規模</a:t>
            </a:r>
          </a:p>
        </p:txBody>
      </p:sp>
      <p:sp>
        <p:nvSpPr>
          <p:cNvPr id="94" name="正方形/長方形 93">
            <a:extLst>
              <a:ext uri="{FF2B5EF4-FFF2-40B4-BE49-F238E27FC236}">
                <a16:creationId xmlns:a16="http://schemas.microsoft.com/office/drawing/2014/main" id="{3E95FC3D-A855-4390-B754-A06ABC458FE1}"/>
              </a:ext>
            </a:extLst>
          </p:cNvPr>
          <p:cNvSpPr/>
          <p:nvPr/>
        </p:nvSpPr>
        <p:spPr>
          <a:xfrm>
            <a:off x="2314444" y="761710"/>
            <a:ext cx="1880643" cy="197746"/>
          </a:xfrm>
          <a:prstGeom prst="rect">
            <a:avLst/>
          </a:prstGeom>
        </p:spPr>
        <p:txBody>
          <a:bodyPr wrap="none">
            <a:spAutoFit/>
          </a:bodyPr>
          <a:lstStyle/>
          <a:p>
            <a:pPr defTabSz="986912"/>
            <a:r>
              <a:rPr kumimoji="1" lang="en-US" altLang="ja-JP" sz="685">
                <a:solidFill>
                  <a:prstClr val="black"/>
                </a:solidFill>
                <a:latin typeface="游ゴシック" panose="020B0400000000000000" pitchFamily="50" charset="-128"/>
                <a:ea typeface="游ゴシック" panose="020B0400000000000000" pitchFamily="50" charset="-128"/>
                <a:hlinkClick r:id="rId8"/>
              </a:rPr>
              <a:t>https://pot.asahi.com/article/13281471</a:t>
            </a:r>
            <a:r>
              <a:rPr kumimoji="1" lang="ja-JP" altLang="en-US" sz="685">
                <a:solidFill>
                  <a:prstClr val="black"/>
                </a:solidFill>
                <a:latin typeface="游ゴシック" panose="020B0400000000000000" pitchFamily="50" charset="-128"/>
                <a:ea typeface="游ゴシック" panose="020B0400000000000000" pitchFamily="50" charset="-128"/>
              </a:rPr>
              <a:t>　</a:t>
            </a:r>
            <a:endParaRPr kumimoji="1" lang="en-US" altLang="ja-JP" sz="685">
              <a:solidFill>
                <a:prstClr val="black"/>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6B259612-9E4B-41D7-8719-C81D6CCA723F}"/>
              </a:ext>
            </a:extLst>
          </p:cNvPr>
          <p:cNvSpPr txBox="1"/>
          <p:nvPr/>
        </p:nvSpPr>
        <p:spPr>
          <a:xfrm>
            <a:off x="6330402" y="5519719"/>
            <a:ext cx="3877633" cy="432814"/>
          </a:xfrm>
          <a:prstGeom prst="rect">
            <a:avLst/>
          </a:prstGeom>
          <a:noFill/>
        </p:spPr>
        <p:txBody>
          <a:bodyPr wrap="square" lIns="35250" tIns="70498" rtlCol="0">
            <a:noAutofit/>
          </a:bodyPr>
          <a:lstStyle/>
          <a:p>
            <a:pPr defTabSz="447663">
              <a:defRPr/>
            </a:pPr>
            <a:r>
              <a:rPr lang="ja-JP" altLang="en-US" sz="784">
                <a:solidFill>
                  <a:prstClr val="black"/>
                </a:solidFill>
                <a:latin typeface="游ゴシック" panose="020B0400000000000000" pitchFamily="50" charset="-128"/>
                <a:ea typeface="游ゴシック" panose="020B0400000000000000" pitchFamily="50" charset="-128"/>
              </a:rPr>
              <a:t>「コンプレックスは愛」をテーマにした特集での企業ブランディング。編集コンテンツと同じトンマナでスポンサードコンテンツを展開。ミレニアル女性を応援する企業姿勢を訴求。</a:t>
            </a:r>
          </a:p>
        </p:txBody>
      </p:sp>
      <p:sp>
        <p:nvSpPr>
          <p:cNvPr id="40" name="テキスト プレースホルダー 2">
            <a:extLst>
              <a:ext uri="{FF2B5EF4-FFF2-40B4-BE49-F238E27FC236}">
                <a16:creationId xmlns:a16="http://schemas.microsoft.com/office/drawing/2014/main" id="{877A6CCE-8FB7-4F79-83D9-A8BEBE0BD356}"/>
              </a:ext>
            </a:extLst>
          </p:cNvPr>
          <p:cNvSpPr txBox="1">
            <a:spLocks/>
          </p:cNvSpPr>
          <p:nvPr/>
        </p:nvSpPr>
        <p:spPr>
          <a:xfrm>
            <a:off x="6293871" y="5392533"/>
            <a:ext cx="1306123" cy="207957"/>
          </a:xfrm>
          <a:prstGeom prst="rect">
            <a:avLst/>
          </a:prstGeom>
        </p:spPr>
        <p:txBody>
          <a:bodyPr vert="horz" wrap="none" lIns="89533" tIns="35250" rIns="89533" bIns="3525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defTabSz="986918">
              <a:spcBef>
                <a:spcPts val="1079"/>
              </a:spcBef>
              <a:defRPr/>
            </a:pPr>
            <a:r>
              <a:rPr lang="ja-JP" altLang="en-US" sz="979">
                <a:solidFill>
                  <a:prstClr val="black"/>
                </a:solidFill>
                <a:latin typeface="游ゴシック"/>
                <a:ea typeface="游ゴシック"/>
              </a:rPr>
              <a:t>■広告主：ワコール</a:t>
            </a:r>
          </a:p>
        </p:txBody>
      </p:sp>
      <p:pic>
        <p:nvPicPr>
          <p:cNvPr id="55" name="Picture 2">
            <a:extLst>
              <a:ext uri="{FF2B5EF4-FFF2-40B4-BE49-F238E27FC236}">
                <a16:creationId xmlns:a16="http://schemas.microsoft.com/office/drawing/2014/main" id="{01DB5C12-6301-4643-A3C8-8A21556EBDCC}"/>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1" r="29313" b="-3917"/>
          <a:stretch/>
        </p:blipFill>
        <p:spPr bwMode="auto">
          <a:xfrm>
            <a:off x="399648" y="268955"/>
            <a:ext cx="2147286" cy="434008"/>
          </a:xfrm>
          <a:prstGeom prst="rect">
            <a:avLst/>
          </a:prstGeom>
          <a:noFill/>
          <a:extLst>
            <a:ext uri="{909E8E84-426E-40DD-AFC4-6F175D3DCCD1}">
              <a14:hiddenFill xmlns:a14="http://schemas.microsoft.com/office/drawing/2010/main">
                <a:solidFill>
                  <a:srgbClr val="FFFFFF"/>
                </a:solidFill>
              </a14:hiddenFill>
            </a:ext>
          </a:extLst>
        </p:spPr>
      </p:pic>
      <p:sp>
        <p:nvSpPr>
          <p:cNvPr id="58" name="タイトル 3">
            <a:extLst>
              <a:ext uri="{FF2B5EF4-FFF2-40B4-BE49-F238E27FC236}">
                <a16:creationId xmlns:a16="http://schemas.microsoft.com/office/drawing/2014/main" id="{820B9789-B2C5-4BC1-91B1-87640EDA1CED}"/>
              </a:ext>
            </a:extLst>
          </p:cNvPr>
          <p:cNvSpPr txBox="1">
            <a:spLocks/>
          </p:cNvSpPr>
          <p:nvPr/>
        </p:nvSpPr>
        <p:spPr>
          <a:xfrm>
            <a:off x="2511137" y="320596"/>
            <a:ext cx="6021088" cy="414425"/>
          </a:xfrm>
          <a:prstGeom prst="rect">
            <a:avLst/>
          </a:prstGeom>
        </p:spPr>
        <p:txBody>
          <a:bodyPr vert="horz" lIns="89533" tIns="44766" rIns="89533" bIns="44766"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95327">
              <a:defRPr/>
            </a:pPr>
            <a:r>
              <a:rPr lang="en-US" altLang="ja-JP" sz="1272" b="1">
                <a:solidFill>
                  <a:prstClr val="black"/>
                </a:solidFill>
                <a:latin typeface="游ゴシック" panose="020B0400000000000000" pitchFamily="50" charset="-128"/>
                <a:ea typeface="游ゴシック" panose="020B0400000000000000" pitchFamily="50" charset="-128"/>
              </a:rPr>
              <a:t>20</a:t>
            </a:r>
            <a:r>
              <a:rPr lang="ja-JP" altLang="en-US" sz="1272" b="1">
                <a:solidFill>
                  <a:prstClr val="black"/>
                </a:solidFill>
                <a:latin typeface="游ゴシック" panose="020B0400000000000000" pitchFamily="50" charset="-128"/>
                <a:ea typeface="游ゴシック" panose="020B0400000000000000" pitchFamily="50" charset="-128"/>
              </a:rPr>
              <a:t>代後半から</a:t>
            </a:r>
            <a:r>
              <a:rPr lang="en-US" altLang="ja-JP" sz="1272" b="1">
                <a:solidFill>
                  <a:prstClr val="black"/>
                </a:solidFill>
                <a:latin typeface="游ゴシック" panose="020B0400000000000000" pitchFamily="50" charset="-128"/>
                <a:ea typeface="游ゴシック" panose="020B0400000000000000" pitchFamily="50" charset="-128"/>
              </a:rPr>
              <a:t>30</a:t>
            </a:r>
            <a:r>
              <a:rPr lang="ja-JP" altLang="en-US" sz="1272" b="1">
                <a:solidFill>
                  <a:prstClr val="black"/>
                </a:solidFill>
                <a:latin typeface="游ゴシック" panose="020B0400000000000000" pitchFamily="50" charset="-128"/>
                <a:ea typeface="游ゴシック" panose="020B0400000000000000" pitchFamily="50" charset="-128"/>
              </a:rPr>
              <a:t>代前半のミレニアル女性の、これからの生き方をともに考える</a:t>
            </a:r>
          </a:p>
        </p:txBody>
      </p:sp>
      <p:pic>
        <p:nvPicPr>
          <p:cNvPr id="60" name="Picture 4">
            <a:extLst>
              <a:ext uri="{FF2B5EF4-FFF2-40B4-BE49-F238E27FC236}">
                <a16:creationId xmlns:a16="http://schemas.microsoft.com/office/drawing/2014/main" id="{52EA9D55-1DB4-4644-ACFD-5539B40AAFF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p:blipFill>
        <p:spPr bwMode="auto">
          <a:xfrm>
            <a:off x="8351227" y="271841"/>
            <a:ext cx="458240" cy="458240"/>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descr="スクリーンショットの画面&#10;&#10;自動的に生成された説明">
            <a:extLst>
              <a:ext uri="{FF2B5EF4-FFF2-40B4-BE49-F238E27FC236}">
                <a16:creationId xmlns:a16="http://schemas.microsoft.com/office/drawing/2014/main" id="{E069FE28-8C19-45E8-AE56-A2126064DDC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541551" y="3068452"/>
            <a:ext cx="1558154" cy="2300306"/>
          </a:xfrm>
          <a:prstGeom prst="rect">
            <a:avLst/>
          </a:prstGeom>
          <a:ln w="6350">
            <a:solidFill>
              <a:schemeClr val="bg1">
                <a:lumMod val="75000"/>
              </a:schemeClr>
            </a:solidFill>
          </a:ln>
          <a:effectLst/>
        </p:spPr>
      </p:pic>
      <p:sp>
        <p:nvSpPr>
          <p:cNvPr id="59" name="テキスト ボックス 58">
            <a:extLst>
              <a:ext uri="{FF2B5EF4-FFF2-40B4-BE49-F238E27FC236}">
                <a16:creationId xmlns:a16="http://schemas.microsoft.com/office/drawing/2014/main" id="{B3BB56AA-9F0A-45AA-817A-311C7B8FD666}"/>
              </a:ext>
            </a:extLst>
          </p:cNvPr>
          <p:cNvSpPr txBox="1"/>
          <p:nvPr/>
        </p:nvSpPr>
        <p:spPr>
          <a:xfrm>
            <a:off x="6184339" y="6095863"/>
            <a:ext cx="4257495" cy="433593"/>
          </a:xfrm>
          <a:prstGeom prst="rect">
            <a:avLst/>
          </a:prstGeom>
          <a:noFill/>
        </p:spPr>
        <p:txBody>
          <a:bodyPr wrap="square" lIns="176247" tIns="70498" rtlCol="0">
            <a:spAutoFit/>
          </a:bodyPr>
          <a:lstStyle/>
          <a:p>
            <a:pPr defTabSz="447663">
              <a:defRPr/>
            </a:pPr>
            <a:r>
              <a:rPr lang="ja-JP" altLang="en-US" sz="685" b="1">
                <a:solidFill>
                  <a:prstClr val="black"/>
                </a:solidFill>
                <a:latin typeface="游ゴシック" panose="020B0400000000000000" pitchFamily="50" charset="-128"/>
                <a:ea typeface="游ゴシック" panose="020B0400000000000000" pitchFamily="50" charset="-128"/>
              </a:rPr>
              <a:t>ワコール、レスポートサック、シチズン、東京都、厚生労働省、文化庁、大丸松坂屋百貨店、ルミネ、八海山、ハナマルキ、日清製粉グループ本社、大塚製薬、メルクバイオファーマ、フェイスブック</a:t>
            </a:r>
            <a:endParaRPr lang="en-US" altLang="ja-JP" sz="685" b="1">
              <a:solidFill>
                <a:prstClr val="black"/>
              </a:solidFill>
              <a:latin typeface="游ゴシック" panose="020B0400000000000000" pitchFamily="50" charset="-128"/>
              <a:ea typeface="游ゴシック" panose="020B0400000000000000" pitchFamily="50" charset="-128"/>
            </a:endParaRPr>
          </a:p>
          <a:p>
            <a:pPr defTabSz="447663">
              <a:defRPr/>
            </a:pPr>
            <a:r>
              <a:rPr lang="ja-JP" altLang="en-US" sz="685" b="1">
                <a:solidFill>
                  <a:prstClr val="black"/>
                </a:solidFill>
                <a:latin typeface="游ゴシック" panose="020B0400000000000000" pitchFamily="50" charset="-128"/>
                <a:ea typeface="游ゴシック" panose="020B0400000000000000" pitchFamily="50" charset="-128"/>
              </a:rPr>
              <a:t>中央ろうきん、</a:t>
            </a:r>
            <a:r>
              <a:rPr lang="en-US" altLang="ja-JP" sz="685" b="1">
                <a:solidFill>
                  <a:prstClr val="black"/>
                </a:solidFill>
                <a:latin typeface="游ゴシック" panose="020B0400000000000000" pitchFamily="50" charset="-128"/>
                <a:ea typeface="游ゴシック" panose="020B0400000000000000" pitchFamily="50" charset="-128"/>
              </a:rPr>
              <a:t>CONNECT by </a:t>
            </a:r>
            <a:r>
              <a:rPr lang="ja-JP" altLang="en-US" sz="685" b="1">
                <a:solidFill>
                  <a:prstClr val="black"/>
                </a:solidFill>
                <a:latin typeface="游ゴシック" panose="020B0400000000000000" pitchFamily="50" charset="-128"/>
                <a:ea typeface="游ゴシック" panose="020B0400000000000000" pitchFamily="50" charset="-128"/>
              </a:rPr>
              <a:t>大和証券グループ、三井住友カード、あいおいニッセイ同和損保ほか</a:t>
            </a:r>
          </a:p>
        </p:txBody>
      </p:sp>
      <p:sp>
        <p:nvSpPr>
          <p:cNvPr id="66" name="テキスト プレースホルダー 2">
            <a:extLst>
              <a:ext uri="{FF2B5EF4-FFF2-40B4-BE49-F238E27FC236}">
                <a16:creationId xmlns:a16="http://schemas.microsoft.com/office/drawing/2014/main" id="{C42CBCE1-81AB-4D3F-A235-661A440CFA90}"/>
              </a:ext>
            </a:extLst>
          </p:cNvPr>
          <p:cNvSpPr txBox="1">
            <a:spLocks/>
          </p:cNvSpPr>
          <p:nvPr/>
        </p:nvSpPr>
        <p:spPr>
          <a:xfrm>
            <a:off x="6293871" y="5953870"/>
            <a:ext cx="1727866" cy="221614"/>
          </a:xfrm>
          <a:prstGeom prst="rect">
            <a:avLst/>
          </a:prstGeom>
        </p:spPr>
        <p:txBody>
          <a:bodyPr vert="horz" wrap="square" lIns="89533" tIns="35250" rIns="89533" bIns="3525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defTabSz="986918">
              <a:spcBef>
                <a:spcPts val="1079"/>
              </a:spcBef>
              <a:defRPr/>
            </a:pPr>
            <a:r>
              <a:rPr lang="ja-JP" altLang="en-US" sz="1077">
                <a:solidFill>
                  <a:prstClr val="black"/>
                </a:solidFill>
                <a:latin typeface="游ゴシック"/>
                <a:ea typeface="游ゴシック"/>
              </a:rPr>
              <a:t>■実績広告主</a:t>
            </a:r>
          </a:p>
        </p:txBody>
      </p:sp>
      <p:sp>
        <p:nvSpPr>
          <p:cNvPr id="71" name="テキスト プレースホルダー 2">
            <a:extLst>
              <a:ext uri="{FF2B5EF4-FFF2-40B4-BE49-F238E27FC236}">
                <a16:creationId xmlns:a16="http://schemas.microsoft.com/office/drawing/2014/main" id="{AE829746-8183-4820-A7F0-42DA80FA7111}"/>
              </a:ext>
            </a:extLst>
          </p:cNvPr>
          <p:cNvSpPr txBox="1">
            <a:spLocks/>
          </p:cNvSpPr>
          <p:nvPr/>
        </p:nvSpPr>
        <p:spPr>
          <a:xfrm>
            <a:off x="386693" y="5655366"/>
            <a:ext cx="870106" cy="221614"/>
          </a:xfrm>
          <a:prstGeom prst="rect">
            <a:avLst/>
          </a:prstGeom>
        </p:spPr>
        <p:txBody>
          <a:bodyPr vert="horz" wrap="none" lIns="89533" tIns="35250" rIns="89533" bIns="3525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defTabSz="986918">
              <a:spcBef>
                <a:spcPts val="1079"/>
              </a:spcBef>
              <a:defRPr/>
            </a:pPr>
            <a:r>
              <a:rPr lang="ja-JP" altLang="en-US" sz="1077">
                <a:solidFill>
                  <a:prstClr val="black"/>
                </a:solidFill>
                <a:latin typeface="游ゴシック"/>
                <a:ea typeface="游ゴシック"/>
              </a:rPr>
              <a:t>■ユーザー</a:t>
            </a:r>
          </a:p>
        </p:txBody>
      </p:sp>
      <p:sp>
        <p:nvSpPr>
          <p:cNvPr id="54" name="正方形/長方形 53">
            <a:extLst>
              <a:ext uri="{FF2B5EF4-FFF2-40B4-BE49-F238E27FC236}">
                <a16:creationId xmlns:a16="http://schemas.microsoft.com/office/drawing/2014/main" id="{509DE914-5AF2-43FC-921F-FBD936297CC7}"/>
              </a:ext>
            </a:extLst>
          </p:cNvPr>
          <p:cNvSpPr/>
          <p:nvPr/>
        </p:nvSpPr>
        <p:spPr>
          <a:xfrm>
            <a:off x="386692" y="3013195"/>
            <a:ext cx="3402845" cy="258404"/>
          </a:xfrm>
          <a:prstGeom prst="rect">
            <a:avLst/>
          </a:prstGeom>
        </p:spPr>
        <p:txBody>
          <a:bodyPr wrap="square">
            <a:spAutoFit/>
          </a:bodyPr>
          <a:lstStyle/>
          <a:p>
            <a:pPr defTabSz="986912"/>
            <a:r>
              <a:rPr lang="ja-JP" altLang="en-US" sz="1077" b="1" kern="10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079" b="1">
                <a:solidFill>
                  <a:prstClr val="black"/>
                </a:solidFill>
                <a:latin typeface="游ゴシック" panose="020B0400000000000000" pitchFamily="50" charset="-128"/>
                <a:ea typeface="游ゴシック" panose="020B0400000000000000" pitchFamily="50" charset="-128"/>
              </a:rPr>
              <a:t>ミレニアル女性にヒントを提供するインタビュー</a:t>
            </a:r>
          </a:p>
        </p:txBody>
      </p:sp>
      <p:sp>
        <p:nvSpPr>
          <p:cNvPr id="72" name="正方形/長方形 71">
            <a:extLst>
              <a:ext uri="{FF2B5EF4-FFF2-40B4-BE49-F238E27FC236}">
                <a16:creationId xmlns:a16="http://schemas.microsoft.com/office/drawing/2014/main" id="{A5C95563-65D3-41A9-BCB8-7D67EDC4F7CC}"/>
              </a:ext>
            </a:extLst>
          </p:cNvPr>
          <p:cNvSpPr/>
          <p:nvPr/>
        </p:nvSpPr>
        <p:spPr>
          <a:xfrm>
            <a:off x="420597" y="3251060"/>
            <a:ext cx="3368940" cy="379206"/>
          </a:xfrm>
          <a:prstGeom prst="rect">
            <a:avLst/>
          </a:prstGeom>
        </p:spPr>
        <p:txBody>
          <a:bodyPr wrap="square">
            <a:spAutoFit/>
          </a:bodyPr>
          <a:lstStyle/>
          <a:p>
            <a:pPr defTabSz="447663">
              <a:lnSpc>
                <a:spcPct val="110000"/>
              </a:lnSpc>
              <a:defRPr/>
            </a:pPr>
            <a:r>
              <a:rPr lang="ja-JP" altLang="en-US" sz="863" kern="10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「自分なりの答え」を見つけるヒントがある、いまを生きる女性のインタビュー。</a:t>
            </a:r>
          </a:p>
        </p:txBody>
      </p:sp>
      <p:sp>
        <p:nvSpPr>
          <p:cNvPr id="5" name="正方形/長方形 4">
            <a:extLst>
              <a:ext uri="{FF2B5EF4-FFF2-40B4-BE49-F238E27FC236}">
                <a16:creationId xmlns:a16="http://schemas.microsoft.com/office/drawing/2014/main" id="{A9DBC46F-01CF-4B6F-B67E-3005CDC53BC2}"/>
              </a:ext>
            </a:extLst>
          </p:cNvPr>
          <p:cNvSpPr/>
          <p:nvPr/>
        </p:nvSpPr>
        <p:spPr>
          <a:xfrm>
            <a:off x="7064374" y="5795049"/>
            <a:ext cx="801823" cy="197746"/>
          </a:xfrm>
          <a:prstGeom prst="rect">
            <a:avLst/>
          </a:prstGeom>
        </p:spPr>
        <p:txBody>
          <a:bodyPr wrap="none">
            <a:spAutoFit/>
          </a:bodyPr>
          <a:lstStyle/>
          <a:p>
            <a:pPr defTabSz="447663">
              <a:defRPr/>
            </a:pPr>
            <a:r>
              <a:rPr lang="ja-JP" altLang="en-US" sz="685">
                <a:solidFill>
                  <a:prstClr val="black"/>
                </a:solidFill>
                <a:latin typeface="游ゴシック" panose="020B0400000000000000" pitchFamily="50" charset="-128"/>
                <a:ea typeface="游ゴシック" panose="020B0400000000000000" pitchFamily="50" charset="-128"/>
                <a:hlinkClick r:id="rId12">
                  <a:extLst>
                    <a:ext uri="{A12FA001-AC4F-418D-AE19-62706E023703}">
                      <ahyp:hlinkClr xmlns:ahyp="http://schemas.microsoft.com/office/drawing/2018/hyperlinkcolor" val="tx"/>
                    </a:ext>
                  </a:extLst>
                </a:hlinkClick>
              </a:rPr>
              <a:t>リンクはこちら</a:t>
            </a:r>
            <a:endParaRPr lang="en-US" altLang="ja-JP" sz="685">
              <a:solidFill>
                <a:prstClr val="black"/>
              </a:solidFill>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205BDD31-52B6-4926-BAFB-2E2536843575}"/>
              </a:ext>
            </a:extLst>
          </p:cNvPr>
          <p:cNvSpPr/>
          <p:nvPr/>
        </p:nvSpPr>
        <p:spPr>
          <a:xfrm>
            <a:off x="1590066" y="4860418"/>
            <a:ext cx="392382" cy="139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33" tIns="44766" rIns="89533" bIns="44766" numCol="1" spcCol="0" rtlCol="0" fromWordArt="0" anchor="ctr" anchorCtr="0" forceAA="0" compatLnSpc="1">
            <a:prstTxWarp prst="textNoShape">
              <a:avLst/>
            </a:prstTxWarp>
            <a:noAutofit/>
          </a:bodyPr>
          <a:lstStyle/>
          <a:p>
            <a:pPr algn="ctr" defTabSz="447663">
              <a:defRPr/>
            </a:pPr>
            <a:endParaRPr kumimoji="1" lang="ja-JP" altLang="en-US" sz="1762">
              <a:solidFill>
                <a:prstClr val="black"/>
              </a:solidFill>
              <a:latin typeface="游ゴシック"/>
              <a:ea typeface="游ゴシック"/>
            </a:endParaRPr>
          </a:p>
        </p:txBody>
      </p:sp>
      <p:sp>
        <p:nvSpPr>
          <p:cNvPr id="196" name="正方形/長方形 195">
            <a:extLst>
              <a:ext uri="{FF2B5EF4-FFF2-40B4-BE49-F238E27FC236}">
                <a16:creationId xmlns:a16="http://schemas.microsoft.com/office/drawing/2014/main" id="{DA93C3B4-6629-43ED-8D26-F70E270F9562}"/>
              </a:ext>
            </a:extLst>
          </p:cNvPr>
          <p:cNvSpPr/>
          <p:nvPr/>
        </p:nvSpPr>
        <p:spPr>
          <a:xfrm>
            <a:off x="3257699" y="4896163"/>
            <a:ext cx="398762" cy="218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33" tIns="44766" rIns="89533" bIns="44766" numCol="1" spcCol="0" rtlCol="0" fromWordArt="0" anchor="ctr" anchorCtr="0" forceAA="0" compatLnSpc="1">
            <a:prstTxWarp prst="textNoShape">
              <a:avLst/>
            </a:prstTxWarp>
            <a:noAutofit/>
          </a:bodyPr>
          <a:lstStyle/>
          <a:p>
            <a:pPr algn="ctr" defTabSz="447663">
              <a:defRPr/>
            </a:pPr>
            <a:endParaRPr kumimoji="1" lang="ja-JP" altLang="en-US" sz="1762">
              <a:solidFill>
                <a:prstClr val="black"/>
              </a:solidFill>
              <a:latin typeface="游ゴシック"/>
              <a:ea typeface="游ゴシック"/>
            </a:endParaRPr>
          </a:p>
        </p:txBody>
      </p:sp>
      <p:sp>
        <p:nvSpPr>
          <p:cNvPr id="65" name="四角形: 角を丸くする 64">
            <a:extLst>
              <a:ext uri="{FF2B5EF4-FFF2-40B4-BE49-F238E27FC236}">
                <a16:creationId xmlns:a16="http://schemas.microsoft.com/office/drawing/2014/main" id="{3F17CE0C-61A9-4E52-BEB5-6FEBE789A303}"/>
              </a:ext>
            </a:extLst>
          </p:cNvPr>
          <p:cNvSpPr/>
          <p:nvPr/>
        </p:nvSpPr>
        <p:spPr>
          <a:xfrm>
            <a:off x="7398172" y="6571920"/>
            <a:ext cx="3043662" cy="631047"/>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defTabSz="986912">
              <a:lnSpc>
                <a:spcPct val="120000"/>
              </a:lnSpc>
            </a:pPr>
            <a:r>
              <a:rPr kumimoji="1" lang="ja-JP" altLang="en-US" sz="979" b="1">
                <a:solidFill>
                  <a:prstClr val="black"/>
                </a:solidFill>
                <a:latin typeface="游ゴシック" panose="020B0400000000000000" pitchFamily="50" charset="-128"/>
                <a:ea typeface="游ゴシック" panose="020B0400000000000000" pitchFamily="50" charset="-128"/>
              </a:rPr>
              <a:t>■スポンサードコンテンツ　</a:t>
            </a:r>
            <a:endParaRPr kumimoji="1" lang="en-US" altLang="ja-JP" sz="979" b="1">
              <a:solidFill>
                <a:prstClr val="black"/>
              </a:solidFill>
              <a:latin typeface="游ゴシック" panose="020B0400000000000000" pitchFamily="50" charset="-128"/>
              <a:ea typeface="游ゴシック" panose="020B0400000000000000" pitchFamily="50" charset="-128"/>
            </a:endParaRPr>
          </a:p>
          <a:p>
            <a:pPr defTabSz="986912">
              <a:lnSpc>
                <a:spcPct val="120000"/>
              </a:lnSpc>
            </a:pPr>
            <a:r>
              <a:rPr kumimoji="1" lang="en-US" altLang="ja-JP" sz="881">
                <a:solidFill>
                  <a:prstClr val="black"/>
                </a:solidFill>
                <a:latin typeface="游ゴシック" panose="020B0400000000000000" pitchFamily="50" charset="-128"/>
                <a:ea typeface="游ゴシック" panose="020B0400000000000000" pitchFamily="50" charset="-128"/>
              </a:rPr>
              <a:t> 1</a:t>
            </a:r>
            <a:r>
              <a:rPr kumimoji="1" lang="ja-JP" altLang="en-US" sz="881">
                <a:solidFill>
                  <a:prstClr val="black"/>
                </a:solidFill>
                <a:latin typeface="游ゴシック" panose="020B0400000000000000" pitchFamily="50" charset="-128"/>
                <a:ea typeface="游ゴシック" panose="020B0400000000000000" pitchFamily="50" charset="-128"/>
              </a:rPr>
              <a:t>万</a:t>
            </a:r>
            <a:r>
              <a:rPr kumimoji="1" lang="en-US" altLang="ja-JP" sz="881">
                <a:solidFill>
                  <a:prstClr val="black"/>
                </a:solidFill>
                <a:latin typeface="游ゴシック" panose="020B0400000000000000" pitchFamily="50" charset="-128"/>
                <a:ea typeface="游ゴシック" panose="020B0400000000000000" pitchFamily="50" charset="-128"/>
              </a:rPr>
              <a:t>PV</a:t>
            </a:r>
            <a:r>
              <a:rPr kumimoji="1" lang="ja-JP" altLang="en-US" sz="881">
                <a:solidFill>
                  <a:prstClr val="black"/>
                </a:solidFill>
                <a:latin typeface="游ゴシック" panose="020B0400000000000000" pitchFamily="50" charset="-128"/>
                <a:ea typeface="游ゴシック" panose="020B0400000000000000" pitchFamily="50" charset="-128"/>
              </a:rPr>
              <a:t>保証：掲載費</a:t>
            </a:r>
            <a:r>
              <a:rPr kumimoji="1" lang="en-US" altLang="ja-JP" sz="881">
                <a:solidFill>
                  <a:prstClr val="black"/>
                </a:solidFill>
                <a:latin typeface="游ゴシック" panose="020B0400000000000000" pitchFamily="50" charset="-128"/>
                <a:ea typeface="游ゴシック" panose="020B0400000000000000" pitchFamily="50" charset="-128"/>
              </a:rPr>
              <a:t>G150</a:t>
            </a:r>
            <a:r>
              <a:rPr kumimoji="1" lang="ja-JP" altLang="en-US" sz="881">
                <a:solidFill>
                  <a:prstClr val="black"/>
                </a:solidFill>
                <a:latin typeface="游ゴシック" panose="020B0400000000000000" pitchFamily="50" charset="-128"/>
                <a:ea typeface="游ゴシック" panose="020B0400000000000000" pitchFamily="50" charset="-128"/>
              </a:rPr>
              <a:t>万円～</a:t>
            </a:r>
            <a:r>
              <a:rPr kumimoji="1" lang="en-US" altLang="ja-JP" sz="881">
                <a:solidFill>
                  <a:prstClr val="black"/>
                </a:solidFill>
                <a:latin typeface="游ゴシック" panose="020B0400000000000000" pitchFamily="50" charset="-128"/>
                <a:ea typeface="游ゴシック" panose="020B0400000000000000" pitchFamily="50" charset="-128"/>
              </a:rPr>
              <a:t>+</a:t>
            </a:r>
            <a:r>
              <a:rPr kumimoji="1" lang="ja-JP" altLang="en-US" sz="881">
                <a:solidFill>
                  <a:prstClr val="black"/>
                </a:solidFill>
                <a:latin typeface="游ゴシック" panose="020B0400000000000000" pitchFamily="50" charset="-128"/>
                <a:ea typeface="游ゴシック" panose="020B0400000000000000" pitchFamily="50" charset="-128"/>
              </a:rPr>
              <a:t>制作費</a:t>
            </a:r>
            <a:r>
              <a:rPr kumimoji="1" lang="en-US" altLang="ja-JP" sz="881">
                <a:solidFill>
                  <a:prstClr val="black"/>
                </a:solidFill>
                <a:latin typeface="游ゴシック" panose="020B0400000000000000" pitchFamily="50" charset="-128"/>
                <a:ea typeface="游ゴシック" panose="020B0400000000000000" pitchFamily="50" charset="-128"/>
              </a:rPr>
              <a:t>N30</a:t>
            </a:r>
            <a:r>
              <a:rPr kumimoji="1" lang="ja-JP" altLang="en-US" sz="881">
                <a:solidFill>
                  <a:prstClr val="black"/>
                </a:solidFill>
                <a:latin typeface="游ゴシック" panose="020B0400000000000000" pitchFamily="50" charset="-128"/>
                <a:ea typeface="游ゴシック" panose="020B0400000000000000" pitchFamily="50" charset="-128"/>
              </a:rPr>
              <a:t>万円～　</a:t>
            </a:r>
            <a:endParaRPr kumimoji="1" lang="en-US" altLang="ja-JP" sz="881">
              <a:solidFill>
                <a:prstClr val="black"/>
              </a:solidFill>
              <a:latin typeface="游ゴシック" panose="020B0400000000000000" pitchFamily="50" charset="-128"/>
              <a:ea typeface="游ゴシック" panose="020B0400000000000000" pitchFamily="50" charset="-128"/>
            </a:endParaRPr>
          </a:p>
          <a:p>
            <a:pPr defTabSz="986912">
              <a:lnSpc>
                <a:spcPct val="120000"/>
              </a:lnSpc>
            </a:pPr>
            <a:r>
              <a:rPr kumimoji="1" lang="en-US" altLang="ja-JP" sz="881">
                <a:solidFill>
                  <a:prstClr val="black"/>
                </a:solidFill>
                <a:latin typeface="游ゴシック" panose="020B0400000000000000" pitchFamily="50" charset="-128"/>
                <a:ea typeface="游ゴシック" panose="020B0400000000000000" pitchFamily="50" charset="-128"/>
              </a:rPr>
              <a:t> 2</a:t>
            </a:r>
            <a:r>
              <a:rPr kumimoji="1" lang="ja-JP" altLang="en-US" sz="881">
                <a:solidFill>
                  <a:prstClr val="black"/>
                </a:solidFill>
                <a:latin typeface="游ゴシック" panose="020B0400000000000000" pitchFamily="50" charset="-128"/>
                <a:ea typeface="游ゴシック" panose="020B0400000000000000" pitchFamily="50" charset="-128"/>
              </a:rPr>
              <a:t>万</a:t>
            </a:r>
            <a:r>
              <a:rPr kumimoji="1" lang="en-US" altLang="ja-JP" sz="881">
                <a:solidFill>
                  <a:prstClr val="black"/>
                </a:solidFill>
                <a:latin typeface="游ゴシック" panose="020B0400000000000000" pitchFamily="50" charset="-128"/>
                <a:ea typeface="游ゴシック" panose="020B0400000000000000" pitchFamily="50" charset="-128"/>
              </a:rPr>
              <a:t>PV</a:t>
            </a:r>
            <a:r>
              <a:rPr kumimoji="1" lang="ja-JP" altLang="en-US" sz="881">
                <a:solidFill>
                  <a:prstClr val="black"/>
                </a:solidFill>
                <a:latin typeface="游ゴシック" panose="020B0400000000000000" pitchFamily="50" charset="-128"/>
                <a:ea typeface="游ゴシック" panose="020B0400000000000000" pitchFamily="50" charset="-128"/>
              </a:rPr>
              <a:t>保証：掲載費</a:t>
            </a:r>
            <a:r>
              <a:rPr kumimoji="1" lang="en-US" altLang="ja-JP" sz="881">
                <a:solidFill>
                  <a:prstClr val="black"/>
                </a:solidFill>
                <a:latin typeface="游ゴシック" panose="020B0400000000000000" pitchFamily="50" charset="-128"/>
                <a:ea typeface="游ゴシック" panose="020B0400000000000000" pitchFamily="50" charset="-128"/>
              </a:rPr>
              <a:t>G280</a:t>
            </a:r>
            <a:r>
              <a:rPr kumimoji="1" lang="ja-JP" altLang="en-US" sz="881">
                <a:solidFill>
                  <a:prstClr val="black"/>
                </a:solidFill>
                <a:latin typeface="游ゴシック" panose="020B0400000000000000" pitchFamily="50" charset="-128"/>
                <a:ea typeface="游ゴシック" panose="020B0400000000000000" pitchFamily="50" charset="-128"/>
              </a:rPr>
              <a:t>万円～</a:t>
            </a:r>
            <a:r>
              <a:rPr kumimoji="1" lang="en-US" altLang="ja-JP" sz="881">
                <a:solidFill>
                  <a:prstClr val="black"/>
                </a:solidFill>
                <a:latin typeface="游ゴシック" panose="020B0400000000000000" pitchFamily="50" charset="-128"/>
                <a:ea typeface="游ゴシック" panose="020B0400000000000000" pitchFamily="50" charset="-128"/>
              </a:rPr>
              <a:t>+</a:t>
            </a:r>
            <a:r>
              <a:rPr kumimoji="1" lang="ja-JP" altLang="en-US" sz="881">
                <a:solidFill>
                  <a:prstClr val="black"/>
                </a:solidFill>
                <a:latin typeface="游ゴシック" panose="020B0400000000000000" pitchFamily="50" charset="-128"/>
                <a:ea typeface="游ゴシック" panose="020B0400000000000000" pitchFamily="50" charset="-128"/>
              </a:rPr>
              <a:t>制作費</a:t>
            </a:r>
            <a:r>
              <a:rPr kumimoji="1" lang="en-US" altLang="ja-JP" sz="881">
                <a:solidFill>
                  <a:prstClr val="black"/>
                </a:solidFill>
                <a:latin typeface="游ゴシック" panose="020B0400000000000000" pitchFamily="50" charset="-128"/>
                <a:ea typeface="游ゴシック" panose="020B0400000000000000" pitchFamily="50" charset="-128"/>
              </a:rPr>
              <a:t>N30</a:t>
            </a:r>
            <a:r>
              <a:rPr kumimoji="1" lang="ja-JP" altLang="en-US" sz="881">
                <a:solidFill>
                  <a:prstClr val="black"/>
                </a:solidFill>
                <a:latin typeface="游ゴシック" panose="020B0400000000000000" pitchFamily="50" charset="-128"/>
                <a:ea typeface="游ゴシック" panose="020B0400000000000000" pitchFamily="50" charset="-128"/>
              </a:rPr>
              <a:t>万円～　</a:t>
            </a:r>
            <a:endParaRPr kumimoji="1" lang="en-US" altLang="ja-JP" sz="881">
              <a:solidFill>
                <a:prstClr val="black"/>
              </a:solidFill>
              <a:latin typeface="游ゴシック" panose="020B0400000000000000" pitchFamily="50" charset="-128"/>
              <a:ea typeface="游ゴシック" panose="020B0400000000000000" pitchFamily="50" charset="-128"/>
            </a:endParaRPr>
          </a:p>
        </p:txBody>
      </p:sp>
      <p:pic>
        <p:nvPicPr>
          <p:cNvPr id="73" name="図 72">
            <a:extLst>
              <a:ext uri="{FF2B5EF4-FFF2-40B4-BE49-F238E27FC236}">
                <a16:creationId xmlns:a16="http://schemas.microsoft.com/office/drawing/2014/main" id="{974B7EE9-ED97-48C2-9D7D-D41BA1DE02C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6421"/>
          <a:stretch/>
        </p:blipFill>
        <p:spPr>
          <a:xfrm>
            <a:off x="517512" y="3655222"/>
            <a:ext cx="1780791" cy="1296288"/>
          </a:xfrm>
          <a:prstGeom prst="rect">
            <a:avLst/>
          </a:prstGeom>
          <a:ln>
            <a:solidFill>
              <a:schemeClr val="bg1">
                <a:lumMod val="50000"/>
              </a:schemeClr>
            </a:solidFill>
          </a:ln>
        </p:spPr>
      </p:pic>
      <p:pic>
        <p:nvPicPr>
          <p:cNvPr id="74" name="図 73">
            <a:extLst>
              <a:ext uri="{FF2B5EF4-FFF2-40B4-BE49-F238E27FC236}">
                <a16:creationId xmlns:a16="http://schemas.microsoft.com/office/drawing/2014/main" id="{B65A91ED-9969-4CC6-A5F0-EF59D44FE8E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33339"/>
          <a:stretch/>
        </p:blipFill>
        <p:spPr>
          <a:xfrm>
            <a:off x="1896992" y="3849551"/>
            <a:ext cx="1781144" cy="1296287"/>
          </a:xfrm>
          <a:prstGeom prst="rect">
            <a:avLst/>
          </a:prstGeom>
          <a:ln>
            <a:solidFill>
              <a:schemeClr val="bg1">
                <a:lumMod val="50000"/>
              </a:schemeClr>
            </a:solidFill>
          </a:ln>
        </p:spPr>
      </p:pic>
      <p:pic>
        <p:nvPicPr>
          <p:cNvPr id="6" name="図 5">
            <a:extLst>
              <a:ext uri="{FF2B5EF4-FFF2-40B4-BE49-F238E27FC236}">
                <a16:creationId xmlns:a16="http://schemas.microsoft.com/office/drawing/2014/main" id="{A35C7A5C-194B-408A-9EAA-4F463E4E5D42}"/>
              </a:ext>
            </a:extLst>
          </p:cNvPr>
          <p:cNvPicPr>
            <a:picLocks noChangeAspect="1"/>
          </p:cNvPicPr>
          <p:nvPr/>
        </p:nvPicPr>
        <p:blipFill>
          <a:blip r:embed="rId15"/>
          <a:stretch>
            <a:fillRect/>
          </a:stretch>
        </p:blipFill>
        <p:spPr>
          <a:xfrm>
            <a:off x="1731545" y="5649753"/>
            <a:ext cx="1971155" cy="1384906"/>
          </a:xfrm>
          <a:prstGeom prst="rect">
            <a:avLst/>
          </a:prstGeom>
        </p:spPr>
      </p:pic>
      <p:pic>
        <p:nvPicPr>
          <p:cNvPr id="7" name="図 6">
            <a:extLst>
              <a:ext uri="{FF2B5EF4-FFF2-40B4-BE49-F238E27FC236}">
                <a16:creationId xmlns:a16="http://schemas.microsoft.com/office/drawing/2014/main" id="{85132C87-AB1D-4656-B7E5-9892FBEC3171}"/>
              </a:ext>
            </a:extLst>
          </p:cNvPr>
          <p:cNvPicPr>
            <a:picLocks noChangeAspect="1"/>
          </p:cNvPicPr>
          <p:nvPr/>
        </p:nvPicPr>
        <p:blipFill>
          <a:blip r:embed="rId16"/>
          <a:stretch>
            <a:fillRect/>
          </a:stretch>
        </p:blipFill>
        <p:spPr>
          <a:xfrm>
            <a:off x="626762" y="5941856"/>
            <a:ext cx="947939" cy="1088377"/>
          </a:xfrm>
          <a:prstGeom prst="rect">
            <a:avLst/>
          </a:prstGeom>
        </p:spPr>
      </p:pic>
      <p:sp>
        <p:nvSpPr>
          <p:cNvPr id="76" name="正方形/長方形 75">
            <a:extLst>
              <a:ext uri="{FF2B5EF4-FFF2-40B4-BE49-F238E27FC236}">
                <a16:creationId xmlns:a16="http://schemas.microsoft.com/office/drawing/2014/main" id="{AA6DAC63-466C-46DD-B642-DFF3E1FDCAB2}"/>
              </a:ext>
            </a:extLst>
          </p:cNvPr>
          <p:cNvSpPr/>
          <p:nvPr/>
        </p:nvSpPr>
        <p:spPr>
          <a:xfrm>
            <a:off x="3678137" y="3013195"/>
            <a:ext cx="2864297" cy="391133"/>
          </a:xfrm>
          <a:prstGeom prst="rect">
            <a:avLst/>
          </a:prstGeom>
        </p:spPr>
        <p:txBody>
          <a:bodyPr wrap="square">
            <a:spAutoFit/>
          </a:bodyPr>
          <a:lstStyle/>
          <a:p>
            <a:pPr defTabSz="986912"/>
            <a:r>
              <a:rPr lang="ja-JP" altLang="en-US" sz="971" b="1" kern="10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a:t>
            </a:r>
            <a:r>
              <a:rPr kumimoji="1" lang="en-US" altLang="ja-JP" sz="971" b="1">
                <a:solidFill>
                  <a:prstClr val="black"/>
                </a:solidFill>
                <a:latin typeface="游ゴシック" panose="020B0400000000000000" pitchFamily="50" charset="-128"/>
                <a:ea typeface="游ゴシック" panose="020B0400000000000000" pitchFamily="50" charset="-128"/>
              </a:rPr>
              <a:t>telling,</a:t>
            </a:r>
            <a:r>
              <a:rPr kumimoji="1" lang="ja-JP" altLang="en-US" sz="971" b="1">
                <a:solidFill>
                  <a:prstClr val="black"/>
                </a:solidFill>
                <a:latin typeface="游ゴシック" panose="020B0400000000000000" pitchFamily="50" charset="-128"/>
                <a:ea typeface="游ゴシック" panose="020B0400000000000000" pitchFamily="50" charset="-128"/>
              </a:rPr>
              <a:t>編集部が女性の興味・関心のある</a:t>
            </a:r>
            <a:endParaRPr kumimoji="1" lang="en-US" altLang="ja-JP" sz="971" b="1">
              <a:solidFill>
                <a:prstClr val="black"/>
              </a:solidFill>
              <a:latin typeface="游ゴシック" panose="020B0400000000000000" pitchFamily="50" charset="-128"/>
              <a:ea typeface="游ゴシック" panose="020B0400000000000000" pitchFamily="50" charset="-128"/>
            </a:endParaRPr>
          </a:p>
          <a:p>
            <a:pPr defTabSz="986912"/>
            <a:r>
              <a:rPr kumimoji="1" lang="ja-JP" altLang="en-US" sz="971" b="1">
                <a:solidFill>
                  <a:prstClr val="black"/>
                </a:solidFill>
                <a:latin typeface="游ゴシック" panose="020B0400000000000000" pitchFamily="50" charset="-128"/>
                <a:ea typeface="游ゴシック" panose="020B0400000000000000" pitchFamily="50" charset="-128"/>
              </a:rPr>
              <a:t>テーマをキュレーション</a:t>
            </a:r>
          </a:p>
        </p:txBody>
      </p:sp>
      <p:sp>
        <p:nvSpPr>
          <p:cNvPr id="77" name="テキスト ボックス 76">
            <a:extLst>
              <a:ext uri="{FF2B5EF4-FFF2-40B4-BE49-F238E27FC236}">
                <a16:creationId xmlns:a16="http://schemas.microsoft.com/office/drawing/2014/main" id="{E41995F4-BC47-4F58-AE0D-01736F48A0CB}"/>
              </a:ext>
            </a:extLst>
          </p:cNvPr>
          <p:cNvSpPr txBox="1"/>
          <p:nvPr/>
        </p:nvSpPr>
        <p:spPr>
          <a:xfrm>
            <a:off x="3789537" y="3380548"/>
            <a:ext cx="2467271" cy="155364"/>
          </a:xfrm>
          <a:prstGeom prst="rect">
            <a:avLst/>
          </a:prstGeom>
          <a:noFill/>
        </p:spPr>
        <p:txBody>
          <a:bodyPr wrap="square" lIns="0" tIns="0" rIns="0" bIns="0" rtlCol="0" anchor="t">
            <a:spAutoFit/>
          </a:bodyPr>
          <a:lstStyle/>
          <a:p>
            <a:pPr defTabSz="986912">
              <a:lnSpc>
                <a:spcPct val="125000"/>
              </a:lnSpc>
            </a:pPr>
            <a:r>
              <a:rPr kumimoji="1" lang="ja-JP" altLang="en-US" sz="863" b="1" u="sng">
                <a:solidFill>
                  <a:prstClr val="black"/>
                </a:solidFill>
                <a:latin typeface="游ゴシック" panose="020B0400000000000000" pitchFamily="50" charset="-128"/>
                <a:ea typeface="游ゴシック" panose="020B0400000000000000" pitchFamily="50" charset="-128"/>
              </a:rPr>
              <a:t>特集</a:t>
            </a:r>
            <a:r>
              <a:rPr kumimoji="1" lang="en-US" altLang="ja-JP" sz="863" b="1" u="sng">
                <a:solidFill>
                  <a:prstClr val="black"/>
                </a:solidFill>
                <a:latin typeface="游ゴシック" panose="020B0400000000000000" pitchFamily="50" charset="-128"/>
                <a:ea typeface="游ゴシック" panose="020B0400000000000000" pitchFamily="50" charset="-128"/>
              </a:rPr>
              <a:t>｢</a:t>
            </a:r>
            <a:r>
              <a:rPr kumimoji="1" lang="ja-JP" altLang="en-US" sz="863" b="1" u="sng">
                <a:solidFill>
                  <a:prstClr val="black"/>
                </a:solidFill>
                <a:latin typeface="游ゴシック" panose="020B0400000000000000" pitchFamily="50" charset="-128"/>
                <a:ea typeface="游ゴシック" panose="020B0400000000000000" pitchFamily="50" charset="-128"/>
              </a:rPr>
              <a:t>働く女子のお金のトリセツ」</a:t>
            </a:r>
          </a:p>
        </p:txBody>
      </p:sp>
      <p:sp>
        <p:nvSpPr>
          <p:cNvPr id="9" name="正方形/長方形 8">
            <a:extLst>
              <a:ext uri="{FF2B5EF4-FFF2-40B4-BE49-F238E27FC236}">
                <a16:creationId xmlns:a16="http://schemas.microsoft.com/office/drawing/2014/main" id="{8E05DDF7-2155-4A03-A35E-37DCF36C9A63}"/>
              </a:ext>
            </a:extLst>
          </p:cNvPr>
          <p:cNvSpPr/>
          <p:nvPr/>
        </p:nvSpPr>
        <p:spPr>
          <a:xfrm>
            <a:off x="4605728" y="3565957"/>
            <a:ext cx="1555988" cy="1243674"/>
          </a:xfrm>
          <a:prstGeom prst="rect">
            <a:avLst/>
          </a:prstGeom>
        </p:spPr>
        <p:txBody>
          <a:bodyPr wrap="square">
            <a:spAutoFit/>
          </a:bodyPr>
          <a:lstStyle/>
          <a:p>
            <a:pPr defTabSz="986912">
              <a:lnSpc>
                <a:spcPct val="125000"/>
              </a:lnSpc>
            </a:pPr>
            <a:r>
              <a:rPr kumimoji="1" lang="ja-JP" altLang="en-US" sz="863">
                <a:solidFill>
                  <a:prstClr val="black"/>
                </a:solidFill>
                <a:latin typeface="游ゴシック" panose="020B0400000000000000" pitchFamily="50" charset="-128"/>
                <a:ea typeface="游ゴシック" panose="020B0400000000000000" pitchFamily="50" charset="-128"/>
              </a:rPr>
              <a:t>結婚、妊娠、出産、今後のキャリアなど、 近い将来、</a:t>
            </a:r>
            <a:r>
              <a:rPr kumimoji="1" lang="en-US" altLang="ja-JP" sz="863">
                <a:solidFill>
                  <a:prstClr val="black"/>
                </a:solidFill>
                <a:latin typeface="游ゴシック" panose="020B0400000000000000" pitchFamily="50" charset="-128"/>
                <a:ea typeface="游ゴシック" panose="020B0400000000000000" pitchFamily="50" charset="-128"/>
              </a:rPr>
              <a:t>telling,</a:t>
            </a:r>
            <a:r>
              <a:rPr kumimoji="1" lang="ja-JP" altLang="en-US" sz="863">
                <a:solidFill>
                  <a:prstClr val="black"/>
                </a:solidFill>
                <a:latin typeface="游ゴシック" panose="020B0400000000000000" pitchFamily="50" charset="-128"/>
                <a:ea typeface="游ゴシック" panose="020B0400000000000000" pitchFamily="50" charset="-128"/>
              </a:rPr>
              <a:t>読者が迎えるライフステージの変化に合わせてお金の悩みも様々。彼女たちの視点で新しい価値観を提供しています。</a:t>
            </a:r>
            <a:endParaRPr kumimoji="1" lang="ja-JP" altLang="en-US" sz="863">
              <a:solidFill>
                <a:prstClr val="black"/>
              </a:solidFill>
              <a:latin typeface="Calibri" panose="020F0502020204030204"/>
              <a:ea typeface="游ゴシック" panose="020B0400000000000000" pitchFamily="50" charset="-128"/>
            </a:endParaRPr>
          </a:p>
        </p:txBody>
      </p:sp>
      <p:pic>
        <p:nvPicPr>
          <p:cNvPr id="78" name="図 77">
            <a:extLst>
              <a:ext uri="{FF2B5EF4-FFF2-40B4-BE49-F238E27FC236}">
                <a16:creationId xmlns:a16="http://schemas.microsoft.com/office/drawing/2014/main" id="{BFAAB008-750B-48C4-AD25-12EE9CC4F235}"/>
              </a:ext>
            </a:extLst>
          </p:cNvPr>
          <p:cNvPicPr>
            <a:picLocks noChangeAspect="1"/>
          </p:cNvPicPr>
          <p:nvPr/>
        </p:nvPicPr>
        <p:blipFill>
          <a:blip r:embed="rId17"/>
          <a:stretch>
            <a:fillRect/>
          </a:stretch>
        </p:blipFill>
        <p:spPr>
          <a:xfrm>
            <a:off x="3809950" y="3831880"/>
            <a:ext cx="765601" cy="719755"/>
          </a:xfrm>
          <a:prstGeom prst="rect">
            <a:avLst/>
          </a:prstGeom>
          <a:ln>
            <a:solidFill>
              <a:schemeClr val="bg1">
                <a:lumMod val="50000"/>
              </a:schemeClr>
            </a:solidFill>
          </a:ln>
        </p:spPr>
      </p:pic>
      <p:sp>
        <p:nvSpPr>
          <p:cNvPr id="79" name="正方形/長方形 78">
            <a:extLst>
              <a:ext uri="{FF2B5EF4-FFF2-40B4-BE49-F238E27FC236}">
                <a16:creationId xmlns:a16="http://schemas.microsoft.com/office/drawing/2014/main" id="{0F541300-E2AB-4FA7-A768-C2584E3AE52C}"/>
              </a:ext>
            </a:extLst>
          </p:cNvPr>
          <p:cNvSpPr/>
          <p:nvPr/>
        </p:nvSpPr>
        <p:spPr>
          <a:xfrm>
            <a:off x="3678137" y="4782130"/>
            <a:ext cx="2864297" cy="241733"/>
          </a:xfrm>
          <a:prstGeom prst="rect">
            <a:avLst/>
          </a:prstGeom>
        </p:spPr>
        <p:txBody>
          <a:bodyPr wrap="square">
            <a:spAutoFit/>
          </a:bodyPr>
          <a:lstStyle/>
          <a:p>
            <a:pPr defTabSz="986912"/>
            <a:r>
              <a:rPr lang="ja-JP" altLang="en-US" sz="971" b="1" kern="10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971" b="1">
                <a:solidFill>
                  <a:prstClr val="black"/>
                </a:solidFill>
                <a:latin typeface="游ゴシック" panose="020B0400000000000000" pitchFamily="50" charset="-128"/>
                <a:ea typeface="游ゴシック" panose="020B0400000000000000" pitchFamily="50" charset="-128"/>
              </a:rPr>
              <a:t>読者の興味・関心に斬り込むコンテンツ</a:t>
            </a:r>
          </a:p>
        </p:txBody>
      </p:sp>
      <p:pic>
        <p:nvPicPr>
          <p:cNvPr id="80" name="図 79">
            <a:extLst>
              <a:ext uri="{FF2B5EF4-FFF2-40B4-BE49-F238E27FC236}">
                <a16:creationId xmlns:a16="http://schemas.microsoft.com/office/drawing/2014/main" id="{54F2B60A-E6E6-4EA8-9C77-6F2F2EF1B32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790129" y="5110356"/>
            <a:ext cx="805246" cy="840314"/>
          </a:xfrm>
          <a:prstGeom prst="rect">
            <a:avLst/>
          </a:prstGeom>
          <a:ln>
            <a:solidFill>
              <a:schemeClr val="bg1">
                <a:lumMod val="50000"/>
              </a:schemeClr>
            </a:solidFill>
          </a:ln>
        </p:spPr>
      </p:pic>
      <p:pic>
        <p:nvPicPr>
          <p:cNvPr id="85" name="図 84">
            <a:extLst>
              <a:ext uri="{FF2B5EF4-FFF2-40B4-BE49-F238E27FC236}">
                <a16:creationId xmlns:a16="http://schemas.microsoft.com/office/drawing/2014/main" id="{7794EF48-156B-4353-9450-B9CD023E607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790129" y="6092668"/>
            <a:ext cx="805246" cy="821271"/>
          </a:xfrm>
          <a:prstGeom prst="rect">
            <a:avLst/>
          </a:prstGeom>
          <a:ln>
            <a:solidFill>
              <a:schemeClr val="bg1">
                <a:lumMod val="50000"/>
              </a:schemeClr>
            </a:solidFill>
          </a:ln>
        </p:spPr>
      </p:pic>
      <p:sp>
        <p:nvSpPr>
          <p:cNvPr id="10" name="正方形/長方形 9">
            <a:extLst>
              <a:ext uri="{FF2B5EF4-FFF2-40B4-BE49-F238E27FC236}">
                <a16:creationId xmlns:a16="http://schemas.microsoft.com/office/drawing/2014/main" id="{3BAD85A8-98A4-41B2-B828-8F4395040AC1}"/>
              </a:ext>
            </a:extLst>
          </p:cNvPr>
          <p:cNvSpPr/>
          <p:nvPr/>
        </p:nvSpPr>
        <p:spPr>
          <a:xfrm>
            <a:off x="4605729" y="4968374"/>
            <a:ext cx="1558154" cy="2240165"/>
          </a:xfrm>
          <a:prstGeom prst="rect">
            <a:avLst/>
          </a:prstGeom>
        </p:spPr>
        <p:txBody>
          <a:bodyPr wrap="square">
            <a:spAutoFit/>
          </a:bodyPr>
          <a:lstStyle/>
          <a:p>
            <a:pPr defTabSz="986912">
              <a:lnSpc>
                <a:spcPct val="125000"/>
              </a:lnSpc>
            </a:pPr>
            <a:r>
              <a:rPr kumimoji="1" lang="en-US" altLang="ja-JP" sz="863">
                <a:solidFill>
                  <a:prstClr val="black"/>
                </a:solidFill>
                <a:latin typeface="游ゴシック" panose="020B0400000000000000" pitchFamily="50" charset="-128"/>
                <a:ea typeface="游ゴシック" panose="020B0400000000000000" pitchFamily="50" charset="-128"/>
              </a:rPr>
              <a:t>『</a:t>
            </a:r>
            <a:r>
              <a:rPr kumimoji="1" lang="ja-JP" altLang="en-US" sz="863">
                <a:solidFill>
                  <a:prstClr val="black"/>
                </a:solidFill>
                <a:latin typeface="游ゴシック" panose="020B0400000000000000" pitchFamily="50" charset="-128"/>
                <a:ea typeface="游ゴシック" panose="020B0400000000000000" pitchFamily="50" charset="-128"/>
              </a:rPr>
              <a:t>高年齢の妊娠・出産はどこまで可能なのか。「リミット」について考える</a:t>
            </a:r>
            <a:r>
              <a:rPr kumimoji="1" lang="en-US" altLang="ja-JP" sz="863">
                <a:solidFill>
                  <a:prstClr val="black"/>
                </a:solidFill>
                <a:latin typeface="游ゴシック" panose="020B0400000000000000" pitchFamily="50" charset="-128"/>
                <a:ea typeface="游ゴシック" panose="020B0400000000000000" pitchFamily="50" charset="-128"/>
              </a:rPr>
              <a:t>』『</a:t>
            </a:r>
            <a:r>
              <a:rPr kumimoji="1" lang="ja-JP" altLang="en-US" sz="863">
                <a:solidFill>
                  <a:prstClr val="black"/>
                </a:solidFill>
                <a:latin typeface="游ゴシック" panose="020B0400000000000000" pitchFamily="50" charset="-128"/>
                <a:ea typeface="游ゴシック" panose="020B0400000000000000" pitchFamily="50" charset="-128"/>
              </a:rPr>
              <a:t>夫婦カウンセラーが指摘する「セックスレスになる</a:t>
            </a:r>
            <a:r>
              <a:rPr kumimoji="1" lang="en-US" altLang="ja-JP" sz="863">
                <a:solidFill>
                  <a:prstClr val="black"/>
                </a:solidFill>
                <a:latin typeface="游ゴシック" panose="020B0400000000000000" pitchFamily="50" charset="-128"/>
                <a:ea typeface="游ゴシック" panose="020B0400000000000000" pitchFamily="50" charset="-128"/>
              </a:rPr>
              <a:t>3</a:t>
            </a:r>
            <a:r>
              <a:rPr kumimoji="1" lang="ja-JP" altLang="en-US" sz="863">
                <a:solidFill>
                  <a:prstClr val="black"/>
                </a:solidFill>
                <a:latin typeface="游ゴシック" panose="020B0400000000000000" pitchFamily="50" charset="-128"/>
                <a:ea typeface="游ゴシック" panose="020B0400000000000000" pitchFamily="50" charset="-128"/>
              </a:rPr>
              <a:t>つの要因」って？</a:t>
            </a:r>
            <a:r>
              <a:rPr kumimoji="1" lang="en-US" altLang="ja-JP" sz="863">
                <a:solidFill>
                  <a:prstClr val="black"/>
                </a:solidFill>
                <a:latin typeface="游ゴシック" panose="020B0400000000000000" pitchFamily="50" charset="-128"/>
                <a:ea typeface="游ゴシック" panose="020B0400000000000000" pitchFamily="50" charset="-128"/>
              </a:rPr>
              <a:t>』</a:t>
            </a:r>
          </a:p>
          <a:p>
            <a:pPr defTabSz="986912">
              <a:lnSpc>
                <a:spcPct val="125000"/>
              </a:lnSpc>
            </a:pPr>
            <a:r>
              <a:rPr kumimoji="1" lang="ja-JP" altLang="en-US" sz="863">
                <a:solidFill>
                  <a:prstClr val="black"/>
                </a:solidFill>
                <a:latin typeface="游ゴシック" panose="020B0400000000000000" pitchFamily="50" charset="-128"/>
                <a:ea typeface="游ゴシック" panose="020B0400000000000000" pitchFamily="50" charset="-128"/>
              </a:rPr>
              <a:t>妊活・出産のタイムリミットやセックスレスなど、普段はなかなか言い出せない話題について、当事者の体験談や専門家の意見を集めた記事を掲載、大きな話題になりました。</a:t>
            </a:r>
          </a:p>
        </p:txBody>
      </p:sp>
    </p:spTree>
    <p:extLst>
      <p:ext uri="{BB962C8B-B14F-4D97-AF65-F5344CB8AC3E}">
        <p14:creationId xmlns:p14="http://schemas.microsoft.com/office/powerpoint/2010/main" val="729580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10E47065-1C4D-4444-BD60-660BB3D3443C}"/>
              </a:ext>
            </a:extLst>
          </p:cNvPr>
          <p:cNvGraphicFramePr>
            <a:graphicFrameLocks noGrp="1"/>
          </p:cNvGraphicFramePr>
          <p:nvPr>
            <p:extLst>
              <p:ext uri="{D42A27DB-BD31-4B8C-83A1-F6EECF244321}">
                <p14:modId xmlns:p14="http://schemas.microsoft.com/office/powerpoint/2010/main" val="4201665532"/>
              </p:ext>
            </p:extLst>
          </p:nvPr>
        </p:nvGraphicFramePr>
        <p:xfrm>
          <a:off x="92472" y="1142323"/>
          <a:ext cx="8532990" cy="6014197"/>
        </p:xfrm>
        <a:graphic>
          <a:graphicData uri="http://schemas.openxmlformats.org/drawingml/2006/table">
            <a:tbl>
              <a:tblPr bandRow="1">
                <a:tableStyleId>{5940675A-B579-460E-94D1-54222C63F5DA}</a:tableStyleId>
              </a:tblPr>
              <a:tblGrid>
                <a:gridCol w="1399801">
                  <a:extLst>
                    <a:ext uri="{9D8B030D-6E8A-4147-A177-3AD203B41FA5}">
                      <a16:colId xmlns:a16="http://schemas.microsoft.com/office/drawing/2014/main" val="4186694514"/>
                    </a:ext>
                  </a:extLst>
                </a:gridCol>
                <a:gridCol w="1019027">
                  <a:extLst>
                    <a:ext uri="{9D8B030D-6E8A-4147-A177-3AD203B41FA5}">
                      <a16:colId xmlns:a16="http://schemas.microsoft.com/office/drawing/2014/main" val="2656885620"/>
                    </a:ext>
                  </a:extLst>
                </a:gridCol>
                <a:gridCol w="1019027">
                  <a:extLst>
                    <a:ext uri="{9D8B030D-6E8A-4147-A177-3AD203B41FA5}">
                      <a16:colId xmlns:a16="http://schemas.microsoft.com/office/drawing/2014/main" val="4110741735"/>
                    </a:ext>
                  </a:extLst>
                </a:gridCol>
                <a:gridCol w="1019027">
                  <a:extLst>
                    <a:ext uri="{9D8B030D-6E8A-4147-A177-3AD203B41FA5}">
                      <a16:colId xmlns:a16="http://schemas.microsoft.com/office/drawing/2014/main" val="2413556078"/>
                    </a:ext>
                  </a:extLst>
                </a:gridCol>
                <a:gridCol w="1019027">
                  <a:extLst>
                    <a:ext uri="{9D8B030D-6E8A-4147-A177-3AD203B41FA5}">
                      <a16:colId xmlns:a16="http://schemas.microsoft.com/office/drawing/2014/main" val="1174544808"/>
                    </a:ext>
                  </a:extLst>
                </a:gridCol>
                <a:gridCol w="1019027">
                  <a:extLst>
                    <a:ext uri="{9D8B030D-6E8A-4147-A177-3AD203B41FA5}">
                      <a16:colId xmlns:a16="http://schemas.microsoft.com/office/drawing/2014/main" val="2338774189"/>
                    </a:ext>
                  </a:extLst>
                </a:gridCol>
                <a:gridCol w="1019027">
                  <a:extLst>
                    <a:ext uri="{9D8B030D-6E8A-4147-A177-3AD203B41FA5}">
                      <a16:colId xmlns:a16="http://schemas.microsoft.com/office/drawing/2014/main" val="988487718"/>
                    </a:ext>
                  </a:extLst>
                </a:gridCol>
                <a:gridCol w="1019027">
                  <a:extLst>
                    <a:ext uri="{9D8B030D-6E8A-4147-A177-3AD203B41FA5}">
                      <a16:colId xmlns:a16="http://schemas.microsoft.com/office/drawing/2014/main" val="2820460118"/>
                    </a:ext>
                  </a:extLst>
                </a:gridCol>
              </a:tblGrid>
              <a:tr h="545801">
                <a:tc>
                  <a:txBody>
                    <a:bodyPr/>
                    <a:lstStyle/>
                    <a:p>
                      <a:pPr algn="ctr"/>
                      <a:r>
                        <a:rPr kumimoji="1" lang="ja-JP" altLang="en-US" sz="1050" b="1" dirty="0"/>
                        <a:t>ニュースメディア</a:t>
                      </a:r>
                      <a:endParaRPr kumimoji="1" lang="en-US" altLang="ja-JP" sz="1050" b="1" dirty="0"/>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ja-JP" altLang="en-US" sz="700" b="1"/>
                        <a:t>朝日新聞デジタル</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en-US" altLang="ja-JP" sz="800" b="1"/>
                        <a:t>HUFFPOST</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en-US" altLang="ja-JP" sz="800" b="1" err="1"/>
                        <a:t>withnews</a:t>
                      </a:r>
                      <a:endParaRPr kumimoji="1" lang="en-US" altLang="ja-JP"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n-lt"/>
                          <a:ea typeface="+mn-ea"/>
                          <a:cs typeface="+mn-cs"/>
                        </a:rPr>
                        <a:t>朝日新聞</a:t>
                      </a:r>
                      <a:endParaRPr kumimoji="1" lang="en-US" altLang="ja-JP" sz="7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n-lt"/>
                          <a:ea typeface="+mn-ea"/>
                          <a:cs typeface="+mn-cs"/>
                        </a:rPr>
                        <a:t>ポッドキャスト</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dirty="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dirty="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2013534"/>
                  </a:ext>
                </a:extLst>
              </a:tr>
              <a:tr h="545801">
                <a:tc>
                  <a:txBody>
                    <a:bodyPr/>
                    <a:lstStyle/>
                    <a:p>
                      <a:pPr algn="ctr"/>
                      <a:r>
                        <a:rPr kumimoji="1" lang="ja-JP" altLang="en-US" sz="1050" b="1" dirty="0"/>
                        <a:t>男性向けメディア</a:t>
                      </a:r>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en-US" altLang="ja-JP" sz="800" b="1"/>
                        <a:t>&amp;M</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AERA STYLE MAGAZINE WEB</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GLOBE</a:t>
                      </a:r>
                      <a:r>
                        <a:rPr kumimoji="1" lang="ja-JP" altLang="en-US" sz="800" b="1"/>
                        <a:t>＋</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4years.</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GAME</a:t>
                      </a:r>
                      <a:r>
                        <a:rPr kumimoji="1" lang="ja-JP" altLang="en-US" sz="800" b="1"/>
                        <a:t>クロス</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800" b="1" dirty="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9979928"/>
                  </a:ext>
                </a:extLst>
              </a:tr>
              <a:tr h="545801">
                <a:tc>
                  <a:txBody>
                    <a:bodyPr/>
                    <a:lstStyle/>
                    <a:p>
                      <a:pPr algn="ctr"/>
                      <a:r>
                        <a:rPr kumimoji="1" lang="ja-JP" altLang="en-US" sz="1050" b="1"/>
                        <a:t>経済・社会課題</a:t>
                      </a:r>
                      <a:endParaRPr kumimoji="1" lang="en-US" altLang="ja-JP" sz="1050" b="1"/>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en-US" altLang="ja-JP" sz="800" b="1"/>
                        <a:t>GLOBE</a:t>
                      </a:r>
                      <a:r>
                        <a:rPr kumimoji="1" lang="ja-JP" altLang="en-US" sz="800" b="1"/>
                        <a:t>＋</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HUFFPOST</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800" b="1"/>
                        <a:t>朝日新聞</a:t>
                      </a:r>
                      <a:r>
                        <a:rPr kumimoji="1" lang="en-US" altLang="ja-JP" sz="800" b="1"/>
                        <a:t>DIALOG</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a:ln>
                            <a:noFill/>
                          </a:ln>
                          <a:solidFill>
                            <a:prstClr val="black"/>
                          </a:solidFill>
                          <a:effectLst/>
                          <a:uLnTx/>
                          <a:uFillTx/>
                          <a:latin typeface="+mn-lt"/>
                          <a:ea typeface="+mn-ea"/>
                          <a:cs typeface="+mn-cs"/>
                        </a:rPr>
                        <a:t>START</a:t>
                      </a:r>
                      <a:r>
                        <a:rPr kumimoji="1" lang="ja-JP" altLang="en-US" sz="800" b="1" i="0" u="none" strike="noStrike" kern="1200" cap="none" spc="0" normalizeH="0" baseline="0" noProof="0">
                          <a:ln>
                            <a:noFill/>
                          </a:ln>
                          <a:solidFill>
                            <a:prstClr val="black"/>
                          </a:solidFill>
                          <a:effectLst/>
                          <a:uLnTx/>
                          <a:uFillTx/>
                          <a:latin typeface="+mn-lt"/>
                          <a:ea typeface="+mn-ea"/>
                          <a:cs typeface="+mn-cs"/>
                        </a:rPr>
                        <a:t>！</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mn-lt"/>
                          <a:ea typeface="+mn-ea"/>
                          <a:cs typeface="+mn-cs"/>
                        </a:rPr>
                        <a:t>相続会議</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mn-lt"/>
                          <a:ea typeface="+mn-ea"/>
                          <a:cs typeface="+mn-cs"/>
                        </a:rPr>
                        <a:t>ツギノジダイ</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r>
                        <a:rPr kumimoji="1" lang="ja-JP" altLang="en-US" sz="800" b="1"/>
                        <a:t>なかまぁる</a:t>
                      </a:r>
                      <a:endParaRPr kumimoji="1" lang="en-US" altLang="ja-JP"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09911677"/>
                  </a:ext>
                </a:extLst>
              </a:tr>
              <a:tr h="545801">
                <a:tc>
                  <a:txBody>
                    <a:bodyPr/>
                    <a:lstStyle/>
                    <a:p>
                      <a:pPr algn="ctr"/>
                      <a:r>
                        <a:rPr kumimoji="1" lang="ja-JP" altLang="en-US" sz="1050" b="1"/>
                        <a:t>女性向けメディア</a:t>
                      </a:r>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en-US" altLang="ja-JP" sz="800" b="1"/>
                        <a:t>&amp;w</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telling,</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800" b="1"/>
                        <a:t>かがみよかがみ</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Bon Marché</a:t>
                      </a:r>
                    </a:p>
                    <a:p>
                      <a:pPr algn="ctr"/>
                      <a:r>
                        <a:rPr kumimoji="1" lang="en-US" altLang="ja-JP" sz="800" b="1"/>
                        <a:t>online</a:t>
                      </a: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4586548"/>
                  </a:ext>
                </a:extLst>
              </a:tr>
              <a:tr h="556187">
                <a:tc>
                  <a:txBody>
                    <a:bodyPr/>
                    <a:lstStyle/>
                    <a:p>
                      <a:pPr algn="ctr"/>
                      <a:r>
                        <a:rPr kumimoji="1" lang="ja-JP" altLang="en-US" sz="1050" b="1"/>
                        <a:t>若者向け</a:t>
                      </a:r>
                      <a:endParaRPr kumimoji="1" lang="en-US" altLang="ja-JP" sz="1050" b="1"/>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en-US" altLang="ja-JP" sz="800" b="1" err="1"/>
                        <a:t>withnews</a:t>
                      </a:r>
                      <a:endParaRPr kumimoji="1" lang="en-US" altLang="ja-JP"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telling,</a:t>
                      </a: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800" b="1"/>
                        <a:t>かがみよかがみ</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bouncy</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Moovoo</a:t>
                      </a: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a:t>#</a:t>
                      </a:r>
                      <a:r>
                        <a:rPr kumimoji="1" lang="ja-JP" altLang="en-US" sz="800" b="1"/>
                        <a:t>部活</a:t>
                      </a:r>
                      <a:r>
                        <a:rPr kumimoji="1" lang="en-US" altLang="ja-JP" sz="800" b="1"/>
                        <a:t>ONE!</a:t>
                      </a: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dirty="0"/>
                        <a:t>GAME</a:t>
                      </a:r>
                      <a:r>
                        <a:rPr kumimoji="1" lang="ja-JP" altLang="en-US" sz="800" b="1" dirty="0"/>
                        <a:t>クロス</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25782780"/>
                  </a:ext>
                </a:extLst>
              </a:tr>
              <a:tr h="545801">
                <a:tc>
                  <a:txBody>
                    <a:bodyPr/>
                    <a:lstStyle/>
                    <a:p>
                      <a:pPr algn="ctr"/>
                      <a:r>
                        <a:rPr kumimoji="1" lang="ja-JP" altLang="en-US" sz="1050" b="1"/>
                        <a:t>シニア向け</a:t>
                      </a:r>
                      <a:endParaRPr kumimoji="1" lang="en-US" altLang="ja-JP" sz="1050" b="1"/>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800" b="1"/>
                        <a:t>相続会議</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a:t>Re</a:t>
                      </a:r>
                      <a:r>
                        <a:rPr kumimoji="1" lang="ja-JP" altLang="en-US" sz="800" b="1"/>
                        <a:t>ライフ</a:t>
                      </a:r>
                      <a:r>
                        <a:rPr kumimoji="1" lang="en-US" altLang="ja-JP" sz="800" b="1"/>
                        <a:t>.net</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3920380"/>
                  </a:ext>
                </a:extLst>
              </a:tr>
              <a:tr h="545801">
                <a:tc>
                  <a:txBody>
                    <a:bodyPr/>
                    <a:lstStyle/>
                    <a:p>
                      <a:pPr algn="ctr"/>
                      <a:r>
                        <a:rPr kumimoji="1" lang="ja-JP" altLang="en-US" sz="1050" b="1"/>
                        <a:t>趣味</a:t>
                      </a:r>
                      <a:endParaRPr kumimoji="1" lang="en-US" altLang="ja-JP" sz="1050" b="1"/>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en-US" altLang="ja-JP" sz="800" b="1"/>
                        <a:t>&amp;Travel</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800" b="1"/>
                        <a:t>好書好日</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err="1"/>
                        <a:t>sippo</a:t>
                      </a:r>
                      <a:endParaRPr kumimoji="1" lang="en-US" altLang="ja-JP"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T JAPAN</a:t>
                      </a: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a:t>GAME</a:t>
                      </a:r>
                      <a:r>
                        <a:rPr kumimoji="1" lang="ja-JP" altLang="en-US" sz="800" b="1"/>
                        <a:t>クロス</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kumimoji="1" lang="ja-JP" altLang="en-US" sz="800" b="1" dirty="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746539"/>
                  </a:ext>
                </a:extLst>
              </a:tr>
              <a:tr h="545801">
                <a:tc>
                  <a:txBody>
                    <a:bodyPr/>
                    <a:lstStyle/>
                    <a:p>
                      <a:pPr algn="ctr"/>
                      <a:r>
                        <a:rPr kumimoji="1" lang="ja-JP" altLang="en-US" sz="1050" b="1"/>
                        <a:t>教育</a:t>
                      </a:r>
                      <a:endParaRPr kumimoji="1" lang="en-US" altLang="ja-JP" sz="1050" b="1"/>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en-US" altLang="ja-JP" sz="800" b="1"/>
                        <a:t>EduA</a:t>
                      </a: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800" b="1"/>
                        <a:t>寺子屋朝日</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kumimoji="1" lang="ja-JP" altLang="en-US" sz="800" b="1" dirty="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1193511"/>
                  </a:ext>
                </a:extLst>
              </a:tr>
              <a:tr h="545801">
                <a:tc>
                  <a:txBody>
                    <a:bodyPr/>
                    <a:lstStyle/>
                    <a:p>
                      <a:pPr algn="ctr"/>
                      <a:r>
                        <a:rPr kumimoji="1" lang="ja-JP" altLang="en-US" sz="1050" b="1"/>
                        <a:t>医療</a:t>
                      </a:r>
                      <a:endParaRPr kumimoji="1" lang="en-US" altLang="ja-JP" sz="1050" b="1"/>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en-US" altLang="ja-JP" sz="800" b="1"/>
                        <a:t>MedPeer</a:t>
                      </a:r>
                    </a:p>
                    <a:p>
                      <a:pPr algn="ctr"/>
                      <a:r>
                        <a:rPr kumimoji="1" lang="ja-JP" altLang="en-US" sz="800" b="1"/>
                        <a:t>（医師向け）</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800" b="1"/>
                        <a:t>なかまぁる</a:t>
                      </a:r>
                      <a:endParaRPr kumimoji="1" lang="en-US" altLang="ja-JP" sz="800" b="1"/>
                    </a:p>
                    <a:p>
                      <a:pPr algn="ctr"/>
                      <a:r>
                        <a:rPr kumimoji="1" lang="ja-JP" altLang="en-US" sz="800" b="1"/>
                        <a:t>（認知症）</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kumimoji="1" lang="ja-JP" altLang="en-US" sz="800" b="1" dirty="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145862"/>
                  </a:ext>
                </a:extLst>
              </a:tr>
              <a:tr h="545801">
                <a:tc>
                  <a:txBody>
                    <a:bodyPr/>
                    <a:lstStyle/>
                    <a:p>
                      <a:pPr algn="ctr"/>
                      <a:r>
                        <a:rPr kumimoji="1" lang="ja-JP" altLang="en-US" sz="1050" b="1"/>
                        <a:t>動画</a:t>
                      </a:r>
                      <a:endParaRPr kumimoji="1" lang="en-US" altLang="ja-JP" sz="1050" b="1"/>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en-US" altLang="ja-JP" sz="800" b="1"/>
                        <a:t>bouncy</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1" i="0" u="none" strike="noStrike" kern="1200" cap="none" spc="0" normalizeH="0" baseline="0" noProof="0" err="1">
                          <a:ln>
                            <a:noFill/>
                          </a:ln>
                          <a:solidFill>
                            <a:prstClr val="black"/>
                          </a:solidFill>
                          <a:effectLst/>
                          <a:uLnTx/>
                          <a:uFillTx/>
                          <a:latin typeface="+mn-lt"/>
                          <a:ea typeface="+mn-ea"/>
                          <a:cs typeface="+mn-cs"/>
                        </a:rPr>
                        <a:t>Moovoo</a:t>
                      </a:r>
                      <a:endParaRPr lang="ja-JP" altLang="en-US" sz="80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800" b="1"/>
                        <a:t>バーチャル</a:t>
                      </a:r>
                      <a:endParaRPr kumimoji="1" lang="en-US" altLang="ja-JP" sz="800" b="1"/>
                    </a:p>
                    <a:p>
                      <a:pPr algn="ctr"/>
                      <a:r>
                        <a:rPr kumimoji="1" lang="ja-JP" altLang="en-US" sz="800" b="1"/>
                        <a:t>高校野球</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a:t>#</a:t>
                      </a:r>
                      <a:r>
                        <a:rPr kumimoji="1" lang="ja-JP" altLang="en-US" sz="800" b="1"/>
                        <a:t>部活</a:t>
                      </a:r>
                      <a:r>
                        <a:rPr kumimoji="1" lang="en-US" altLang="ja-JP" sz="800" b="1"/>
                        <a:t>ONE!</a:t>
                      </a: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ja-JP" altLang="en-US" sz="80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ja-JP" altLang="en-US" sz="80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0384832"/>
                  </a:ext>
                </a:extLst>
              </a:tr>
              <a:tr h="545801">
                <a:tc>
                  <a:txBody>
                    <a:bodyPr/>
                    <a:lstStyle/>
                    <a:p>
                      <a:pPr algn="ctr"/>
                      <a:r>
                        <a:rPr kumimoji="1" lang="ja-JP" altLang="en-US" sz="1050" b="1"/>
                        <a:t>広告商品</a:t>
                      </a:r>
                      <a:endParaRPr kumimoji="1" lang="en-US" altLang="ja-JP" sz="1050" b="1"/>
                    </a:p>
                  </a:txBody>
                  <a:tcPr marL="108848" marR="108848" marT="54424"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7BA96"/>
                    </a:solidFill>
                  </a:tcPr>
                </a:tc>
                <a:tc>
                  <a:txBody>
                    <a:bodyPr/>
                    <a:lstStyle/>
                    <a:p>
                      <a:pPr algn="ctr"/>
                      <a:r>
                        <a:rPr kumimoji="1" lang="ja-JP" altLang="en-US" sz="800" b="1"/>
                        <a:t>共同サイト運営</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600" b="1"/>
                        <a:t>LINE</a:t>
                      </a:r>
                      <a:r>
                        <a:rPr kumimoji="1" lang="ja-JP" altLang="en-US" sz="600" b="1"/>
                        <a:t> </a:t>
                      </a:r>
                      <a:r>
                        <a:rPr kumimoji="1" lang="en-US" altLang="ja-JP" sz="600" b="1"/>
                        <a:t>DIGEST Spot</a:t>
                      </a:r>
                    </a:p>
                    <a:p>
                      <a:pPr algn="ctr"/>
                      <a:r>
                        <a:rPr kumimoji="1" lang="en-US" altLang="ja-JP" sz="600" b="1"/>
                        <a:t>for </a:t>
                      </a:r>
                      <a:r>
                        <a:rPr kumimoji="1" lang="ja-JP" altLang="en-US" sz="600" b="1"/>
                        <a:t>アカウントメディア</a:t>
                      </a: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800" b="1"/>
                        <a:t>純広告メニュー</a:t>
                      </a:r>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kumimoji="1" lang="ja-JP" altLang="en-US" sz="800" b="1" dirty="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800" b="1" dirty="0"/>
                    </a:p>
                  </a:txBody>
                  <a:tcPr marL="108848" marR="108848" marT="108000" marB="5442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5829977"/>
                  </a:ext>
                </a:extLst>
              </a:tr>
            </a:tbl>
          </a:graphicData>
        </a:graphic>
      </p:graphicFrame>
      <p:graphicFrame>
        <p:nvGraphicFramePr>
          <p:cNvPr id="9" name="表 3">
            <a:extLst>
              <a:ext uri="{FF2B5EF4-FFF2-40B4-BE49-F238E27FC236}">
                <a16:creationId xmlns:a16="http://schemas.microsoft.com/office/drawing/2014/main" id="{1452FC5B-5C8C-413E-8CF1-9B3DD9475A2F}"/>
              </a:ext>
            </a:extLst>
          </p:cNvPr>
          <p:cNvGraphicFramePr>
            <a:graphicFrameLocks noGrp="1"/>
          </p:cNvGraphicFramePr>
          <p:nvPr>
            <p:extLst>
              <p:ext uri="{D42A27DB-BD31-4B8C-83A1-F6EECF244321}">
                <p14:modId xmlns:p14="http://schemas.microsoft.com/office/powerpoint/2010/main" val="301733435"/>
              </p:ext>
            </p:extLst>
          </p:nvPr>
        </p:nvGraphicFramePr>
        <p:xfrm>
          <a:off x="1521425" y="1151494"/>
          <a:ext cx="9108216" cy="6015945"/>
        </p:xfrm>
        <a:graphic>
          <a:graphicData uri="http://schemas.openxmlformats.org/drawingml/2006/table">
            <a:tbl>
              <a:tblPr firstRow="1" bandRow="1">
                <a:tableStyleId>{2D5ABB26-0587-4C30-8999-92F81FD0307C}</a:tableStyleId>
              </a:tblPr>
              <a:tblGrid>
                <a:gridCol w="1012025">
                  <a:extLst>
                    <a:ext uri="{9D8B030D-6E8A-4147-A177-3AD203B41FA5}">
                      <a16:colId xmlns:a16="http://schemas.microsoft.com/office/drawing/2014/main" val="419275887"/>
                    </a:ext>
                  </a:extLst>
                </a:gridCol>
                <a:gridCol w="1012025">
                  <a:extLst>
                    <a:ext uri="{9D8B030D-6E8A-4147-A177-3AD203B41FA5}">
                      <a16:colId xmlns:a16="http://schemas.microsoft.com/office/drawing/2014/main" val="777201515"/>
                    </a:ext>
                  </a:extLst>
                </a:gridCol>
                <a:gridCol w="1012025">
                  <a:extLst>
                    <a:ext uri="{9D8B030D-6E8A-4147-A177-3AD203B41FA5}">
                      <a16:colId xmlns:a16="http://schemas.microsoft.com/office/drawing/2014/main" val="3233033438"/>
                    </a:ext>
                  </a:extLst>
                </a:gridCol>
                <a:gridCol w="506012">
                  <a:extLst>
                    <a:ext uri="{9D8B030D-6E8A-4147-A177-3AD203B41FA5}">
                      <a16:colId xmlns:a16="http://schemas.microsoft.com/office/drawing/2014/main" val="87280972"/>
                    </a:ext>
                  </a:extLst>
                </a:gridCol>
                <a:gridCol w="506012">
                  <a:extLst>
                    <a:ext uri="{9D8B030D-6E8A-4147-A177-3AD203B41FA5}">
                      <a16:colId xmlns:a16="http://schemas.microsoft.com/office/drawing/2014/main" val="1993829764"/>
                    </a:ext>
                  </a:extLst>
                </a:gridCol>
                <a:gridCol w="1012025">
                  <a:extLst>
                    <a:ext uri="{9D8B030D-6E8A-4147-A177-3AD203B41FA5}">
                      <a16:colId xmlns:a16="http://schemas.microsoft.com/office/drawing/2014/main" val="3147577299"/>
                    </a:ext>
                  </a:extLst>
                </a:gridCol>
                <a:gridCol w="1012025">
                  <a:extLst>
                    <a:ext uri="{9D8B030D-6E8A-4147-A177-3AD203B41FA5}">
                      <a16:colId xmlns:a16="http://schemas.microsoft.com/office/drawing/2014/main" val="900537871"/>
                    </a:ext>
                  </a:extLst>
                </a:gridCol>
                <a:gridCol w="1012025">
                  <a:extLst>
                    <a:ext uri="{9D8B030D-6E8A-4147-A177-3AD203B41FA5}">
                      <a16:colId xmlns:a16="http://schemas.microsoft.com/office/drawing/2014/main" val="635159504"/>
                    </a:ext>
                  </a:extLst>
                </a:gridCol>
                <a:gridCol w="1012021">
                  <a:extLst>
                    <a:ext uri="{9D8B030D-6E8A-4147-A177-3AD203B41FA5}">
                      <a16:colId xmlns:a16="http://schemas.microsoft.com/office/drawing/2014/main" val="1184289612"/>
                    </a:ext>
                  </a:extLst>
                </a:gridCol>
                <a:gridCol w="1012021">
                  <a:extLst>
                    <a:ext uri="{9D8B030D-6E8A-4147-A177-3AD203B41FA5}">
                      <a16:colId xmlns:a16="http://schemas.microsoft.com/office/drawing/2014/main" val="853263322"/>
                    </a:ext>
                  </a:extLst>
                </a:gridCol>
              </a:tblGrid>
              <a:tr h="543895">
                <a:tc>
                  <a:txBody>
                    <a:bodyPr/>
                    <a:lstStyle/>
                    <a:p>
                      <a:pPr algn="r"/>
                      <a:r>
                        <a:rPr kumimoji="1" lang="en-US" altLang="ja-JP" sz="700" dirty="0"/>
                        <a:t>p.5</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p.10</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p.22</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endParaRPr kumimoji="1" lang="en-US" altLang="ja-JP" sz="700" dirty="0"/>
                    </a:p>
                    <a:p>
                      <a:pPr algn="r"/>
                      <a:r>
                        <a:rPr kumimoji="1" lang="en-US" altLang="ja-JP" sz="700" dirty="0"/>
                        <a:t>p.38</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r>
                        <a:rPr kumimoji="1" lang="en-US" altLang="ja-JP" sz="700" dirty="0"/>
                        <a:t>p.11</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00816985"/>
                  </a:ext>
                </a:extLst>
              </a:tr>
              <a:tr h="563923">
                <a:tc>
                  <a:txBody>
                    <a:bodyPr/>
                    <a:lstStyle/>
                    <a:p>
                      <a:pPr algn="r"/>
                      <a:r>
                        <a:rPr kumimoji="1" lang="en-US" altLang="ja-JP" sz="700" dirty="0"/>
                        <a:t>p.6</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p.7</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a:t>p.8</a:t>
                      </a: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r>
                        <a:rPr kumimoji="1" lang="en-US" altLang="ja-JP" sz="700"/>
                        <a:t>p.9</a:t>
                      </a: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r>
                        <a:rPr kumimoji="1" lang="en-US" altLang="ja-JP" sz="700" dirty="0"/>
                        <a:t>p.18</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56896532"/>
                  </a:ext>
                </a:extLst>
              </a:tr>
              <a:tr h="543895">
                <a:tc>
                  <a:txBody>
                    <a:bodyPr/>
                    <a:lstStyle/>
                    <a:p>
                      <a:pPr algn="r"/>
                      <a:r>
                        <a:rPr kumimoji="1" lang="en-US" altLang="ja-JP" sz="700"/>
                        <a:t>p.8</a:t>
                      </a: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p.10</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p.15</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r>
                        <a:rPr kumimoji="1" lang="en-US" altLang="ja-JP" sz="700" dirty="0"/>
                        <a:t>p.17</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r>
                        <a:rPr kumimoji="1" lang="en-US" altLang="ja-JP" sz="700" dirty="0"/>
                        <a:t>p.31</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p.16</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p.30</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03402478"/>
                  </a:ext>
                </a:extLst>
              </a:tr>
              <a:tr h="543895">
                <a:tc>
                  <a:txBody>
                    <a:bodyPr/>
                    <a:lstStyle/>
                    <a:p>
                      <a:pPr algn="r"/>
                      <a:r>
                        <a:rPr kumimoji="1" lang="en-US" altLang="ja-JP" sz="700" dirty="0"/>
                        <a:t>p.18</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p.19</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p.20</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r>
                        <a:rPr kumimoji="1" lang="en-US" altLang="ja-JP" sz="700" dirty="0"/>
                        <a:t>p.21</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mn-lt"/>
                        <a:ea typeface="+mn-ea"/>
                        <a:cs typeface="+mn-cs"/>
                      </a:endParaRPr>
                    </a:p>
                    <a:p>
                      <a:pPr algn="r"/>
                      <a:r>
                        <a:rPr kumimoji="1" lang="en-US" altLang="ja-JP" sz="700" dirty="0"/>
                        <a:t>p.12</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p.14</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80260215"/>
                  </a:ext>
                </a:extLst>
              </a:tr>
              <a:tr h="543895">
                <a:tc>
                  <a:txBody>
                    <a:bodyPr/>
                    <a:lstStyle/>
                    <a:p>
                      <a:pPr algn="r"/>
                      <a:r>
                        <a:rPr kumimoji="1" lang="en-US" altLang="ja-JP" sz="700" dirty="0"/>
                        <a:t>p.22</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p.19</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p.20</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r>
                        <a:rPr kumimoji="1" lang="en-US" altLang="ja-JP" sz="700" dirty="0"/>
                        <a:t>p.34</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r>
                        <a:rPr kumimoji="1" lang="en-US" altLang="ja-JP" sz="700" dirty="0"/>
                        <a:t>p.35</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r>
                        <a:rPr kumimoji="1" lang="en-US" altLang="ja-JP" sz="700" dirty="0"/>
                        <a:t>p.37</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r>
                        <a:rPr kumimoji="1" lang="en-US" altLang="ja-JP" sz="700" dirty="0"/>
                        <a:t>p.11</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74230924"/>
                  </a:ext>
                </a:extLst>
              </a:tr>
              <a:tr h="543895">
                <a:tc>
                  <a:txBody>
                    <a:bodyPr/>
                    <a:lstStyle/>
                    <a:p>
                      <a:pPr algn="r"/>
                      <a:r>
                        <a:rPr kumimoji="1" lang="en-US" altLang="ja-JP" sz="700" dirty="0"/>
                        <a:t>p.31</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p.33</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40545276"/>
                  </a:ext>
                </a:extLst>
              </a:tr>
              <a:tr h="543895">
                <a:tc>
                  <a:txBody>
                    <a:bodyPr/>
                    <a:lstStyle/>
                    <a:p>
                      <a:pPr algn="r"/>
                      <a:r>
                        <a:rPr kumimoji="1" lang="en-US" altLang="ja-JP" sz="700" dirty="0"/>
                        <a:t>p.23</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p.24</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p.25</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r>
                        <a:rPr kumimoji="1" lang="en-US" altLang="ja-JP" sz="700" dirty="0"/>
                        <a:t>p.26</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r>
                        <a:rPr kumimoji="1" lang="en-US" altLang="ja-JP" sz="700" dirty="0"/>
                        <a:t>p.14</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en-US" altLang="ja-JP"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47757844"/>
                  </a:ext>
                </a:extLst>
              </a:tr>
              <a:tr h="556967">
                <a:tc>
                  <a:txBody>
                    <a:bodyPr/>
                    <a:lstStyle/>
                    <a:p>
                      <a:pPr algn="r"/>
                      <a:r>
                        <a:rPr kumimoji="1" lang="en-US" altLang="ja-JP" sz="700" dirty="0"/>
                        <a:t>p.27</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p.28</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10855721"/>
                  </a:ext>
                </a:extLst>
              </a:tr>
              <a:tr h="543895">
                <a:tc>
                  <a:txBody>
                    <a:bodyPr/>
                    <a:lstStyle/>
                    <a:p>
                      <a:pPr algn="r"/>
                      <a:r>
                        <a:rPr kumimoji="1" lang="en-US" altLang="ja-JP" sz="700" dirty="0"/>
                        <a:t>p.29</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p.30</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72259526"/>
                  </a:ext>
                </a:extLst>
              </a:tr>
              <a:tr h="543895">
                <a:tc>
                  <a:txBody>
                    <a:bodyPr/>
                    <a:lstStyle/>
                    <a:p>
                      <a:pPr algn="r"/>
                      <a:r>
                        <a:rPr kumimoji="1" lang="en-US" altLang="ja-JP" sz="700" dirty="0"/>
                        <a:t>p.34</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r>
                        <a:rPr kumimoji="1" lang="en-US" altLang="ja-JP" sz="700" dirty="0"/>
                        <a:t>p.35</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n-lt"/>
                          <a:ea typeface="+mn-ea"/>
                          <a:cs typeface="+mn-cs"/>
                        </a:rPr>
                        <a:t>p.36</a:t>
                      </a:r>
                      <a:endParaRPr kumimoji="1" lang="ja-JP" altLang="en-US" sz="700" b="0" i="0" u="none" strike="noStrike" kern="1200" cap="none" spc="0" normalizeH="0" baseline="0" noProof="0" dirty="0">
                        <a:ln>
                          <a:noFill/>
                        </a:ln>
                        <a:solidFill>
                          <a:prstClr val="black"/>
                        </a:solidFill>
                        <a:effectLst/>
                        <a:uLnTx/>
                        <a:uFillTx/>
                        <a:latin typeface="+mn-lt"/>
                        <a:ea typeface="+mn-ea"/>
                        <a:cs typeface="+mn-cs"/>
                      </a:endParaRPr>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r>
                        <a:rPr kumimoji="1" lang="en-US" altLang="ja-JP" sz="700" dirty="0"/>
                        <a:t>p.37</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57603817"/>
                  </a:ext>
                </a:extLst>
              </a:tr>
              <a:tr h="543895">
                <a:tc>
                  <a:txBody>
                    <a:bodyPr/>
                    <a:lstStyle/>
                    <a:p>
                      <a:pPr algn="r"/>
                      <a:r>
                        <a:rPr kumimoji="1" lang="en-US" altLang="ja-JP" sz="700" dirty="0"/>
                        <a:t>p.39</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p.40</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r>
                        <a:rPr kumimoji="1" lang="en-US" altLang="ja-JP" sz="700" dirty="0"/>
                        <a:t>p.41</a:t>
                      </a: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gridSpan="2">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endParaRPr kumimoji="1" lang="ja-JP" altLang="en-US" sz="70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tc>
                  <a:txBody>
                    <a:bodyPr/>
                    <a:lstStyle/>
                    <a:p>
                      <a:pPr algn="r"/>
                      <a:endParaRPr kumimoji="1" lang="ja-JP" altLang="en-US" sz="700" dirty="0"/>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61611198"/>
                  </a:ext>
                </a:extLst>
              </a:tr>
            </a:tbl>
          </a:graphicData>
        </a:graphic>
      </p:graphicFrame>
      <p:sp>
        <p:nvSpPr>
          <p:cNvPr id="6" name="正方形/長方形 5">
            <a:extLst>
              <a:ext uri="{FF2B5EF4-FFF2-40B4-BE49-F238E27FC236}">
                <a16:creationId xmlns:a16="http://schemas.microsoft.com/office/drawing/2014/main" id="{113B0B36-7945-423C-B43F-921D1256C9E9}"/>
              </a:ext>
            </a:extLst>
          </p:cNvPr>
          <p:cNvSpPr/>
          <p:nvPr/>
        </p:nvSpPr>
        <p:spPr>
          <a:xfrm>
            <a:off x="-1" y="1"/>
            <a:ext cx="10691813" cy="781914"/>
          </a:xfrm>
          <a:prstGeom prst="rect">
            <a:avLst/>
          </a:prstGeom>
          <a:solidFill>
            <a:srgbClr val="F8F8F8"/>
          </a:solid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943"/>
          </a:p>
        </p:txBody>
      </p:sp>
      <p:sp>
        <p:nvSpPr>
          <p:cNvPr id="3" name="テキスト プレースホルダー 2">
            <a:extLst>
              <a:ext uri="{FF2B5EF4-FFF2-40B4-BE49-F238E27FC236}">
                <a16:creationId xmlns:a16="http://schemas.microsoft.com/office/drawing/2014/main" id="{D05A8C88-3DF8-4E85-992B-8F71FC8CD53F}"/>
              </a:ext>
            </a:extLst>
          </p:cNvPr>
          <p:cNvSpPr>
            <a:spLocks noGrp="1"/>
          </p:cNvSpPr>
          <p:nvPr>
            <p:ph type="body" sz="quarter" idx="10"/>
          </p:nvPr>
        </p:nvSpPr>
        <p:spPr/>
        <p:txBody>
          <a:bodyPr>
            <a:normAutofit lnSpcReduction="10000"/>
          </a:bodyPr>
          <a:lstStyle/>
          <a:p>
            <a:r>
              <a:rPr lang="ja-JP" altLang="en-US" dirty="0"/>
              <a:t>朝日新聞社の</a:t>
            </a:r>
            <a:r>
              <a:rPr lang="en-US" altLang="ja-JP" dirty="0"/>
              <a:t>WEB</a:t>
            </a:r>
            <a:r>
              <a:rPr lang="ja-JP" altLang="en-US" dirty="0"/>
              <a:t>媒体</a:t>
            </a:r>
          </a:p>
        </p:txBody>
      </p:sp>
      <p:sp>
        <p:nvSpPr>
          <p:cNvPr id="4" name="正方形/長方形 3">
            <a:extLst>
              <a:ext uri="{FF2B5EF4-FFF2-40B4-BE49-F238E27FC236}">
                <a16:creationId xmlns:a16="http://schemas.microsoft.com/office/drawing/2014/main" id="{A12F4125-C303-4C83-B34B-2E4A7611DC0C}"/>
              </a:ext>
            </a:extLst>
          </p:cNvPr>
          <p:cNvSpPr/>
          <p:nvPr/>
        </p:nvSpPr>
        <p:spPr>
          <a:xfrm>
            <a:off x="92472" y="891258"/>
            <a:ext cx="1210588" cy="215444"/>
          </a:xfrm>
          <a:prstGeom prst="rect">
            <a:avLst/>
          </a:prstGeom>
        </p:spPr>
        <p:txBody>
          <a:bodyPr wrap="none">
            <a:spAutoFit/>
          </a:bodyPr>
          <a:lstStyle/>
          <a:p>
            <a:pPr lvl="0" defTabSz="1007943"/>
            <a:r>
              <a:rPr kumimoji="1" lang="en-US" altLang="ja-JP" sz="800" dirty="0">
                <a:solidFill>
                  <a:prstClr val="black"/>
                </a:solidFill>
              </a:rPr>
              <a:t>※</a:t>
            </a:r>
            <a:r>
              <a:rPr kumimoji="1" lang="ja-JP" altLang="en-US" sz="800" dirty="0">
                <a:solidFill>
                  <a:prstClr val="black"/>
                </a:solidFill>
              </a:rPr>
              <a:t>枠内右下はページ数</a:t>
            </a:r>
          </a:p>
        </p:txBody>
      </p:sp>
      <p:sp>
        <p:nvSpPr>
          <p:cNvPr id="10" name="正方形/長方形 9">
            <a:extLst>
              <a:ext uri="{FF2B5EF4-FFF2-40B4-BE49-F238E27FC236}">
                <a16:creationId xmlns:a16="http://schemas.microsoft.com/office/drawing/2014/main" id="{5F554503-8506-4A9D-B2CB-54E274846F30}"/>
              </a:ext>
            </a:extLst>
          </p:cNvPr>
          <p:cNvSpPr/>
          <p:nvPr/>
        </p:nvSpPr>
        <p:spPr>
          <a:xfrm>
            <a:off x="6593935" y="2797808"/>
            <a:ext cx="1001253" cy="525443"/>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dirty="0">
                <a:solidFill>
                  <a:prstClr val="black"/>
                </a:solidFill>
                <a:latin typeface="游ゴシック"/>
                <a:ea typeface="游ゴシック"/>
              </a:rPr>
              <a:t>Tasty</a:t>
            </a:r>
            <a:endParaRPr kumimoji="1" lang="en-US" altLang="ja-JP" sz="800" b="1" i="0" u="none" strike="noStrike" kern="1200" cap="none" spc="0" normalizeH="0" baseline="0" noProof="0" dirty="0">
              <a:ln>
                <a:noFill/>
              </a:ln>
              <a:solidFill>
                <a:prstClr val="black"/>
              </a:solidFill>
              <a:effectLst/>
              <a:uLnTx/>
              <a:uFillTx/>
              <a:latin typeface="游ゴシック"/>
              <a:ea typeface="游ゴシック"/>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dirty="0">
                <a:solidFill>
                  <a:prstClr val="black"/>
                </a:solidFill>
                <a:latin typeface="游ゴシック"/>
                <a:ea typeface="游ゴシック"/>
              </a:rPr>
              <a:t>Japan</a:t>
            </a:r>
            <a:endParaRPr kumimoji="1" lang="en-US" altLang="ja-JP" sz="800" b="1" i="0" u="none" strike="noStrike" kern="1200" cap="none" spc="0" normalizeH="0" baseline="0" noProof="0" dirty="0">
              <a:ln>
                <a:noFill/>
              </a:ln>
              <a:solidFill>
                <a:prstClr val="black"/>
              </a:solidFill>
              <a:effectLst/>
              <a:uLnTx/>
              <a:uFillTx/>
              <a:latin typeface="游ゴシック"/>
              <a:ea typeface="游ゴシック"/>
              <a:cs typeface="+mn-cs"/>
            </a:endParaRPr>
          </a:p>
        </p:txBody>
      </p:sp>
      <p:sp>
        <p:nvSpPr>
          <p:cNvPr id="11" name="正方形/長方形 10">
            <a:extLst>
              <a:ext uri="{FF2B5EF4-FFF2-40B4-BE49-F238E27FC236}">
                <a16:creationId xmlns:a16="http://schemas.microsoft.com/office/drawing/2014/main" id="{C421BEE8-0D0D-4E19-8BD1-86B3DA7BD222}"/>
              </a:ext>
            </a:extLst>
          </p:cNvPr>
          <p:cNvSpPr/>
          <p:nvPr/>
        </p:nvSpPr>
        <p:spPr>
          <a:xfrm>
            <a:off x="5574908" y="2797808"/>
            <a:ext cx="1001253" cy="525443"/>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游ゴシック"/>
                <a:ea typeface="游ゴシック"/>
                <a:cs typeface="+mn-cs"/>
              </a:rPr>
              <a:t>BuzzFeed</a:t>
            </a:r>
          </a:p>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err="1">
                <a:ln>
                  <a:noFill/>
                </a:ln>
                <a:solidFill>
                  <a:prstClr val="black"/>
                </a:solidFill>
                <a:effectLst/>
                <a:uLnTx/>
                <a:uFillTx/>
                <a:latin typeface="游ゴシック"/>
                <a:ea typeface="游ゴシック"/>
                <a:cs typeface="+mn-cs"/>
              </a:rPr>
              <a:t>KAWAii</a:t>
            </a:r>
            <a:endParaRPr kumimoji="1" lang="en-US" altLang="ja-JP" sz="800" b="1" i="0" u="none" strike="noStrike" kern="1200" cap="none" spc="0" normalizeH="0" baseline="0" noProof="0" dirty="0">
              <a:ln>
                <a:noFill/>
              </a:ln>
              <a:solidFill>
                <a:prstClr val="black"/>
              </a:solidFill>
              <a:effectLst/>
              <a:uLnTx/>
              <a:uFillTx/>
              <a:latin typeface="游ゴシック"/>
              <a:ea typeface="游ゴシック"/>
              <a:cs typeface="+mn-cs"/>
            </a:endParaRPr>
          </a:p>
        </p:txBody>
      </p:sp>
      <p:sp>
        <p:nvSpPr>
          <p:cNvPr id="12" name="正方形/長方形 11">
            <a:extLst>
              <a:ext uri="{FF2B5EF4-FFF2-40B4-BE49-F238E27FC236}">
                <a16:creationId xmlns:a16="http://schemas.microsoft.com/office/drawing/2014/main" id="{955DB5FC-4F7F-4F0B-97A8-98155CEFEDFB}"/>
              </a:ext>
            </a:extLst>
          </p:cNvPr>
          <p:cNvSpPr/>
          <p:nvPr/>
        </p:nvSpPr>
        <p:spPr>
          <a:xfrm>
            <a:off x="7614270" y="3343129"/>
            <a:ext cx="1001253" cy="525443"/>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BuzzFeed/</a:t>
            </a:r>
          </a:p>
          <a:p>
            <a:pPr algn="ctr"/>
            <a:r>
              <a:rPr kumimoji="1" lang="en-US" altLang="ja-JP" sz="800" b="1" dirty="0">
                <a:solidFill>
                  <a:schemeClr val="tx1"/>
                </a:solidFill>
              </a:rPr>
              <a:t>BuzzFeed</a:t>
            </a:r>
          </a:p>
          <a:p>
            <a:pPr algn="ctr"/>
            <a:r>
              <a:rPr kumimoji="1" lang="en-US" altLang="ja-JP" sz="800" b="1" dirty="0" err="1">
                <a:solidFill>
                  <a:schemeClr val="tx1"/>
                </a:solidFill>
              </a:rPr>
              <a:t>KAWAii</a:t>
            </a:r>
            <a:endParaRPr kumimoji="1" lang="en-US" altLang="ja-JP" sz="800" b="1" dirty="0">
              <a:solidFill>
                <a:schemeClr val="tx1"/>
              </a:solidFill>
            </a:endParaRPr>
          </a:p>
        </p:txBody>
      </p:sp>
      <p:sp>
        <p:nvSpPr>
          <p:cNvPr id="13" name="正方形/長方形 12">
            <a:extLst>
              <a:ext uri="{FF2B5EF4-FFF2-40B4-BE49-F238E27FC236}">
                <a16:creationId xmlns:a16="http://schemas.microsoft.com/office/drawing/2014/main" id="{271AD3BA-46AD-46F0-AB95-4F3974DDFE99}"/>
              </a:ext>
            </a:extLst>
          </p:cNvPr>
          <p:cNvSpPr/>
          <p:nvPr/>
        </p:nvSpPr>
        <p:spPr>
          <a:xfrm>
            <a:off x="5574907" y="4433415"/>
            <a:ext cx="1001253" cy="525443"/>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a:solidFill>
                  <a:prstClr val="black"/>
                </a:solidFill>
                <a:latin typeface="游ゴシック"/>
                <a:ea typeface="游ゴシック"/>
              </a:rPr>
              <a:t>Tasty</a:t>
            </a:r>
            <a:endParaRPr kumimoji="1" lang="en-US" altLang="ja-JP" sz="800" b="1" i="0" u="none" strike="noStrike" kern="1200" cap="none" spc="0" normalizeH="0" baseline="0" noProof="0">
              <a:ln>
                <a:noFill/>
              </a:ln>
              <a:solidFill>
                <a:prstClr val="black"/>
              </a:solidFill>
              <a:effectLst/>
              <a:uLnTx/>
              <a:uFillTx/>
              <a:latin typeface="游ゴシック"/>
              <a:ea typeface="游ゴシック"/>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a:solidFill>
                  <a:prstClr val="black"/>
                </a:solidFill>
                <a:latin typeface="游ゴシック"/>
                <a:ea typeface="游ゴシック"/>
              </a:rPr>
              <a:t>Japan</a:t>
            </a:r>
            <a:endParaRPr kumimoji="1" lang="en-US" altLang="ja-JP" sz="800" b="1" i="0" u="none" strike="noStrike" kern="1200" cap="none" spc="0" normalizeH="0" baseline="0" noProof="0" dirty="0">
              <a:ln>
                <a:noFill/>
              </a:ln>
              <a:solidFill>
                <a:prstClr val="black"/>
              </a:solidFill>
              <a:effectLst/>
              <a:uLnTx/>
              <a:uFillTx/>
              <a:latin typeface="游ゴシック"/>
              <a:ea typeface="游ゴシック"/>
              <a:cs typeface="+mn-cs"/>
            </a:endParaRPr>
          </a:p>
        </p:txBody>
      </p:sp>
      <p:sp>
        <p:nvSpPr>
          <p:cNvPr id="14" name="正方形/長方形 13">
            <a:extLst>
              <a:ext uri="{FF2B5EF4-FFF2-40B4-BE49-F238E27FC236}">
                <a16:creationId xmlns:a16="http://schemas.microsoft.com/office/drawing/2014/main" id="{0EA67840-6AAD-4E45-ADC7-01949B4D129F}"/>
              </a:ext>
            </a:extLst>
          </p:cNvPr>
          <p:cNvSpPr/>
          <p:nvPr/>
        </p:nvSpPr>
        <p:spPr>
          <a:xfrm>
            <a:off x="5574908" y="1155229"/>
            <a:ext cx="1001253" cy="525443"/>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游ゴシック"/>
                <a:ea typeface="游ゴシック"/>
                <a:cs typeface="+mn-cs"/>
              </a:rPr>
              <a:t>BuzzFeed</a:t>
            </a:r>
          </a:p>
        </p:txBody>
      </p:sp>
      <p:sp>
        <p:nvSpPr>
          <p:cNvPr id="15" name="正方形/長方形 14">
            <a:extLst>
              <a:ext uri="{FF2B5EF4-FFF2-40B4-BE49-F238E27FC236}">
                <a16:creationId xmlns:a16="http://schemas.microsoft.com/office/drawing/2014/main" id="{F70CEFA8-28A8-4CF4-95EA-E0A04E4FF03B}"/>
              </a:ext>
            </a:extLst>
          </p:cNvPr>
          <p:cNvSpPr/>
          <p:nvPr/>
        </p:nvSpPr>
        <p:spPr>
          <a:xfrm>
            <a:off x="5582743" y="1680672"/>
            <a:ext cx="1001253" cy="525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游ゴシック"/>
              <a:ea typeface="游ゴシック"/>
              <a:cs typeface="+mn-cs"/>
            </a:endParaRPr>
          </a:p>
        </p:txBody>
      </p:sp>
    </p:spTree>
    <p:extLst>
      <p:ext uri="{BB962C8B-B14F-4D97-AF65-F5344CB8AC3E}">
        <p14:creationId xmlns:p14="http://schemas.microsoft.com/office/powerpoint/2010/main" val="1767576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図 161" descr="グラフィカル ユーザー インターフェイス&#10;&#10;自動的に生成された説明">
            <a:extLst>
              <a:ext uri="{FF2B5EF4-FFF2-40B4-BE49-F238E27FC236}">
                <a16:creationId xmlns:a16="http://schemas.microsoft.com/office/drawing/2014/main" id="{FDA619F2-F16F-4F7E-98FA-4E14FF4B3EC6}"/>
              </a:ext>
            </a:extLst>
          </p:cNvPr>
          <p:cNvPicPr>
            <a:picLocks noChangeAspect="1"/>
          </p:cNvPicPr>
          <p:nvPr/>
        </p:nvPicPr>
        <p:blipFill rotWithShape="1">
          <a:blip r:embed="rId3"/>
          <a:srcRect t="3266" b="88346"/>
          <a:stretch/>
        </p:blipFill>
        <p:spPr>
          <a:xfrm>
            <a:off x="2240194" y="4424907"/>
            <a:ext cx="1159624" cy="194536"/>
          </a:xfrm>
          <a:prstGeom prst="rect">
            <a:avLst/>
          </a:prstGeom>
        </p:spPr>
      </p:pic>
      <p:grpSp>
        <p:nvGrpSpPr>
          <p:cNvPr id="5" name="グループ化 4">
            <a:extLst>
              <a:ext uri="{FF2B5EF4-FFF2-40B4-BE49-F238E27FC236}">
                <a16:creationId xmlns:a16="http://schemas.microsoft.com/office/drawing/2014/main" id="{D0DADAD1-8C91-4590-85BD-76C3EE618F5D}"/>
              </a:ext>
            </a:extLst>
          </p:cNvPr>
          <p:cNvGrpSpPr/>
          <p:nvPr/>
        </p:nvGrpSpPr>
        <p:grpSpPr>
          <a:xfrm>
            <a:off x="202093" y="4429315"/>
            <a:ext cx="1155744" cy="1362379"/>
            <a:chOff x="419056" y="4921913"/>
            <a:chExt cx="1155744" cy="1362379"/>
          </a:xfrm>
        </p:grpSpPr>
        <p:pic>
          <p:nvPicPr>
            <p:cNvPr id="30" name="図 29" descr="グラフィカル ユーザー インターフェイス&#10;&#10;自動的に生成された説明">
              <a:extLst>
                <a:ext uri="{FF2B5EF4-FFF2-40B4-BE49-F238E27FC236}">
                  <a16:creationId xmlns:a16="http://schemas.microsoft.com/office/drawing/2014/main" id="{4A5FFDC8-ECB0-40CA-B5F1-7BC26E097F3D}"/>
                </a:ext>
              </a:extLst>
            </p:cNvPr>
            <p:cNvPicPr>
              <a:picLocks noChangeAspect="1"/>
            </p:cNvPicPr>
            <p:nvPr/>
          </p:nvPicPr>
          <p:blipFill rotWithShape="1">
            <a:blip r:embed="rId4">
              <a:extLst>
                <a:ext uri="{28A0092B-C50C-407E-A947-70E740481C1C}">
                  <a14:useLocalDpi xmlns:a14="http://schemas.microsoft.com/office/drawing/2010/main" val="0"/>
                </a:ext>
              </a:extLst>
            </a:blip>
            <a:srcRect t="22368" b="21389"/>
            <a:stretch/>
          </p:blipFill>
          <p:spPr>
            <a:xfrm>
              <a:off x="419056" y="5130437"/>
              <a:ext cx="1154000" cy="1153855"/>
            </a:xfrm>
            <a:prstGeom prst="rect">
              <a:avLst/>
            </a:prstGeom>
            <a:ln>
              <a:noFill/>
            </a:ln>
          </p:spPr>
        </p:pic>
        <p:pic>
          <p:nvPicPr>
            <p:cNvPr id="158" name="図 157" descr="グラフィカル ユーザー インターフェイス&#10;&#10;自動的に生成された説明">
              <a:extLst>
                <a:ext uri="{FF2B5EF4-FFF2-40B4-BE49-F238E27FC236}">
                  <a16:creationId xmlns:a16="http://schemas.microsoft.com/office/drawing/2014/main" id="{8AB8794C-BE50-47C0-B5D2-6B24AE0D1758}"/>
                </a:ext>
              </a:extLst>
            </p:cNvPr>
            <p:cNvPicPr>
              <a:picLocks noChangeAspect="1"/>
            </p:cNvPicPr>
            <p:nvPr/>
          </p:nvPicPr>
          <p:blipFill rotWithShape="1">
            <a:blip r:embed="rId4">
              <a:extLst>
                <a:ext uri="{28A0092B-C50C-407E-A947-70E740481C1C}">
                  <a14:useLocalDpi xmlns:a14="http://schemas.microsoft.com/office/drawing/2010/main" val="0"/>
                </a:ext>
              </a:extLst>
            </a:blip>
            <a:srcRect t="4837" b="86091"/>
            <a:stretch/>
          </p:blipFill>
          <p:spPr>
            <a:xfrm>
              <a:off x="419056" y="4921913"/>
              <a:ext cx="1154000" cy="186128"/>
            </a:xfrm>
            <a:prstGeom prst="rect">
              <a:avLst/>
            </a:prstGeom>
            <a:ln>
              <a:noFill/>
            </a:ln>
          </p:spPr>
        </p:pic>
        <p:sp>
          <p:nvSpPr>
            <p:cNvPr id="159" name="正方形/長方形 158">
              <a:extLst>
                <a:ext uri="{FF2B5EF4-FFF2-40B4-BE49-F238E27FC236}">
                  <a16:creationId xmlns:a16="http://schemas.microsoft.com/office/drawing/2014/main" id="{99558160-F641-4F4A-9F79-8ECA4A439788}"/>
                </a:ext>
              </a:extLst>
            </p:cNvPr>
            <p:cNvSpPr/>
            <p:nvPr/>
          </p:nvSpPr>
          <p:spPr>
            <a:xfrm>
              <a:off x="426480" y="4931806"/>
              <a:ext cx="1148320" cy="1352486"/>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 name="正方形/長方形 1">
            <a:extLst>
              <a:ext uri="{FF2B5EF4-FFF2-40B4-BE49-F238E27FC236}">
                <a16:creationId xmlns:a16="http://schemas.microsoft.com/office/drawing/2014/main" id="{BD16F7F1-C0A6-4C11-BD26-FA76DA443714}"/>
              </a:ext>
            </a:extLst>
          </p:cNvPr>
          <p:cNvSpPr/>
          <p:nvPr/>
        </p:nvSpPr>
        <p:spPr>
          <a:xfrm>
            <a:off x="203860" y="3128782"/>
            <a:ext cx="3496242" cy="6187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a:solidFill>
                  <a:schemeClr val="tx1"/>
                </a:solidFill>
              </a:rPr>
              <a:t>恋とは、美とは、私とはーー。</a:t>
            </a:r>
          </a:p>
          <a:p>
            <a:pPr algn="ctr"/>
            <a:r>
              <a:rPr kumimoji="1" lang="ja-JP" altLang="en-US" sz="1050">
                <a:solidFill>
                  <a:schemeClr val="tx1"/>
                </a:solidFill>
              </a:rPr>
              <a:t>いまを生きる</a:t>
            </a:r>
            <a:r>
              <a:rPr kumimoji="1" lang="en-US" altLang="ja-JP" sz="1050">
                <a:solidFill>
                  <a:schemeClr val="tx1"/>
                </a:solidFill>
              </a:rPr>
              <a:t>Z</a:t>
            </a:r>
            <a:r>
              <a:rPr kumimoji="1" lang="ja-JP" altLang="en-US" sz="1050">
                <a:solidFill>
                  <a:schemeClr val="tx1"/>
                </a:solidFill>
              </a:rPr>
              <a:t>世代が自ら本音を言語化する</a:t>
            </a:r>
            <a:endParaRPr kumimoji="1" lang="en-US" altLang="ja-JP" sz="1050">
              <a:solidFill>
                <a:schemeClr val="tx1"/>
              </a:solidFill>
            </a:endParaRPr>
          </a:p>
          <a:p>
            <a:pPr algn="ctr"/>
            <a:r>
              <a:rPr kumimoji="1" lang="ja-JP" altLang="en-US" sz="1050">
                <a:solidFill>
                  <a:schemeClr val="tx1"/>
                </a:solidFill>
              </a:rPr>
              <a:t>エッセイ投稿＆コミュニティメディア</a:t>
            </a:r>
          </a:p>
        </p:txBody>
      </p:sp>
      <p:sp>
        <p:nvSpPr>
          <p:cNvPr id="58" name="タイトル 3">
            <a:extLst>
              <a:ext uri="{FF2B5EF4-FFF2-40B4-BE49-F238E27FC236}">
                <a16:creationId xmlns:a16="http://schemas.microsoft.com/office/drawing/2014/main" id="{820B9789-B2C5-4BC1-91B1-87640EDA1CED}"/>
              </a:ext>
            </a:extLst>
          </p:cNvPr>
          <p:cNvSpPr txBox="1">
            <a:spLocks/>
          </p:cNvSpPr>
          <p:nvPr/>
        </p:nvSpPr>
        <p:spPr>
          <a:xfrm>
            <a:off x="3318835" y="246920"/>
            <a:ext cx="3868902" cy="3303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300" b="1">
                <a:latin typeface="游ゴシック" panose="020B0400000000000000" pitchFamily="50" charset="-128"/>
                <a:ea typeface="游ゴシック" panose="020B0400000000000000" pitchFamily="50" charset="-128"/>
              </a:rPr>
              <a:t>私は変わらない、社会を変える</a:t>
            </a:r>
            <a:endParaRPr lang="en-US" altLang="ja-JP" sz="1300" b="1">
              <a:latin typeface="游ゴシック" panose="020B0400000000000000" pitchFamily="50" charset="-128"/>
              <a:ea typeface="游ゴシック" panose="020B0400000000000000" pitchFamily="50" charset="-128"/>
            </a:endParaRPr>
          </a:p>
        </p:txBody>
      </p:sp>
      <p:pic>
        <p:nvPicPr>
          <p:cNvPr id="60" name="Picture 4">
            <a:extLst>
              <a:ext uri="{FF2B5EF4-FFF2-40B4-BE49-F238E27FC236}">
                <a16:creationId xmlns:a16="http://schemas.microsoft.com/office/drawing/2014/main" id="{52EA9D55-1DB4-4644-ACFD-5539B40AAFF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p:blipFill>
        <p:spPr bwMode="auto">
          <a:xfrm>
            <a:off x="5860054" y="20637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53">
            <a:extLst>
              <a:ext uri="{FF2B5EF4-FFF2-40B4-BE49-F238E27FC236}">
                <a16:creationId xmlns:a16="http://schemas.microsoft.com/office/drawing/2014/main" id="{152E6282-26F5-48A8-8975-781F51FF897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4021" y="153158"/>
            <a:ext cx="3206190" cy="493926"/>
          </a:xfrm>
          <a:prstGeom prst="rect">
            <a:avLst/>
          </a:prstGeom>
        </p:spPr>
      </p:pic>
      <p:sp>
        <p:nvSpPr>
          <p:cNvPr id="35" name="正方形/長方形 34">
            <a:extLst>
              <a:ext uri="{FF2B5EF4-FFF2-40B4-BE49-F238E27FC236}">
                <a16:creationId xmlns:a16="http://schemas.microsoft.com/office/drawing/2014/main" id="{9238E1F9-423F-41DE-8301-2875401D0A66}"/>
              </a:ext>
            </a:extLst>
          </p:cNvPr>
          <p:cNvSpPr/>
          <p:nvPr/>
        </p:nvSpPr>
        <p:spPr>
          <a:xfrm>
            <a:off x="392719" y="697429"/>
            <a:ext cx="1244251"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7"/>
              </a:rPr>
              <a:t>https://mirror.asahi.com/</a:t>
            </a:r>
            <a:endParaRPr lang="en-US" altLang="ja-JP" sz="700">
              <a:latin typeface="游ゴシック" panose="020B0400000000000000" pitchFamily="50" charset="-128"/>
              <a:ea typeface="游ゴシック" panose="020B0400000000000000" pitchFamily="50" charset="-128"/>
            </a:endParaRPr>
          </a:p>
        </p:txBody>
      </p:sp>
      <p:pic>
        <p:nvPicPr>
          <p:cNvPr id="36" name="グラフィックス 35" descr="ノート PC">
            <a:extLst>
              <a:ext uri="{FF2B5EF4-FFF2-40B4-BE49-F238E27FC236}">
                <a16:creationId xmlns:a16="http://schemas.microsoft.com/office/drawing/2014/main" id="{E2107D2D-C2C7-4EB1-98E7-A399863924F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8148" y="689456"/>
            <a:ext cx="216000" cy="216000"/>
          </a:xfrm>
          <a:prstGeom prst="rect">
            <a:avLst/>
          </a:prstGeom>
        </p:spPr>
      </p:pic>
      <p:sp>
        <p:nvSpPr>
          <p:cNvPr id="37" name="正方形/長方形 36">
            <a:extLst>
              <a:ext uri="{FF2B5EF4-FFF2-40B4-BE49-F238E27FC236}">
                <a16:creationId xmlns:a16="http://schemas.microsoft.com/office/drawing/2014/main" id="{DE63E1E1-DBBA-44D4-90A3-AF877B0385B0}"/>
              </a:ext>
            </a:extLst>
          </p:cNvPr>
          <p:cNvSpPr/>
          <p:nvPr/>
        </p:nvSpPr>
        <p:spPr>
          <a:xfrm>
            <a:off x="208148" y="966217"/>
            <a:ext cx="10325039"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プレースホルダー 2">
            <a:extLst>
              <a:ext uri="{FF2B5EF4-FFF2-40B4-BE49-F238E27FC236}">
                <a16:creationId xmlns:a16="http://schemas.microsoft.com/office/drawing/2014/main" id="{146983C4-B46A-4E20-8741-DB1E228379BA}"/>
              </a:ext>
            </a:extLst>
          </p:cNvPr>
          <p:cNvSpPr txBox="1">
            <a:spLocks/>
          </p:cNvSpPr>
          <p:nvPr/>
        </p:nvSpPr>
        <p:spPr>
          <a:xfrm>
            <a:off x="1539437" y="1754764"/>
            <a:ext cx="9074332"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650"/>
              <a:t>これまで</a:t>
            </a:r>
            <a:r>
              <a:rPr lang="en-US" altLang="ja-JP" sz="1650"/>
              <a:t>2,700</a:t>
            </a:r>
            <a:r>
              <a:rPr lang="ja-JP" altLang="en-US" sz="1650"/>
              <a:t>人の投稿者が</a:t>
            </a:r>
            <a:r>
              <a:rPr lang="en-US" altLang="ja-JP" sz="1650"/>
              <a:t>5,500</a:t>
            </a:r>
            <a:r>
              <a:rPr lang="ja-JP" altLang="en-US" sz="1650"/>
              <a:t>本ものエッセイを活発に投稿。編集部がエッセイを編集</a:t>
            </a:r>
            <a:endParaRPr lang="en-US" altLang="ja-JP" sz="1650"/>
          </a:p>
          <a:p>
            <a:r>
              <a:rPr lang="ja-JP" altLang="en-US" sz="1650"/>
              <a:t>してクオリティを上げることで更なる共感を生み、ユーザーエンゲージメントも高まっている。</a:t>
            </a:r>
          </a:p>
        </p:txBody>
      </p:sp>
      <p:cxnSp>
        <p:nvCxnSpPr>
          <p:cNvPr id="39" name="直線コネクタ 38">
            <a:extLst>
              <a:ext uri="{FF2B5EF4-FFF2-40B4-BE49-F238E27FC236}">
                <a16:creationId xmlns:a16="http://schemas.microsoft.com/office/drawing/2014/main" id="{72D66588-2DF8-4484-87CF-4AE872235F02}"/>
              </a:ext>
            </a:extLst>
          </p:cNvPr>
          <p:cNvCxnSpPr>
            <a:cxnSpLocks/>
          </p:cNvCxnSpPr>
          <p:nvPr/>
        </p:nvCxnSpPr>
        <p:spPr>
          <a:xfrm>
            <a:off x="298967" y="1738965"/>
            <a:ext cx="97288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テキスト プレースホルダー 2">
            <a:extLst>
              <a:ext uri="{FF2B5EF4-FFF2-40B4-BE49-F238E27FC236}">
                <a16:creationId xmlns:a16="http://schemas.microsoft.com/office/drawing/2014/main" id="{B088AB91-13A7-46C4-93F7-9B3141FDBFB7}"/>
              </a:ext>
            </a:extLst>
          </p:cNvPr>
          <p:cNvSpPr txBox="1">
            <a:spLocks/>
          </p:cNvSpPr>
          <p:nvPr/>
        </p:nvSpPr>
        <p:spPr>
          <a:xfrm>
            <a:off x="367044"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1" name="テキスト プレースホルダー 2">
            <a:extLst>
              <a:ext uri="{FF2B5EF4-FFF2-40B4-BE49-F238E27FC236}">
                <a16:creationId xmlns:a16="http://schemas.microsoft.com/office/drawing/2014/main" id="{87CDC106-6E8B-487D-B07C-E96B99AFF255}"/>
              </a:ext>
            </a:extLst>
          </p:cNvPr>
          <p:cNvSpPr txBox="1">
            <a:spLocks/>
          </p:cNvSpPr>
          <p:nvPr/>
        </p:nvSpPr>
        <p:spPr>
          <a:xfrm>
            <a:off x="1539437" y="981509"/>
            <a:ext cx="8681085"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650"/>
              <a:t>①“本音を安心して発信できる場所”を求める</a:t>
            </a:r>
            <a:r>
              <a:rPr lang="en-US" altLang="ja-JP" sz="1650"/>
              <a:t>18</a:t>
            </a:r>
            <a:r>
              <a:rPr lang="ja-JP" altLang="en-US" sz="1650"/>
              <a:t>～</a:t>
            </a:r>
            <a:r>
              <a:rPr lang="en-US" altLang="ja-JP" sz="1650"/>
              <a:t>29</a:t>
            </a:r>
            <a:r>
              <a:rPr lang="ja-JP" altLang="en-US" sz="1650"/>
              <a:t>歳女性のエッセイ投稿者</a:t>
            </a:r>
            <a:endParaRPr lang="en-US" altLang="ja-JP" sz="1650"/>
          </a:p>
          <a:p>
            <a:r>
              <a:rPr lang="ja-JP" altLang="en-US" sz="1650"/>
              <a:t>②同世代の生の言葉が綴られたエッセイに共感する</a:t>
            </a:r>
            <a:r>
              <a:rPr lang="en-US" altLang="ja-JP" sz="1650"/>
              <a:t>20</a:t>
            </a:r>
            <a:r>
              <a:rPr lang="ja-JP" altLang="en-US" sz="1650"/>
              <a:t>代前後の女性ユーザー</a:t>
            </a:r>
            <a:endParaRPr lang="en-US" altLang="ja-JP" sz="1650"/>
          </a:p>
        </p:txBody>
      </p:sp>
      <p:sp>
        <p:nvSpPr>
          <p:cNvPr id="42" name="テキスト プレースホルダー 2">
            <a:extLst>
              <a:ext uri="{FF2B5EF4-FFF2-40B4-BE49-F238E27FC236}">
                <a16:creationId xmlns:a16="http://schemas.microsoft.com/office/drawing/2014/main" id="{4F3A67C0-FCED-4438-A0E2-79BC0FE24C0C}"/>
              </a:ext>
            </a:extLst>
          </p:cNvPr>
          <p:cNvSpPr txBox="1">
            <a:spLocks/>
          </p:cNvSpPr>
          <p:nvPr/>
        </p:nvSpPr>
        <p:spPr>
          <a:xfrm>
            <a:off x="367044"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44" name="直線コネクタ 43">
            <a:extLst>
              <a:ext uri="{FF2B5EF4-FFF2-40B4-BE49-F238E27FC236}">
                <a16:creationId xmlns:a16="http://schemas.microsoft.com/office/drawing/2014/main" id="{F5204FBF-CF0D-45A8-AD26-8B4830DECD02}"/>
              </a:ext>
            </a:extLst>
          </p:cNvPr>
          <p:cNvCxnSpPr>
            <a:cxnSpLocks/>
          </p:cNvCxnSpPr>
          <p:nvPr/>
        </p:nvCxnSpPr>
        <p:spPr>
          <a:xfrm>
            <a:off x="203861" y="2894136"/>
            <a:ext cx="101235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プレースホルダー 2">
            <a:extLst>
              <a:ext uri="{FF2B5EF4-FFF2-40B4-BE49-F238E27FC236}">
                <a16:creationId xmlns:a16="http://schemas.microsoft.com/office/drawing/2014/main" id="{8C578311-23EC-42DD-91D5-EEDF6C709D2A}"/>
              </a:ext>
            </a:extLst>
          </p:cNvPr>
          <p:cNvSpPr txBox="1">
            <a:spLocks/>
          </p:cNvSpPr>
          <p:nvPr/>
        </p:nvSpPr>
        <p:spPr>
          <a:xfrm>
            <a:off x="148648" y="262599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pic>
        <p:nvPicPr>
          <p:cNvPr id="61" name="グラフィックス 60" descr="ドキュメント">
            <a:extLst>
              <a:ext uri="{FF2B5EF4-FFF2-40B4-BE49-F238E27FC236}">
                <a16:creationId xmlns:a16="http://schemas.microsoft.com/office/drawing/2014/main" id="{2B99CAC3-B84A-416C-9796-C6C016BEF59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001102" y="692382"/>
            <a:ext cx="162730" cy="162730"/>
          </a:xfrm>
          <a:prstGeom prst="rect">
            <a:avLst/>
          </a:prstGeom>
        </p:spPr>
      </p:pic>
      <p:sp>
        <p:nvSpPr>
          <p:cNvPr id="63" name="正方形/長方形 62">
            <a:extLst>
              <a:ext uri="{FF2B5EF4-FFF2-40B4-BE49-F238E27FC236}">
                <a16:creationId xmlns:a16="http://schemas.microsoft.com/office/drawing/2014/main" id="{1ABADDD7-593D-4B0D-9D5A-349BFEDDB40C}"/>
              </a:ext>
            </a:extLst>
          </p:cNvPr>
          <p:cNvSpPr/>
          <p:nvPr/>
        </p:nvSpPr>
        <p:spPr>
          <a:xfrm>
            <a:off x="2082830" y="697429"/>
            <a:ext cx="1821332"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12"/>
              </a:rPr>
              <a:t>https://pot.asahi.com/article/13281506</a:t>
            </a:r>
            <a:endParaRPr lang="en-US" altLang="ja-JP" sz="700">
              <a:latin typeface="游ゴシック" panose="020B0400000000000000" pitchFamily="50" charset="-128"/>
              <a:ea typeface="游ゴシック" panose="020B0400000000000000" pitchFamily="50" charset="-128"/>
            </a:endParaRPr>
          </a:p>
        </p:txBody>
      </p:sp>
      <p:sp>
        <p:nvSpPr>
          <p:cNvPr id="22" name="四角形: 角を丸くする 21">
            <a:extLst>
              <a:ext uri="{FF2B5EF4-FFF2-40B4-BE49-F238E27FC236}">
                <a16:creationId xmlns:a16="http://schemas.microsoft.com/office/drawing/2014/main" id="{868CACB3-1F10-439B-99D6-10B8B8AE34B7}"/>
              </a:ext>
            </a:extLst>
          </p:cNvPr>
          <p:cNvSpPr/>
          <p:nvPr/>
        </p:nvSpPr>
        <p:spPr>
          <a:xfrm>
            <a:off x="197511" y="2976213"/>
            <a:ext cx="1259734" cy="21450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a:latin typeface="+mn-ea"/>
              </a:rPr>
              <a:t>コンセプト</a:t>
            </a:r>
            <a:endParaRPr kumimoji="1" lang="ja-JP" altLang="en-US" sz="900" b="1">
              <a:latin typeface="+mn-ea"/>
            </a:endParaRPr>
          </a:p>
        </p:txBody>
      </p:sp>
      <p:sp>
        <p:nvSpPr>
          <p:cNvPr id="27" name="テキスト プレースホルダー 2">
            <a:extLst>
              <a:ext uri="{FF2B5EF4-FFF2-40B4-BE49-F238E27FC236}">
                <a16:creationId xmlns:a16="http://schemas.microsoft.com/office/drawing/2014/main" id="{2C65F40C-4049-43CF-8A5B-B1A9CFB7157B}"/>
              </a:ext>
            </a:extLst>
          </p:cNvPr>
          <p:cNvSpPr txBox="1">
            <a:spLocks/>
          </p:cNvSpPr>
          <p:nvPr/>
        </p:nvSpPr>
        <p:spPr>
          <a:xfrm>
            <a:off x="138268" y="3790302"/>
            <a:ext cx="1454244"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■メインコンテンツ</a:t>
            </a:r>
          </a:p>
        </p:txBody>
      </p:sp>
      <p:sp>
        <p:nvSpPr>
          <p:cNvPr id="28" name="正方形/長方形 27">
            <a:extLst>
              <a:ext uri="{FF2B5EF4-FFF2-40B4-BE49-F238E27FC236}">
                <a16:creationId xmlns:a16="http://schemas.microsoft.com/office/drawing/2014/main" id="{6EBD8AC8-9C0B-49FA-AAC9-FD220687A719}"/>
              </a:ext>
            </a:extLst>
          </p:cNvPr>
          <p:cNvSpPr/>
          <p:nvPr/>
        </p:nvSpPr>
        <p:spPr>
          <a:xfrm>
            <a:off x="156416" y="3948692"/>
            <a:ext cx="3859053" cy="249492"/>
          </a:xfrm>
          <a:prstGeom prst="rect">
            <a:avLst/>
          </a:prstGeom>
        </p:spPr>
        <p:txBody>
          <a:bodyPr wrap="square">
            <a:spAutoFit/>
          </a:bodyPr>
          <a:lstStyle/>
          <a:p>
            <a:pPr>
              <a:lnSpc>
                <a:spcPct val="120000"/>
              </a:lnSpc>
            </a:pPr>
            <a:r>
              <a:rPr lang="ja-JP" altLang="en-US" sz="900">
                <a:latin typeface="游ゴシック" panose="020B0400000000000000" pitchFamily="50" charset="-128"/>
              </a:rPr>
              <a:t>等身大の思いが綴られたエッセイと編集部が制作したまとめ記事が人気</a:t>
            </a:r>
            <a:endParaRPr lang="en-US" altLang="ja-JP" sz="900">
              <a:latin typeface="游ゴシック" panose="020B0400000000000000" pitchFamily="50" charset="-128"/>
            </a:endParaRPr>
          </a:p>
        </p:txBody>
      </p:sp>
      <p:cxnSp>
        <p:nvCxnSpPr>
          <p:cNvPr id="47" name="直線コネクタ 46">
            <a:extLst>
              <a:ext uri="{FF2B5EF4-FFF2-40B4-BE49-F238E27FC236}">
                <a16:creationId xmlns:a16="http://schemas.microsoft.com/office/drawing/2014/main" id="{E2A389E8-BF06-46C7-8895-6CCBFD0F67DA}"/>
              </a:ext>
            </a:extLst>
          </p:cNvPr>
          <p:cNvCxnSpPr>
            <a:cxnSpLocks/>
            <a:stCxn id="48" idx="1"/>
          </p:cNvCxnSpPr>
          <p:nvPr/>
        </p:nvCxnSpPr>
        <p:spPr>
          <a:xfrm>
            <a:off x="197511" y="4286256"/>
            <a:ext cx="3261291"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四角形: 角を丸くする 47">
            <a:extLst>
              <a:ext uri="{FF2B5EF4-FFF2-40B4-BE49-F238E27FC236}">
                <a16:creationId xmlns:a16="http://schemas.microsoft.com/office/drawing/2014/main" id="{F0C6219B-7DE8-47F9-92A1-734EEC118BEC}"/>
              </a:ext>
            </a:extLst>
          </p:cNvPr>
          <p:cNvSpPr/>
          <p:nvPr/>
        </p:nvSpPr>
        <p:spPr>
          <a:xfrm>
            <a:off x="197511" y="4197220"/>
            <a:ext cx="1259734" cy="17807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n-ea"/>
              </a:rPr>
              <a:t>エッセイ</a:t>
            </a:r>
          </a:p>
        </p:txBody>
      </p:sp>
      <p:sp>
        <p:nvSpPr>
          <p:cNvPr id="49" name="四角形: 角を丸くする 48">
            <a:extLst>
              <a:ext uri="{FF2B5EF4-FFF2-40B4-BE49-F238E27FC236}">
                <a16:creationId xmlns:a16="http://schemas.microsoft.com/office/drawing/2014/main" id="{BAC8275E-962A-45D5-9A7D-2F3FBBD5ED10}"/>
              </a:ext>
            </a:extLst>
          </p:cNvPr>
          <p:cNvSpPr/>
          <p:nvPr/>
        </p:nvSpPr>
        <p:spPr>
          <a:xfrm>
            <a:off x="2205214" y="4197220"/>
            <a:ext cx="1259734" cy="17807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n-ea"/>
              </a:rPr>
              <a:t>まとめ記事</a:t>
            </a:r>
          </a:p>
        </p:txBody>
      </p:sp>
      <p:sp>
        <p:nvSpPr>
          <p:cNvPr id="13" name="二等辺三角形 12">
            <a:extLst>
              <a:ext uri="{FF2B5EF4-FFF2-40B4-BE49-F238E27FC236}">
                <a16:creationId xmlns:a16="http://schemas.microsoft.com/office/drawing/2014/main" id="{B05F89BA-5B84-4B94-8799-1F24449C0635}"/>
              </a:ext>
            </a:extLst>
          </p:cNvPr>
          <p:cNvSpPr/>
          <p:nvPr/>
        </p:nvSpPr>
        <p:spPr>
          <a:xfrm rot="5400000">
            <a:off x="1827308" y="4241113"/>
            <a:ext cx="90633" cy="90283"/>
          </a:xfrm>
          <a:prstGeom prst="triangle">
            <a:avLst/>
          </a:prstGeom>
          <a:solidFill>
            <a:srgbClr val="7F7F7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5" name="図 14" descr="グラフィカル ユーザー インターフェイス&#10;&#10;自動的に生成された説明">
            <a:extLst>
              <a:ext uri="{FF2B5EF4-FFF2-40B4-BE49-F238E27FC236}">
                <a16:creationId xmlns:a16="http://schemas.microsoft.com/office/drawing/2014/main" id="{9A039E69-9EDD-49F6-A60F-B255EA92984B}"/>
              </a:ext>
            </a:extLst>
          </p:cNvPr>
          <p:cNvPicPr>
            <a:picLocks noChangeAspect="1"/>
          </p:cNvPicPr>
          <p:nvPr/>
        </p:nvPicPr>
        <p:blipFill rotWithShape="1">
          <a:blip r:embed="rId3"/>
          <a:srcRect t="21902" b="58414"/>
          <a:stretch/>
        </p:blipFill>
        <p:spPr>
          <a:xfrm>
            <a:off x="2248325" y="4630733"/>
            <a:ext cx="1159624" cy="456520"/>
          </a:xfrm>
          <a:prstGeom prst="rect">
            <a:avLst/>
          </a:prstGeom>
        </p:spPr>
      </p:pic>
      <p:pic>
        <p:nvPicPr>
          <p:cNvPr id="51" name="図 50" descr="グラフィカル ユーザー インターフェイス&#10;&#10;自動的に生成された説明">
            <a:extLst>
              <a:ext uri="{FF2B5EF4-FFF2-40B4-BE49-F238E27FC236}">
                <a16:creationId xmlns:a16="http://schemas.microsoft.com/office/drawing/2014/main" id="{13694E10-F84C-4E8B-9E12-ADB8B12CEEF9}"/>
              </a:ext>
            </a:extLst>
          </p:cNvPr>
          <p:cNvPicPr>
            <a:picLocks noChangeAspect="1"/>
          </p:cNvPicPr>
          <p:nvPr/>
        </p:nvPicPr>
        <p:blipFill rotWithShape="1">
          <a:blip r:embed="rId3"/>
          <a:srcRect t="48146" b="16228"/>
          <a:stretch/>
        </p:blipFill>
        <p:spPr>
          <a:xfrm>
            <a:off x="2223324" y="5115451"/>
            <a:ext cx="1159624" cy="826264"/>
          </a:xfrm>
          <a:prstGeom prst="rect">
            <a:avLst/>
          </a:prstGeom>
        </p:spPr>
      </p:pic>
      <p:sp>
        <p:nvSpPr>
          <p:cNvPr id="17" name="正方形/長方形 16">
            <a:extLst>
              <a:ext uri="{FF2B5EF4-FFF2-40B4-BE49-F238E27FC236}">
                <a16:creationId xmlns:a16="http://schemas.microsoft.com/office/drawing/2014/main" id="{BF45C2FF-3A13-4189-93A0-21F15681EF80}"/>
              </a:ext>
            </a:extLst>
          </p:cNvPr>
          <p:cNvSpPr/>
          <p:nvPr/>
        </p:nvSpPr>
        <p:spPr>
          <a:xfrm>
            <a:off x="2243169" y="4425314"/>
            <a:ext cx="1153675" cy="1516401"/>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テキスト プレースホルダー 2">
            <a:extLst>
              <a:ext uri="{FF2B5EF4-FFF2-40B4-BE49-F238E27FC236}">
                <a16:creationId xmlns:a16="http://schemas.microsoft.com/office/drawing/2014/main" id="{D07E58AC-F1A9-4618-B86F-58F1F2E283B0}"/>
              </a:ext>
            </a:extLst>
          </p:cNvPr>
          <p:cNvSpPr txBox="1">
            <a:spLocks/>
          </p:cNvSpPr>
          <p:nvPr/>
        </p:nvSpPr>
        <p:spPr>
          <a:xfrm>
            <a:off x="4188992" y="3992728"/>
            <a:ext cx="1313180"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■ユーザーデータ</a:t>
            </a:r>
          </a:p>
        </p:txBody>
      </p:sp>
      <p:grpSp>
        <p:nvGrpSpPr>
          <p:cNvPr id="67" name="グループ化 66">
            <a:extLst>
              <a:ext uri="{FF2B5EF4-FFF2-40B4-BE49-F238E27FC236}">
                <a16:creationId xmlns:a16="http://schemas.microsoft.com/office/drawing/2014/main" id="{F528A1B0-334A-4542-BBBA-8A1F562CA7AE}"/>
              </a:ext>
            </a:extLst>
          </p:cNvPr>
          <p:cNvGrpSpPr/>
          <p:nvPr/>
        </p:nvGrpSpPr>
        <p:grpSpPr>
          <a:xfrm>
            <a:off x="4338987" y="4274219"/>
            <a:ext cx="218388" cy="221891"/>
            <a:chOff x="492170" y="1855810"/>
            <a:chExt cx="340515" cy="340515"/>
          </a:xfrm>
        </p:grpSpPr>
        <p:sp>
          <p:nvSpPr>
            <p:cNvPr id="68" name="円/楕円 14">
              <a:extLst>
                <a:ext uri="{FF2B5EF4-FFF2-40B4-BE49-F238E27FC236}">
                  <a16:creationId xmlns:a16="http://schemas.microsoft.com/office/drawing/2014/main" id="{0BA2AAE5-296E-43D8-8918-18F15EB6872B}"/>
                </a:ext>
              </a:extLst>
            </p:cNvPr>
            <p:cNvSpPr>
              <a:spLocks noChangeAspect="1"/>
            </p:cNvSpPr>
            <p:nvPr/>
          </p:nvSpPr>
          <p:spPr>
            <a:xfrm>
              <a:off x="492170" y="1855810"/>
              <a:ext cx="340515" cy="340515"/>
            </a:xfrm>
            <a:prstGeom prst="ellipse">
              <a:avLst/>
            </a:prstGeom>
            <a:solidFill>
              <a:srgbClr val="D679AE"/>
            </a:solidFill>
            <a:ln>
              <a:solidFill>
                <a:srgbClr val="D6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grpSp>
          <p:nvGrpSpPr>
            <p:cNvPr id="69" name="グループ化 68">
              <a:extLst>
                <a:ext uri="{FF2B5EF4-FFF2-40B4-BE49-F238E27FC236}">
                  <a16:creationId xmlns:a16="http://schemas.microsoft.com/office/drawing/2014/main" id="{A910C8F5-C8B0-47E2-896C-2F943EFC1C7C}"/>
                </a:ext>
              </a:extLst>
            </p:cNvPr>
            <p:cNvGrpSpPr/>
            <p:nvPr/>
          </p:nvGrpSpPr>
          <p:grpSpPr>
            <a:xfrm>
              <a:off x="574274" y="1922104"/>
              <a:ext cx="176306" cy="207931"/>
              <a:chOff x="4872789" y="1347537"/>
              <a:chExt cx="2866700" cy="3380874"/>
            </a:xfrm>
            <a:solidFill>
              <a:srgbClr val="F1F2F6"/>
            </a:solidFill>
          </p:grpSpPr>
          <p:sp>
            <p:nvSpPr>
              <p:cNvPr id="70" name="フリーフォーム 16">
                <a:extLst>
                  <a:ext uri="{FF2B5EF4-FFF2-40B4-BE49-F238E27FC236}">
                    <a16:creationId xmlns:a16="http://schemas.microsoft.com/office/drawing/2014/main" id="{518D7BFB-8019-4208-84DB-A224B3124819}"/>
                  </a:ext>
                </a:extLst>
              </p:cNvPr>
              <p:cNvSpPr/>
              <p:nvPr/>
            </p:nvSpPr>
            <p:spPr>
              <a:xfrm>
                <a:off x="6223508" y="2213811"/>
                <a:ext cx="1515981" cy="2514600"/>
              </a:xfrm>
              <a:custGeom>
                <a:avLst/>
                <a:gdLst>
                  <a:gd name="connsiteX0" fmla="*/ 757991 w 1515981"/>
                  <a:gd name="connsiteY0" fmla="*/ 0 h 2514600"/>
                  <a:gd name="connsiteX1" fmla="*/ 987697 w 1515981"/>
                  <a:gd name="connsiteY1" fmla="*/ 95148 h 2514600"/>
                  <a:gd name="connsiteX2" fmla="*/ 1069155 w 1515981"/>
                  <a:gd name="connsiteY2" fmla="*/ 236547 h 2514600"/>
                  <a:gd name="connsiteX3" fmla="*/ 1515981 w 1515981"/>
                  <a:gd name="connsiteY3" fmla="*/ 1491914 h 2514600"/>
                  <a:gd name="connsiteX4" fmla="*/ 1007645 w 1515981"/>
                  <a:gd name="connsiteY4" fmla="*/ 1491914 h 2514600"/>
                  <a:gd name="connsiteX5" fmla="*/ 1007645 w 1515981"/>
                  <a:gd name="connsiteY5" fmla="*/ 2514600 h 2514600"/>
                  <a:gd name="connsiteX6" fmla="*/ 508335 w 1515981"/>
                  <a:gd name="connsiteY6" fmla="*/ 2514600 h 2514600"/>
                  <a:gd name="connsiteX7" fmla="*/ 508335 w 1515981"/>
                  <a:gd name="connsiteY7" fmla="*/ 1491914 h 2514600"/>
                  <a:gd name="connsiteX8" fmla="*/ 0 w 1515981"/>
                  <a:gd name="connsiteY8" fmla="*/ 1491914 h 2514600"/>
                  <a:gd name="connsiteX9" fmla="*/ 446828 w 1515981"/>
                  <a:gd name="connsiteY9" fmla="*/ 236545 h 2514600"/>
                  <a:gd name="connsiteX10" fmla="*/ 528286 w 1515981"/>
                  <a:gd name="connsiteY10" fmla="*/ 95148 h 2514600"/>
                  <a:gd name="connsiteX11" fmla="*/ 757991 w 1515981"/>
                  <a:gd name="connsiteY11"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981" h="2514600">
                    <a:moveTo>
                      <a:pt x="757991" y="0"/>
                    </a:moveTo>
                    <a:cubicBezTo>
                      <a:pt x="847697" y="0"/>
                      <a:pt x="928910" y="36361"/>
                      <a:pt x="987697" y="95148"/>
                    </a:cubicBezTo>
                    <a:cubicBezTo>
                      <a:pt x="1036416" y="142281"/>
                      <a:pt x="1042002" y="189414"/>
                      <a:pt x="1069155" y="236547"/>
                    </a:cubicBezTo>
                    <a:lnTo>
                      <a:pt x="1515981" y="1491914"/>
                    </a:lnTo>
                    <a:lnTo>
                      <a:pt x="1007645" y="1491914"/>
                    </a:lnTo>
                    <a:lnTo>
                      <a:pt x="1007645" y="2514600"/>
                    </a:lnTo>
                    <a:lnTo>
                      <a:pt x="508335" y="2514600"/>
                    </a:lnTo>
                    <a:lnTo>
                      <a:pt x="508335" y="1491914"/>
                    </a:lnTo>
                    <a:lnTo>
                      <a:pt x="0" y="1491914"/>
                    </a:lnTo>
                    <a:lnTo>
                      <a:pt x="446828" y="236545"/>
                    </a:lnTo>
                    <a:cubicBezTo>
                      <a:pt x="473981" y="189413"/>
                      <a:pt x="479567" y="137967"/>
                      <a:pt x="528286" y="95148"/>
                    </a:cubicBezTo>
                    <a:cubicBezTo>
                      <a:pt x="587073" y="36361"/>
                      <a:pt x="668286" y="0"/>
                      <a:pt x="75799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71" name="円/楕円 17">
                <a:extLst>
                  <a:ext uri="{FF2B5EF4-FFF2-40B4-BE49-F238E27FC236}">
                    <a16:creationId xmlns:a16="http://schemas.microsoft.com/office/drawing/2014/main" id="{592AE4D8-AB04-40E3-8774-4091938ECB84}"/>
                  </a:ext>
                </a:extLst>
              </p:cNvPr>
              <p:cNvSpPr/>
              <p:nvPr/>
            </p:nvSpPr>
            <p:spPr>
              <a:xfrm>
                <a:off x="5125451" y="1347537"/>
                <a:ext cx="649706" cy="6497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72" name="フリーフォーム 18">
                <a:extLst>
                  <a:ext uri="{FF2B5EF4-FFF2-40B4-BE49-F238E27FC236}">
                    <a16:creationId xmlns:a16="http://schemas.microsoft.com/office/drawing/2014/main" id="{BD20D943-5B69-44D7-BF00-36A69035AFE1}"/>
                  </a:ext>
                </a:extLst>
              </p:cNvPr>
              <p:cNvSpPr/>
              <p:nvPr/>
            </p:nvSpPr>
            <p:spPr>
              <a:xfrm>
                <a:off x="4872789" y="2213808"/>
                <a:ext cx="1155031" cy="2514602"/>
              </a:xfrm>
              <a:custGeom>
                <a:avLst/>
                <a:gdLst>
                  <a:gd name="connsiteX0" fmla="*/ 336888 w 1155031"/>
                  <a:gd name="connsiteY0" fmla="*/ 0 h 2514602"/>
                  <a:gd name="connsiteX1" fmla="*/ 818143 w 1155031"/>
                  <a:gd name="connsiteY1" fmla="*/ 0 h 2514602"/>
                  <a:gd name="connsiteX2" fmla="*/ 1155031 w 1155031"/>
                  <a:gd name="connsiteY2" fmla="*/ 336888 h 2514602"/>
                  <a:gd name="connsiteX3" fmla="*/ 1155031 w 1155031"/>
                  <a:gd name="connsiteY3" fmla="*/ 1239253 h 2514602"/>
                  <a:gd name="connsiteX4" fmla="*/ 896353 w 1155031"/>
                  <a:gd name="connsiteY4" fmla="*/ 1239253 h 2514602"/>
                  <a:gd name="connsiteX5" fmla="*/ 896353 w 1155031"/>
                  <a:gd name="connsiteY5" fmla="*/ 2514602 h 2514602"/>
                  <a:gd name="connsiteX6" fmla="*/ 258678 w 1155031"/>
                  <a:gd name="connsiteY6" fmla="*/ 2514602 h 2514602"/>
                  <a:gd name="connsiteX7" fmla="*/ 258678 w 1155031"/>
                  <a:gd name="connsiteY7" fmla="*/ 1239253 h 2514602"/>
                  <a:gd name="connsiteX8" fmla="*/ 0 w 1155031"/>
                  <a:gd name="connsiteY8" fmla="*/ 1239253 h 2514602"/>
                  <a:gd name="connsiteX9" fmla="*/ 0 w 1155031"/>
                  <a:gd name="connsiteY9" fmla="*/ 336888 h 2514602"/>
                  <a:gd name="connsiteX10" fmla="*/ 336888 w 1155031"/>
                  <a:gd name="connsiteY10" fmla="*/ 0 h 251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5031" h="2514602">
                    <a:moveTo>
                      <a:pt x="336888" y="0"/>
                    </a:moveTo>
                    <a:lnTo>
                      <a:pt x="818143" y="0"/>
                    </a:lnTo>
                    <a:cubicBezTo>
                      <a:pt x="1004201" y="0"/>
                      <a:pt x="1155031" y="150830"/>
                      <a:pt x="1155031" y="336888"/>
                    </a:cubicBezTo>
                    <a:lnTo>
                      <a:pt x="1155031" y="1239253"/>
                    </a:lnTo>
                    <a:lnTo>
                      <a:pt x="896353" y="1239253"/>
                    </a:lnTo>
                    <a:lnTo>
                      <a:pt x="896353" y="2514602"/>
                    </a:lnTo>
                    <a:lnTo>
                      <a:pt x="258678" y="2514602"/>
                    </a:lnTo>
                    <a:lnTo>
                      <a:pt x="258678" y="1239253"/>
                    </a:lnTo>
                    <a:lnTo>
                      <a:pt x="0" y="1239253"/>
                    </a:lnTo>
                    <a:lnTo>
                      <a:pt x="0" y="336888"/>
                    </a:lnTo>
                    <a:cubicBezTo>
                      <a:pt x="0" y="150830"/>
                      <a:pt x="150830" y="0"/>
                      <a:pt x="336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73" name="円/楕円 19">
                <a:extLst>
                  <a:ext uri="{FF2B5EF4-FFF2-40B4-BE49-F238E27FC236}">
                    <a16:creationId xmlns:a16="http://schemas.microsoft.com/office/drawing/2014/main" id="{F2B30642-19A8-40E8-86AE-62A95C079D6F}"/>
                  </a:ext>
                </a:extLst>
              </p:cNvPr>
              <p:cNvSpPr/>
              <p:nvPr/>
            </p:nvSpPr>
            <p:spPr>
              <a:xfrm>
                <a:off x="6656645" y="1347537"/>
                <a:ext cx="649706" cy="6497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grpSp>
      </p:grpSp>
      <p:sp>
        <p:nvSpPr>
          <p:cNvPr id="74" name="テキスト ボックス 73">
            <a:extLst>
              <a:ext uri="{FF2B5EF4-FFF2-40B4-BE49-F238E27FC236}">
                <a16:creationId xmlns:a16="http://schemas.microsoft.com/office/drawing/2014/main" id="{92372F65-47A0-4D58-B5A2-79B2AA8AC9DE}"/>
              </a:ext>
            </a:extLst>
          </p:cNvPr>
          <p:cNvSpPr txBox="1"/>
          <p:nvPr/>
        </p:nvSpPr>
        <p:spPr>
          <a:xfrm>
            <a:off x="4575598" y="4329720"/>
            <a:ext cx="240344" cy="138499"/>
          </a:xfrm>
          <a:prstGeom prst="rect">
            <a:avLst/>
          </a:prstGeom>
          <a:noFill/>
        </p:spPr>
        <p:txBody>
          <a:bodyPr wrap="square" lIns="0" tIns="0" rIns="0" bIns="0" rtlCol="0" anchor="t">
            <a:spAutoFit/>
          </a:bodyPr>
          <a:lstStyle/>
          <a:p>
            <a:r>
              <a:rPr lang="ja-JP" altLang="en-US" sz="900" b="1">
                <a:latin typeface="游ゴシック" panose="020B0400000000000000" pitchFamily="50" charset="-128"/>
                <a:ea typeface="游ゴシック" panose="020B0400000000000000" pitchFamily="50" charset="-128"/>
              </a:rPr>
              <a:t>性別</a:t>
            </a:r>
          </a:p>
        </p:txBody>
      </p:sp>
      <p:sp>
        <p:nvSpPr>
          <p:cNvPr id="59" name="円/楕円 26">
            <a:extLst>
              <a:ext uri="{FF2B5EF4-FFF2-40B4-BE49-F238E27FC236}">
                <a16:creationId xmlns:a16="http://schemas.microsoft.com/office/drawing/2014/main" id="{18F8EA7A-5A43-447C-8D7F-F4F65C64AD16}"/>
              </a:ext>
            </a:extLst>
          </p:cNvPr>
          <p:cNvSpPr>
            <a:spLocks noChangeAspect="1"/>
          </p:cNvSpPr>
          <p:nvPr/>
        </p:nvSpPr>
        <p:spPr>
          <a:xfrm>
            <a:off x="4381838" y="4868540"/>
            <a:ext cx="668898" cy="69739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62" name="テキスト ボックス 61">
            <a:extLst>
              <a:ext uri="{FF2B5EF4-FFF2-40B4-BE49-F238E27FC236}">
                <a16:creationId xmlns:a16="http://schemas.microsoft.com/office/drawing/2014/main" id="{2EBF7660-8EB6-4B51-8A3B-4060391B9424}"/>
              </a:ext>
            </a:extLst>
          </p:cNvPr>
          <p:cNvSpPr txBox="1"/>
          <p:nvPr/>
        </p:nvSpPr>
        <p:spPr>
          <a:xfrm>
            <a:off x="4641812" y="5148231"/>
            <a:ext cx="240450" cy="161583"/>
          </a:xfrm>
          <a:prstGeom prst="rect">
            <a:avLst/>
          </a:prstGeom>
          <a:noFill/>
        </p:spPr>
        <p:txBody>
          <a:bodyPr wrap="none" lIns="0" tIns="0" rIns="0" bIns="0" rtlCol="0" anchor="t">
            <a:spAutoFit/>
          </a:bodyPr>
          <a:lstStyle/>
          <a:p>
            <a:r>
              <a:rPr lang="en-US" altLang="ja-JP" sz="1050" b="1">
                <a:solidFill>
                  <a:srgbClr val="D679AE"/>
                </a:solidFill>
                <a:latin typeface="游ゴシック" panose="020B0400000000000000" pitchFamily="50" charset="-128"/>
                <a:ea typeface="游ゴシック" panose="020B0400000000000000" pitchFamily="50" charset="-128"/>
              </a:rPr>
              <a:t>65</a:t>
            </a:r>
            <a:r>
              <a:rPr lang="en-US" altLang="ja-JP" sz="800" b="1">
                <a:solidFill>
                  <a:srgbClr val="D679AE"/>
                </a:solidFill>
                <a:latin typeface="游ゴシック" panose="020B0400000000000000" pitchFamily="50" charset="-128"/>
                <a:ea typeface="游ゴシック" panose="020B0400000000000000" pitchFamily="50" charset="-128"/>
              </a:rPr>
              <a:t>%</a:t>
            </a:r>
            <a:endParaRPr lang="ja-JP" altLang="en-US" sz="800" b="1">
              <a:solidFill>
                <a:srgbClr val="D679AE"/>
              </a:solidFill>
              <a:latin typeface="游ゴシック" panose="020B0400000000000000" pitchFamily="50" charset="-128"/>
              <a:ea typeface="游ゴシック" panose="020B0400000000000000" pitchFamily="50" charset="-128"/>
            </a:endParaRPr>
          </a:p>
        </p:txBody>
      </p:sp>
      <p:grpSp>
        <p:nvGrpSpPr>
          <p:cNvPr id="64" name="グループ化 63">
            <a:extLst>
              <a:ext uri="{FF2B5EF4-FFF2-40B4-BE49-F238E27FC236}">
                <a16:creationId xmlns:a16="http://schemas.microsoft.com/office/drawing/2014/main" id="{424D1C0A-62BF-45DA-BB2F-A535D9261570}"/>
              </a:ext>
            </a:extLst>
          </p:cNvPr>
          <p:cNvGrpSpPr>
            <a:grpSpLocks noChangeAspect="1"/>
          </p:cNvGrpSpPr>
          <p:nvPr/>
        </p:nvGrpSpPr>
        <p:grpSpPr>
          <a:xfrm>
            <a:off x="4528671" y="5092466"/>
            <a:ext cx="84755" cy="214173"/>
            <a:chOff x="-31238" y="2559369"/>
            <a:chExt cx="231067" cy="560036"/>
          </a:xfrm>
          <a:solidFill>
            <a:schemeClr val="tx1"/>
          </a:solidFill>
        </p:grpSpPr>
        <p:sp>
          <p:nvSpPr>
            <p:cNvPr id="65" name="フリーフォーム 142">
              <a:extLst>
                <a:ext uri="{FF2B5EF4-FFF2-40B4-BE49-F238E27FC236}">
                  <a16:creationId xmlns:a16="http://schemas.microsoft.com/office/drawing/2014/main" id="{F6E3F95E-33A1-43C4-BAA6-E4E3EC5F342F}"/>
                </a:ext>
              </a:extLst>
            </p:cNvPr>
            <p:cNvSpPr/>
            <p:nvPr/>
          </p:nvSpPr>
          <p:spPr>
            <a:xfrm>
              <a:off x="-31238" y="2705725"/>
              <a:ext cx="231067" cy="413680"/>
            </a:xfrm>
            <a:custGeom>
              <a:avLst/>
              <a:gdLst>
                <a:gd name="connsiteX0" fmla="*/ 757991 w 1515981"/>
                <a:gd name="connsiteY0" fmla="*/ 0 h 2514600"/>
                <a:gd name="connsiteX1" fmla="*/ 987697 w 1515981"/>
                <a:gd name="connsiteY1" fmla="*/ 95148 h 2514600"/>
                <a:gd name="connsiteX2" fmla="*/ 1069155 w 1515981"/>
                <a:gd name="connsiteY2" fmla="*/ 236547 h 2514600"/>
                <a:gd name="connsiteX3" fmla="*/ 1515981 w 1515981"/>
                <a:gd name="connsiteY3" fmla="*/ 1491914 h 2514600"/>
                <a:gd name="connsiteX4" fmla="*/ 1007645 w 1515981"/>
                <a:gd name="connsiteY4" fmla="*/ 1491914 h 2514600"/>
                <a:gd name="connsiteX5" fmla="*/ 1007645 w 1515981"/>
                <a:gd name="connsiteY5" fmla="*/ 2514600 h 2514600"/>
                <a:gd name="connsiteX6" fmla="*/ 508335 w 1515981"/>
                <a:gd name="connsiteY6" fmla="*/ 2514600 h 2514600"/>
                <a:gd name="connsiteX7" fmla="*/ 508335 w 1515981"/>
                <a:gd name="connsiteY7" fmla="*/ 1491914 h 2514600"/>
                <a:gd name="connsiteX8" fmla="*/ 0 w 1515981"/>
                <a:gd name="connsiteY8" fmla="*/ 1491914 h 2514600"/>
                <a:gd name="connsiteX9" fmla="*/ 446828 w 1515981"/>
                <a:gd name="connsiteY9" fmla="*/ 236545 h 2514600"/>
                <a:gd name="connsiteX10" fmla="*/ 528286 w 1515981"/>
                <a:gd name="connsiteY10" fmla="*/ 95148 h 2514600"/>
                <a:gd name="connsiteX11" fmla="*/ 757991 w 1515981"/>
                <a:gd name="connsiteY11"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981" h="2514600">
                  <a:moveTo>
                    <a:pt x="757991" y="0"/>
                  </a:moveTo>
                  <a:cubicBezTo>
                    <a:pt x="847697" y="0"/>
                    <a:pt x="928910" y="36361"/>
                    <a:pt x="987697" y="95148"/>
                  </a:cubicBezTo>
                  <a:cubicBezTo>
                    <a:pt x="1036416" y="142281"/>
                    <a:pt x="1042002" y="189414"/>
                    <a:pt x="1069155" y="236547"/>
                  </a:cubicBezTo>
                  <a:lnTo>
                    <a:pt x="1515981" y="1491914"/>
                  </a:lnTo>
                  <a:lnTo>
                    <a:pt x="1007645" y="1491914"/>
                  </a:lnTo>
                  <a:lnTo>
                    <a:pt x="1007645" y="2514600"/>
                  </a:lnTo>
                  <a:lnTo>
                    <a:pt x="508335" y="2514600"/>
                  </a:lnTo>
                  <a:lnTo>
                    <a:pt x="508335" y="1491914"/>
                  </a:lnTo>
                  <a:lnTo>
                    <a:pt x="0" y="1491914"/>
                  </a:lnTo>
                  <a:lnTo>
                    <a:pt x="446828" y="236545"/>
                  </a:lnTo>
                  <a:cubicBezTo>
                    <a:pt x="473981" y="189413"/>
                    <a:pt x="479567" y="137967"/>
                    <a:pt x="528286" y="95148"/>
                  </a:cubicBezTo>
                  <a:cubicBezTo>
                    <a:pt x="587073" y="36361"/>
                    <a:pt x="668286" y="0"/>
                    <a:pt x="757991" y="0"/>
                  </a:cubicBezTo>
                  <a:close/>
                </a:path>
              </a:pathLst>
            </a:custGeom>
            <a:solidFill>
              <a:srgbClr val="D67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66" name="円/楕円 143">
              <a:extLst>
                <a:ext uri="{FF2B5EF4-FFF2-40B4-BE49-F238E27FC236}">
                  <a16:creationId xmlns:a16="http://schemas.microsoft.com/office/drawing/2014/main" id="{9E57A17A-DCB7-441A-828E-ABC2829C36E4}"/>
                </a:ext>
              </a:extLst>
            </p:cNvPr>
            <p:cNvSpPr/>
            <p:nvPr/>
          </p:nvSpPr>
          <p:spPr>
            <a:xfrm flipH="1" flipV="1">
              <a:off x="34484" y="2559369"/>
              <a:ext cx="117718" cy="114843"/>
            </a:xfrm>
            <a:prstGeom prst="ellipse">
              <a:avLst/>
            </a:prstGeom>
            <a:solidFill>
              <a:srgbClr val="D67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grpSp>
      <p:sp>
        <p:nvSpPr>
          <p:cNvPr id="75" name="テキスト ボックス 74">
            <a:extLst>
              <a:ext uri="{FF2B5EF4-FFF2-40B4-BE49-F238E27FC236}">
                <a16:creationId xmlns:a16="http://schemas.microsoft.com/office/drawing/2014/main" id="{9BF9F9A5-083B-4074-87CC-491F7D353866}"/>
              </a:ext>
            </a:extLst>
          </p:cNvPr>
          <p:cNvSpPr txBox="1"/>
          <p:nvPr/>
        </p:nvSpPr>
        <p:spPr>
          <a:xfrm>
            <a:off x="4551832" y="5458336"/>
            <a:ext cx="56" cy="144203"/>
          </a:xfrm>
          <a:prstGeom prst="rect">
            <a:avLst/>
          </a:prstGeom>
          <a:noFill/>
        </p:spPr>
        <p:txBody>
          <a:bodyPr wrap="none" lIns="0" tIns="0" rIns="0" bIns="0" rtlCol="0" anchor="t">
            <a:spAutoFit/>
          </a:bodyPr>
          <a:lstStyle/>
          <a:p>
            <a:endParaRPr lang="ja-JP" altLang="en-US" sz="1050" b="1" u="sng">
              <a:solidFill>
                <a:srgbClr val="D679AE"/>
              </a:solidFill>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6AFCC227-2E45-4470-9DCD-61418E5A4744}"/>
              </a:ext>
            </a:extLst>
          </p:cNvPr>
          <p:cNvSpPr txBox="1"/>
          <p:nvPr/>
        </p:nvSpPr>
        <p:spPr>
          <a:xfrm>
            <a:off x="4378694" y="4524220"/>
            <a:ext cx="987450" cy="169277"/>
          </a:xfrm>
          <a:prstGeom prst="rect">
            <a:avLst/>
          </a:prstGeom>
          <a:noFill/>
        </p:spPr>
        <p:txBody>
          <a:bodyPr wrap="none" lIns="0" tIns="0" rIns="0" bIns="0" rtlCol="0" anchor="t">
            <a:spAutoFit/>
          </a:bodyPr>
          <a:lstStyle/>
          <a:p>
            <a:r>
              <a:rPr lang="ja-JP" altLang="en-US" sz="1100" b="1">
                <a:solidFill>
                  <a:srgbClr val="D679AE"/>
                </a:solidFill>
                <a:latin typeface="游ゴシック" panose="020B0400000000000000" pitchFamily="50" charset="-128"/>
                <a:ea typeface="游ゴシック" panose="020B0400000000000000" pitchFamily="50" charset="-128"/>
              </a:rPr>
              <a:t>女性がメイン層</a:t>
            </a:r>
          </a:p>
        </p:txBody>
      </p:sp>
      <p:graphicFrame>
        <p:nvGraphicFramePr>
          <p:cNvPr id="91" name="グラフ 90">
            <a:extLst>
              <a:ext uri="{FF2B5EF4-FFF2-40B4-BE49-F238E27FC236}">
                <a16:creationId xmlns:a16="http://schemas.microsoft.com/office/drawing/2014/main" id="{A3AC5A22-22E0-40C4-A452-DCE94E845872}"/>
              </a:ext>
            </a:extLst>
          </p:cNvPr>
          <p:cNvGraphicFramePr/>
          <p:nvPr/>
        </p:nvGraphicFramePr>
        <p:xfrm>
          <a:off x="4215487" y="4700784"/>
          <a:ext cx="1028271" cy="1012637"/>
        </p:xfrm>
        <a:graphic>
          <a:graphicData uri="http://schemas.openxmlformats.org/drawingml/2006/chart">
            <c:chart xmlns:c="http://schemas.openxmlformats.org/drawingml/2006/chart" xmlns:r="http://schemas.openxmlformats.org/officeDocument/2006/relationships" r:id="rId13"/>
          </a:graphicData>
        </a:graphic>
      </p:graphicFrame>
      <p:grpSp>
        <p:nvGrpSpPr>
          <p:cNvPr id="113" name="グループ化 112">
            <a:extLst>
              <a:ext uri="{FF2B5EF4-FFF2-40B4-BE49-F238E27FC236}">
                <a16:creationId xmlns:a16="http://schemas.microsoft.com/office/drawing/2014/main" id="{B3B14888-F051-4177-ACF8-32B4B16B4A3A}"/>
              </a:ext>
            </a:extLst>
          </p:cNvPr>
          <p:cNvGrpSpPr/>
          <p:nvPr/>
        </p:nvGrpSpPr>
        <p:grpSpPr>
          <a:xfrm>
            <a:off x="4373481" y="6568876"/>
            <a:ext cx="907305" cy="580875"/>
            <a:chOff x="2232132" y="3300153"/>
            <a:chExt cx="2408865" cy="1435907"/>
          </a:xfrm>
        </p:grpSpPr>
        <p:grpSp>
          <p:nvGrpSpPr>
            <p:cNvPr id="114" name="グループ化 113">
              <a:extLst>
                <a:ext uri="{FF2B5EF4-FFF2-40B4-BE49-F238E27FC236}">
                  <a16:creationId xmlns:a16="http://schemas.microsoft.com/office/drawing/2014/main" id="{A6DEA134-FACE-4AC3-BE14-E0737A4B194F}"/>
                </a:ext>
              </a:extLst>
            </p:cNvPr>
            <p:cNvGrpSpPr/>
            <p:nvPr/>
          </p:nvGrpSpPr>
          <p:grpSpPr>
            <a:xfrm>
              <a:off x="3164475" y="3300153"/>
              <a:ext cx="1476522" cy="1435907"/>
              <a:chOff x="1071500" y="3115479"/>
              <a:chExt cx="1756293" cy="1707982"/>
            </a:xfrm>
          </p:grpSpPr>
          <p:pic>
            <p:nvPicPr>
              <p:cNvPr id="117" name="図 116">
                <a:extLst>
                  <a:ext uri="{FF2B5EF4-FFF2-40B4-BE49-F238E27FC236}">
                    <a16:creationId xmlns:a16="http://schemas.microsoft.com/office/drawing/2014/main" id="{3C90D0E8-F0DE-4C6F-8994-05D19379986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42000" r="44916" b="6630"/>
              <a:stretch/>
            </p:blipFill>
            <p:spPr>
              <a:xfrm>
                <a:off x="1631454" y="3115479"/>
                <a:ext cx="1196339" cy="1707982"/>
              </a:xfrm>
              <a:prstGeom prst="rect">
                <a:avLst/>
              </a:prstGeom>
              <a:solidFill>
                <a:srgbClr val="EC7598"/>
              </a:solidFill>
            </p:spPr>
          </p:pic>
          <p:pic>
            <p:nvPicPr>
              <p:cNvPr id="118" name="図 117">
                <a:extLst>
                  <a:ext uri="{FF2B5EF4-FFF2-40B4-BE49-F238E27FC236}">
                    <a16:creationId xmlns:a16="http://schemas.microsoft.com/office/drawing/2014/main" id="{49D0DB20-EF9F-48C8-BF21-7F1EACD4CA4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42000" r="51162" b="6630"/>
              <a:stretch/>
            </p:blipFill>
            <p:spPr>
              <a:xfrm>
                <a:off x="1071500" y="3115479"/>
                <a:ext cx="625235" cy="1707982"/>
              </a:xfrm>
              <a:prstGeom prst="rect">
                <a:avLst/>
              </a:prstGeom>
              <a:solidFill>
                <a:srgbClr val="EC7598"/>
              </a:solidFill>
            </p:spPr>
          </p:pic>
        </p:grpSp>
        <p:pic>
          <p:nvPicPr>
            <p:cNvPr id="115" name="図 114">
              <a:extLst>
                <a:ext uri="{FF2B5EF4-FFF2-40B4-BE49-F238E27FC236}">
                  <a16:creationId xmlns:a16="http://schemas.microsoft.com/office/drawing/2014/main" id="{A1515DDD-C8A5-4E11-8343-80861ADFA0FD}"/>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42000" r="51162" b="6630"/>
            <a:stretch/>
          </p:blipFill>
          <p:spPr>
            <a:xfrm>
              <a:off x="2702887" y="3300153"/>
              <a:ext cx="525637" cy="1435907"/>
            </a:xfrm>
            <a:prstGeom prst="rect">
              <a:avLst/>
            </a:prstGeom>
            <a:solidFill>
              <a:srgbClr val="EC7598"/>
            </a:solidFill>
          </p:spPr>
        </p:pic>
        <p:pic>
          <p:nvPicPr>
            <p:cNvPr id="116" name="図 115">
              <a:extLst>
                <a:ext uri="{FF2B5EF4-FFF2-40B4-BE49-F238E27FC236}">
                  <a16:creationId xmlns:a16="http://schemas.microsoft.com/office/drawing/2014/main" id="{8FB1E91A-DC1F-46BA-A1E6-EBF80B513C0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42000" r="51162" b="6630"/>
            <a:stretch/>
          </p:blipFill>
          <p:spPr>
            <a:xfrm>
              <a:off x="2232132" y="3300153"/>
              <a:ext cx="525637" cy="1435907"/>
            </a:xfrm>
            <a:prstGeom prst="rect">
              <a:avLst/>
            </a:prstGeom>
            <a:solidFill>
              <a:srgbClr val="EC7598"/>
            </a:solidFill>
          </p:spPr>
        </p:pic>
      </p:grpSp>
      <p:sp>
        <p:nvSpPr>
          <p:cNvPr id="119" name="正方形/長方形 118">
            <a:extLst>
              <a:ext uri="{FF2B5EF4-FFF2-40B4-BE49-F238E27FC236}">
                <a16:creationId xmlns:a16="http://schemas.microsoft.com/office/drawing/2014/main" id="{E3412C90-0BA6-451B-BFAD-E5A24F2D4BB8}"/>
              </a:ext>
            </a:extLst>
          </p:cNvPr>
          <p:cNvSpPr/>
          <p:nvPr/>
        </p:nvSpPr>
        <p:spPr>
          <a:xfrm>
            <a:off x="4400435" y="6396833"/>
            <a:ext cx="987450" cy="169277"/>
          </a:xfrm>
          <a:prstGeom prst="rect">
            <a:avLst/>
          </a:prstGeom>
          <a:noFill/>
        </p:spPr>
        <p:txBody>
          <a:bodyPr wrap="none" lIns="0" tIns="0" rIns="0" bIns="0" rtlCol="0" anchor="t">
            <a:spAutoFit/>
          </a:bodyPr>
          <a:lstStyle/>
          <a:p>
            <a:r>
              <a:rPr lang="ja-JP" altLang="en-US" sz="1100" b="1">
                <a:solidFill>
                  <a:srgbClr val="D679AE"/>
                </a:solidFill>
                <a:latin typeface="游ゴシック" panose="020B0400000000000000" pitchFamily="50" charset="-128"/>
                <a:ea typeface="游ゴシック" panose="020B0400000000000000" pitchFamily="50" charset="-128"/>
              </a:rPr>
              <a:t>５人のうち４人</a:t>
            </a:r>
          </a:p>
        </p:txBody>
      </p:sp>
      <p:sp>
        <p:nvSpPr>
          <p:cNvPr id="121" name="正方形/長方形 120">
            <a:extLst>
              <a:ext uri="{FF2B5EF4-FFF2-40B4-BE49-F238E27FC236}">
                <a16:creationId xmlns:a16="http://schemas.microsoft.com/office/drawing/2014/main" id="{6BA9109A-BDF7-4423-B2A3-7E5AE050B735}"/>
              </a:ext>
            </a:extLst>
          </p:cNvPr>
          <p:cNvSpPr/>
          <p:nvPr/>
        </p:nvSpPr>
        <p:spPr>
          <a:xfrm>
            <a:off x="4205208" y="6008188"/>
            <a:ext cx="1313180" cy="232051"/>
          </a:xfrm>
          <a:prstGeom prst="rect">
            <a:avLst/>
          </a:prstGeom>
          <a:noFill/>
        </p:spPr>
        <p:txBody>
          <a:bodyPr wrap="square">
            <a:spAutoFit/>
          </a:bodyPr>
          <a:lstStyle/>
          <a:p>
            <a:pPr algn="ctr">
              <a:lnSpc>
                <a:spcPct val="120000"/>
              </a:lnSpc>
            </a:pPr>
            <a:r>
              <a:rPr lang="ja-JP" altLang="en-US" sz="800" kern="100">
                <a:latin typeface="+mn-ea"/>
                <a:cs typeface="Times New Roman" panose="02020603050405020304" pitchFamily="18" charset="0"/>
              </a:rPr>
              <a:t>「読みたい記事が多い」</a:t>
            </a:r>
          </a:p>
        </p:txBody>
      </p:sp>
      <p:sp>
        <p:nvSpPr>
          <p:cNvPr id="122" name="正方形/長方形 121">
            <a:extLst>
              <a:ext uri="{FF2B5EF4-FFF2-40B4-BE49-F238E27FC236}">
                <a16:creationId xmlns:a16="http://schemas.microsoft.com/office/drawing/2014/main" id="{B1A882CB-56A8-4209-AAF8-D3425595C8EF}"/>
              </a:ext>
            </a:extLst>
          </p:cNvPr>
          <p:cNvSpPr/>
          <p:nvPr/>
        </p:nvSpPr>
        <p:spPr>
          <a:xfrm>
            <a:off x="4208406" y="6139149"/>
            <a:ext cx="1256025" cy="232051"/>
          </a:xfrm>
          <a:prstGeom prst="rect">
            <a:avLst/>
          </a:prstGeom>
          <a:noFill/>
        </p:spPr>
        <p:txBody>
          <a:bodyPr wrap="square">
            <a:spAutoFit/>
          </a:bodyPr>
          <a:lstStyle/>
          <a:p>
            <a:pPr algn="ctr">
              <a:lnSpc>
                <a:spcPct val="120000"/>
              </a:lnSpc>
            </a:pPr>
            <a:r>
              <a:rPr lang="ja-JP" altLang="en-US" sz="800" kern="100">
                <a:latin typeface="+mn-ea"/>
                <a:cs typeface="Times New Roman" panose="02020603050405020304" pitchFamily="18" charset="0"/>
              </a:rPr>
              <a:t>「媒体に共感できる」</a:t>
            </a:r>
          </a:p>
        </p:txBody>
      </p:sp>
      <p:grpSp>
        <p:nvGrpSpPr>
          <p:cNvPr id="18" name="グループ化 17">
            <a:extLst>
              <a:ext uri="{FF2B5EF4-FFF2-40B4-BE49-F238E27FC236}">
                <a16:creationId xmlns:a16="http://schemas.microsoft.com/office/drawing/2014/main" id="{F7DA185A-D2F8-4F76-9DE2-28221A1D86C3}"/>
              </a:ext>
            </a:extLst>
          </p:cNvPr>
          <p:cNvGrpSpPr/>
          <p:nvPr/>
        </p:nvGrpSpPr>
        <p:grpSpPr>
          <a:xfrm>
            <a:off x="4356948" y="5775623"/>
            <a:ext cx="235123" cy="235532"/>
            <a:chOff x="4376805" y="5684507"/>
            <a:chExt cx="282736" cy="282735"/>
          </a:xfrm>
        </p:grpSpPr>
        <p:sp>
          <p:nvSpPr>
            <p:cNvPr id="112" name="円/楕円 14">
              <a:extLst>
                <a:ext uri="{FF2B5EF4-FFF2-40B4-BE49-F238E27FC236}">
                  <a16:creationId xmlns:a16="http://schemas.microsoft.com/office/drawing/2014/main" id="{154A6F6C-6001-4200-A9C4-C8A8D3C22BEE}"/>
                </a:ext>
              </a:extLst>
            </p:cNvPr>
            <p:cNvSpPr>
              <a:spLocks noChangeAspect="1"/>
            </p:cNvSpPr>
            <p:nvPr/>
          </p:nvSpPr>
          <p:spPr>
            <a:xfrm>
              <a:off x="4376805" y="5684507"/>
              <a:ext cx="282736" cy="282735"/>
            </a:xfrm>
            <a:prstGeom prst="ellipse">
              <a:avLst/>
            </a:prstGeom>
            <a:solidFill>
              <a:srgbClr val="D679AE"/>
            </a:solidFill>
            <a:ln>
              <a:solidFill>
                <a:srgbClr val="D6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pic>
          <p:nvPicPr>
            <p:cNvPr id="14" name="図 13">
              <a:extLst>
                <a:ext uri="{FF2B5EF4-FFF2-40B4-BE49-F238E27FC236}">
                  <a16:creationId xmlns:a16="http://schemas.microsoft.com/office/drawing/2014/main" id="{B7210C58-F44A-4EFA-841A-79BF2C2DD13E}"/>
                </a:ext>
              </a:extLst>
            </p:cNvPr>
            <p:cNvPicPr>
              <a:picLocks noChangeAspect="1"/>
            </p:cNvPicPr>
            <p:nvPr/>
          </p:nvPicPr>
          <p:blipFill>
            <a:blip r:embed="rId15">
              <a:lum bright="70000" contrast="-70000"/>
            </a:blip>
            <a:stretch>
              <a:fillRect/>
            </a:stretch>
          </p:blipFill>
          <p:spPr>
            <a:xfrm>
              <a:off x="4411134" y="5754571"/>
              <a:ext cx="223702" cy="170975"/>
            </a:xfrm>
            <a:prstGeom prst="rect">
              <a:avLst/>
            </a:prstGeom>
          </p:spPr>
        </p:pic>
      </p:grpSp>
      <p:sp>
        <p:nvSpPr>
          <p:cNvPr id="123" name="テキスト ボックス 122">
            <a:extLst>
              <a:ext uri="{FF2B5EF4-FFF2-40B4-BE49-F238E27FC236}">
                <a16:creationId xmlns:a16="http://schemas.microsoft.com/office/drawing/2014/main" id="{DC88C001-F663-4144-9FA7-00D3668F583B}"/>
              </a:ext>
            </a:extLst>
          </p:cNvPr>
          <p:cNvSpPr txBox="1"/>
          <p:nvPr/>
        </p:nvSpPr>
        <p:spPr>
          <a:xfrm>
            <a:off x="4657723" y="5859982"/>
            <a:ext cx="613685" cy="138499"/>
          </a:xfrm>
          <a:prstGeom prst="rect">
            <a:avLst/>
          </a:prstGeom>
          <a:noFill/>
        </p:spPr>
        <p:txBody>
          <a:bodyPr wrap="square" lIns="0" tIns="0" rIns="0" bIns="0" rtlCol="0" anchor="t">
            <a:spAutoFit/>
          </a:bodyPr>
          <a:lstStyle/>
          <a:p>
            <a:r>
              <a:rPr lang="ja-JP" altLang="en-US" sz="900" b="1">
                <a:latin typeface="游ゴシック" panose="020B0400000000000000" pitchFamily="50" charset="-128"/>
                <a:ea typeface="游ゴシック" panose="020B0400000000000000" pitchFamily="50" charset="-128"/>
              </a:rPr>
              <a:t>関心・共感</a:t>
            </a:r>
          </a:p>
        </p:txBody>
      </p:sp>
      <p:sp>
        <p:nvSpPr>
          <p:cNvPr id="126" name="テキスト プレースホルダー 2">
            <a:extLst>
              <a:ext uri="{FF2B5EF4-FFF2-40B4-BE49-F238E27FC236}">
                <a16:creationId xmlns:a16="http://schemas.microsoft.com/office/drawing/2014/main" id="{0CB4C7E7-044C-42A2-8A1D-BA759443AC52}"/>
              </a:ext>
            </a:extLst>
          </p:cNvPr>
          <p:cNvSpPr txBox="1">
            <a:spLocks/>
          </p:cNvSpPr>
          <p:nvPr/>
        </p:nvSpPr>
        <p:spPr>
          <a:xfrm>
            <a:off x="7003420" y="3992728"/>
            <a:ext cx="1172116"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■投稿者データ</a:t>
            </a:r>
          </a:p>
        </p:txBody>
      </p:sp>
      <p:sp>
        <p:nvSpPr>
          <p:cNvPr id="99" name="円/楕円 14">
            <a:extLst>
              <a:ext uri="{FF2B5EF4-FFF2-40B4-BE49-F238E27FC236}">
                <a16:creationId xmlns:a16="http://schemas.microsoft.com/office/drawing/2014/main" id="{628E5D8D-866D-4C71-B19E-BF1E6958D90C}"/>
              </a:ext>
            </a:extLst>
          </p:cNvPr>
          <p:cNvSpPr>
            <a:spLocks noChangeAspect="1"/>
          </p:cNvSpPr>
          <p:nvPr/>
        </p:nvSpPr>
        <p:spPr>
          <a:xfrm>
            <a:off x="5568927" y="5790253"/>
            <a:ext cx="235403" cy="231705"/>
          </a:xfrm>
          <a:prstGeom prst="ellipse">
            <a:avLst/>
          </a:prstGeom>
          <a:solidFill>
            <a:srgbClr val="D679AE"/>
          </a:solidFill>
          <a:ln>
            <a:solidFill>
              <a:srgbClr val="D6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100" name="テキスト ボックス 99">
            <a:extLst>
              <a:ext uri="{FF2B5EF4-FFF2-40B4-BE49-F238E27FC236}">
                <a16:creationId xmlns:a16="http://schemas.microsoft.com/office/drawing/2014/main" id="{1094D27C-1F02-46FA-9666-BC3A07A0685F}"/>
              </a:ext>
            </a:extLst>
          </p:cNvPr>
          <p:cNvSpPr txBox="1"/>
          <p:nvPr/>
        </p:nvSpPr>
        <p:spPr>
          <a:xfrm>
            <a:off x="5842132" y="5839024"/>
            <a:ext cx="409250" cy="138499"/>
          </a:xfrm>
          <a:prstGeom prst="rect">
            <a:avLst/>
          </a:prstGeom>
          <a:noFill/>
        </p:spPr>
        <p:txBody>
          <a:bodyPr wrap="square" lIns="0" tIns="0" rIns="0" bIns="0" rtlCol="0" anchor="t">
            <a:spAutoFit/>
          </a:bodyPr>
          <a:lstStyle/>
          <a:p>
            <a:r>
              <a:rPr lang="ja-JP" altLang="en-US" sz="900" b="1">
                <a:latin typeface="游ゴシック" panose="020B0400000000000000" pitchFamily="50" charset="-128"/>
                <a:ea typeface="游ゴシック" panose="020B0400000000000000" pitchFamily="50" charset="-128"/>
              </a:rPr>
              <a:t>職業</a:t>
            </a:r>
          </a:p>
        </p:txBody>
      </p:sp>
      <p:sp>
        <p:nvSpPr>
          <p:cNvPr id="101" name="テキスト ボックス 100">
            <a:extLst>
              <a:ext uri="{FF2B5EF4-FFF2-40B4-BE49-F238E27FC236}">
                <a16:creationId xmlns:a16="http://schemas.microsoft.com/office/drawing/2014/main" id="{DFCA8A94-AF93-4C03-90DA-69A0DED01488}"/>
              </a:ext>
            </a:extLst>
          </p:cNvPr>
          <p:cNvSpPr txBox="1"/>
          <p:nvPr/>
        </p:nvSpPr>
        <p:spPr>
          <a:xfrm>
            <a:off x="7221078" y="5731365"/>
            <a:ext cx="70" cy="176155"/>
          </a:xfrm>
          <a:prstGeom prst="rect">
            <a:avLst/>
          </a:prstGeom>
          <a:noFill/>
        </p:spPr>
        <p:txBody>
          <a:bodyPr wrap="none" lIns="0" tIns="0" rIns="0" bIns="0" rtlCol="0" anchor="t">
            <a:spAutoFit/>
          </a:bodyPr>
          <a:lstStyle/>
          <a:p>
            <a:endParaRPr lang="ja-JP" altLang="en-US" sz="1050" b="1" u="sng">
              <a:solidFill>
                <a:srgbClr val="D679AE"/>
              </a:solidFill>
              <a:latin typeface="游ゴシック" panose="020B0400000000000000" pitchFamily="50" charset="-128"/>
              <a:ea typeface="游ゴシック" panose="020B0400000000000000" pitchFamily="50" charset="-128"/>
            </a:endParaRPr>
          </a:p>
        </p:txBody>
      </p:sp>
      <p:pic>
        <p:nvPicPr>
          <p:cNvPr id="102" name="図 101" descr="図形 が含まれている画像&#10;&#10;自動的に生成された説明">
            <a:extLst>
              <a:ext uri="{FF2B5EF4-FFF2-40B4-BE49-F238E27FC236}">
                <a16:creationId xmlns:a16="http://schemas.microsoft.com/office/drawing/2014/main" id="{9A1FA93D-9073-435D-ABE9-89C522081150}"/>
              </a:ext>
            </a:extLst>
          </p:cNvPr>
          <p:cNvPicPr>
            <a:picLocks noChangeAspect="1"/>
          </p:cNvPicPr>
          <p:nvPr/>
        </p:nvPicPr>
        <p:blipFill>
          <a:blip r:embed="rId16" cstate="print">
            <a:lum bright="70000" contrast="-70000"/>
            <a:extLst>
              <a:ext uri="{28A0092B-C50C-407E-A947-70E740481C1C}">
                <a14:useLocalDpi xmlns:a14="http://schemas.microsoft.com/office/drawing/2010/main"/>
              </a:ext>
            </a:extLst>
          </a:blip>
          <a:stretch>
            <a:fillRect/>
          </a:stretch>
        </p:blipFill>
        <p:spPr>
          <a:xfrm>
            <a:off x="5622153" y="5801351"/>
            <a:ext cx="128948" cy="195161"/>
          </a:xfrm>
          <a:prstGeom prst="rect">
            <a:avLst/>
          </a:prstGeom>
        </p:spPr>
      </p:pic>
      <p:sp>
        <p:nvSpPr>
          <p:cNvPr id="103" name="テキスト ボックス 102">
            <a:extLst>
              <a:ext uri="{FF2B5EF4-FFF2-40B4-BE49-F238E27FC236}">
                <a16:creationId xmlns:a16="http://schemas.microsoft.com/office/drawing/2014/main" id="{08F8E490-F539-4F35-A257-70096AC6A022}"/>
              </a:ext>
            </a:extLst>
          </p:cNvPr>
          <p:cNvSpPr txBox="1"/>
          <p:nvPr/>
        </p:nvSpPr>
        <p:spPr>
          <a:xfrm>
            <a:off x="7031347" y="5787741"/>
            <a:ext cx="70" cy="176155"/>
          </a:xfrm>
          <a:prstGeom prst="rect">
            <a:avLst/>
          </a:prstGeom>
          <a:noFill/>
        </p:spPr>
        <p:txBody>
          <a:bodyPr wrap="none" lIns="0" tIns="0" rIns="0" bIns="0" rtlCol="0" anchor="t">
            <a:spAutoFit/>
          </a:bodyPr>
          <a:lstStyle/>
          <a:p>
            <a:endParaRPr lang="ja-JP" altLang="en-US" sz="1050" b="1" u="sng">
              <a:solidFill>
                <a:srgbClr val="D679AE"/>
              </a:solidFill>
              <a:latin typeface="游ゴシック" panose="020B0400000000000000" pitchFamily="50" charset="-128"/>
              <a:ea typeface="游ゴシック" panose="020B0400000000000000" pitchFamily="50" charset="-128"/>
            </a:endParaRPr>
          </a:p>
        </p:txBody>
      </p:sp>
      <p:graphicFrame>
        <p:nvGraphicFramePr>
          <p:cNvPr id="104" name="グラフ 103">
            <a:extLst>
              <a:ext uri="{FF2B5EF4-FFF2-40B4-BE49-F238E27FC236}">
                <a16:creationId xmlns:a16="http://schemas.microsoft.com/office/drawing/2014/main" id="{431A63CC-513F-40BB-B4E9-14FC6EAED36B}"/>
              </a:ext>
            </a:extLst>
          </p:cNvPr>
          <p:cNvGraphicFramePr/>
          <p:nvPr/>
        </p:nvGraphicFramePr>
        <p:xfrm>
          <a:off x="5584849" y="6124077"/>
          <a:ext cx="1043388" cy="1035233"/>
        </p:xfrm>
        <a:graphic>
          <a:graphicData uri="http://schemas.openxmlformats.org/drawingml/2006/chart">
            <c:chart xmlns:c="http://schemas.openxmlformats.org/drawingml/2006/chart" xmlns:r="http://schemas.openxmlformats.org/officeDocument/2006/relationships" r:id="rId17"/>
          </a:graphicData>
        </a:graphic>
      </p:graphicFrame>
      <p:sp>
        <p:nvSpPr>
          <p:cNvPr id="105" name="円弧 104">
            <a:extLst>
              <a:ext uri="{FF2B5EF4-FFF2-40B4-BE49-F238E27FC236}">
                <a16:creationId xmlns:a16="http://schemas.microsoft.com/office/drawing/2014/main" id="{0EE9957C-564A-4EC0-9C68-B19DDB6A2C2E}"/>
              </a:ext>
            </a:extLst>
          </p:cNvPr>
          <p:cNvSpPr>
            <a:spLocks noChangeAspect="1"/>
          </p:cNvSpPr>
          <p:nvPr/>
        </p:nvSpPr>
        <p:spPr>
          <a:xfrm>
            <a:off x="5695779" y="6234933"/>
            <a:ext cx="826506" cy="813522"/>
          </a:xfrm>
          <a:prstGeom prst="arc">
            <a:avLst>
              <a:gd name="adj1" fmla="val 16306088"/>
              <a:gd name="adj2" fmla="val 6404408"/>
            </a:avLst>
          </a:prstGeom>
          <a:ln w="25400">
            <a:solidFill>
              <a:srgbClr val="D679A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200">
              <a:latin typeface="游ゴシック" panose="020B0400000000000000" pitchFamily="50" charset="-128"/>
            </a:endParaRPr>
          </a:p>
        </p:txBody>
      </p:sp>
      <p:sp>
        <p:nvSpPr>
          <p:cNvPr id="106" name="テキスト ボックス 105">
            <a:extLst>
              <a:ext uri="{FF2B5EF4-FFF2-40B4-BE49-F238E27FC236}">
                <a16:creationId xmlns:a16="http://schemas.microsoft.com/office/drawing/2014/main" id="{1321DC08-A9C6-4FFE-BC0B-01D0D7E0B85F}"/>
              </a:ext>
            </a:extLst>
          </p:cNvPr>
          <p:cNvSpPr txBox="1"/>
          <p:nvPr/>
        </p:nvSpPr>
        <p:spPr>
          <a:xfrm>
            <a:off x="6785471" y="7019304"/>
            <a:ext cx="601991" cy="123111"/>
          </a:xfrm>
          <a:prstGeom prst="rect">
            <a:avLst/>
          </a:prstGeom>
          <a:noFill/>
        </p:spPr>
        <p:txBody>
          <a:bodyPr wrap="square" lIns="0" tIns="0" rIns="0" bIns="0" rtlCol="0" anchor="t">
            <a:spAutoFit/>
          </a:bodyPr>
          <a:lstStyle/>
          <a:p>
            <a:r>
              <a:rPr lang="ja-JP" altLang="en-US" sz="800">
                <a:latin typeface="游ゴシック" panose="020B0400000000000000" pitchFamily="50" charset="-128"/>
                <a:ea typeface="游ゴシック" panose="020B0400000000000000" pitchFamily="50" charset="-128"/>
              </a:rPr>
              <a:t>学生</a:t>
            </a:r>
          </a:p>
        </p:txBody>
      </p:sp>
      <p:sp>
        <p:nvSpPr>
          <p:cNvPr id="108" name="テキスト ボックス 107">
            <a:extLst>
              <a:ext uri="{FF2B5EF4-FFF2-40B4-BE49-F238E27FC236}">
                <a16:creationId xmlns:a16="http://schemas.microsoft.com/office/drawing/2014/main" id="{40B163D4-F523-4E1C-8814-F7A723C9F74E}"/>
              </a:ext>
            </a:extLst>
          </p:cNvPr>
          <p:cNvSpPr txBox="1"/>
          <p:nvPr/>
        </p:nvSpPr>
        <p:spPr>
          <a:xfrm>
            <a:off x="6785470" y="6497553"/>
            <a:ext cx="702374" cy="246221"/>
          </a:xfrm>
          <a:prstGeom prst="rect">
            <a:avLst/>
          </a:prstGeom>
          <a:noFill/>
        </p:spPr>
        <p:txBody>
          <a:bodyPr wrap="square" lIns="0" tIns="0" rIns="0" bIns="0" rtlCol="0" anchor="t">
            <a:spAutoFit/>
          </a:bodyPr>
          <a:lstStyle/>
          <a:p>
            <a:r>
              <a:rPr lang="ja-JP" altLang="en-US" sz="800">
                <a:latin typeface="游ゴシック" panose="020B0400000000000000" pitchFamily="50" charset="-128"/>
                <a:ea typeface="游ゴシック" panose="020B0400000000000000" pitchFamily="50" charset="-128"/>
              </a:rPr>
              <a:t>会社員</a:t>
            </a:r>
            <a:endParaRPr lang="en-US" altLang="ja-JP" sz="800">
              <a:latin typeface="游ゴシック" panose="020B0400000000000000" pitchFamily="50" charset="-128"/>
              <a:ea typeface="游ゴシック" panose="020B0400000000000000" pitchFamily="50" charset="-128"/>
            </a:endParaRPr>
          </a:p>
          <a:p>
            <a:r>
              <a:rPr lang="en-US" altLang="ja-JP" sz="800">
                <a:latin typeface="游ゴシック" panose="020B0400000000000000" pitchFamily="50" charset="-128"/>
                <a:ea typeface="游ゴシック" panose="020B0400000000000000" pitchFamily="50" charset="-128"/>
              </a:rPr>
              <a:t>/</a:t>
            </a:r>
            <a:r>
              <a:rPr lang="ja-JP" altLang="en-US" sz="800">
                <a:latin typeface="游ゴシック" panose="020B0400000000000000" pitchFamily="50" charset="-128"/>
                <a:ea typeface="游ゴシック" panose="020B0400000000000000" pitchFamily="50" charset="-128"/>
              </a:rPr>
              <a:t>自営業など</a:t>
            </a:r>
          </a:p>
        </p:txBody>
      </p:sp>
      <p:sp>
        <p:nvSpPr>
          <p:cNvPr id="128" name="テキスト ボックス 127">
            <a:extLst>
              <a:ext uri="{FF2B5EF4-FFF2-40B4-BE49-F238E27FC236}">
                <a16:creationId xmlns:a16="http://schemas.microsoft.com/office/drawing/2014/main" id="{ABE3BD1C-DED4-43EE-AC99-B257B256C763}"/>
              </a:ext>
            </a:extLst>
          </p:cNvPr>
          <p:cNvSpPr txBox="1"/>
          <p:nvPr/>
        </p:nvSpPr>
        <p:spPr>
          <a:xfrm>
            <a:off x="6785470" y="6766645"/>
            <a:ext cx="804008" cy="246221"/>
          </a:xfrm>
          <a:prstGeom prst="rect">
            <a:avLst/>
          </a:prstGeom>
          <a:noFill/>
        </p:spPr>
        <p:txBody>
          <a:bodyPr wrap="square" lIns="0" tIns="0" rIns="0" bIns="0" rtlCol="0" anchor="t">
            <a:spAutoFit/>
          </a:bodyPr>
          <a:lstStyle/>
          <a:p>
            <a:r>
              <a:rPr lang="ja-JP" altLang="en-US" sz="800">
                <a:latin typeface="游ゴシック" panose="020B0400000000000000" pitchFamily="50" charset="-128"/>
                <a:ea typeface="游ゴシック" panose="020B0400000000000000" pitchFamily="50" charset="-128"/>
              </a:rPr>
              <a:t>パート</a:t>
            </a:r>
            <a:endParaRPr lang="en-US" altLang="ja-JP" sz="800">
              <a:latin typeface="游ゴシック" panose="020B0400000000000000" pitchFamily="50" charset="-128"/>
              <a:ea typeface="游ゴシック" panose="020B0400000000000000" pitchFamily="50" charset="-128"/>
            </a:endParaRPr>
          </a:p>
          <a:p>
            <a:r>
              <a:rPr lang="en-US" altLang="ja-JP" sz="800">
                <a:latin typeface="游ゴシック" panose="020B0400000000000000" pitchFamily="50" charset="-128"/>
                <a:ea typeface="游ゴシック" panose="020B0400000000000000" pitchFamily="50" charset="-128"/>
              </a:rPr>
              <a:t>/</a:t>
            </a:r>
            <a:r>
              <a:rPr lang="ja-JP" altLang="en-US" sz="800">
                <a:latin typeface="游ゴシック" panose="020B0400000000000000" pitchFamily="50" charset="-128"/>
                <a:ea typeface="游ゴシック" panose="020B0400000000000000" pitchFamily="50" charset="-128"/>
              </a:rPr>
              <a:t>アルバイト</a:t>
            </a:r>
          </a:p>
        </p:txBody>
      </p:sp>
      <p:sp>
        <p:nvSpPr>
          <p:cNvPr id="130" name="テキスト ボックス 129">
            <a:extLst>
              <a:ext uri="{FF2B5EF4-FFF2-40B4-BE49-F238E27FC236}">
                <a16:creationId xmlns:a16="http://schemas.microsoft.com/office/drawing/2014/main" id="{DC21A1C6-253A-42BA-ADCF-4888E396A678}"/>
              </a:ext>
            </a:extLst>
          </p:cNvPr>
          <p:cNvSpPr txBox="1"/>
          <p:nvPr/>
        </p:nvSpPr>
        <p:spPr>
          <a:xfrm>
            <a:off x="5782604" y="6030995"/>
            <a:ext cx="1128514" cy="169277"/>
          </a:xfrm>
          <a:prstGeom prst="rect">
            <a:avLst/>
          </a:prstGeom>
          <a:noFill/>
        </p:spPr>
        <p:txBody>
          <a:bodyPr wrap="none" lIns="0" tIns="0" rIns="0" bIns="0" rtlCol="0" anchor="t">
            <a:spAutoFit/>
          </a:bodyPr>
          <a:lstStyle/>
          <a:p>
            <a:r>
              <a:rPr lang="ja-JP" altLang="en-US" sz="1100" b="1">
                <a:solidFill>
                  <a:srgbClr val="D679AE"/>
                </a:solidFill>
                <a:latin typeface="游ゴシック" panose="020B0400000000000000" pitchFamily="50" charset="-128"/>
                <a:ea typeface="游ゴシック" panose="020B0400000000000000" pitchFamily="50" charset="-128"/>
              </a:rPr>
              <a:t>有職者が半数以上</a:t>
            </a:r>
            <a:endParaRPr lang="en-US" altLang="ja-JP" sz="1100" b="1">
              <a:solidFill>
                <a:srgbClr val="D679AE"/>
              </a:solidFill>
              <a:latin typeface="游ゴシック" panose="020B0400000000000000" pitchFamily="50" charset="-128"/>
              <a:ea typeface="游ゴシック" panose="020B0400000000000000" pitchFamily="50" charset="-128"/>
            </a:endParaRPr>
          </a:p>
        </p:txBody>
      </p:sp>
      <p:sp>
        <p:nvSpPr>
          <p:cNvPr id="131" name="正方形/長方形 130">
            <a:extLst>
              <a:ext uri="{FF2B5EF4-FFF2-40B4-BE49-F238E27FC236}">
                <a16:creationId xmlns:a16="http://schemas.microsoft.com/office/drawing/2014/main" id="{CC648296-7341-421F-9BF9-44E3E6166A61}"/>
              </a:ext>
            </a:extLst>
          </p:cNvPr>
          <p:cNvSpPr/>
          <p:nvPr/>
        </p:nvSpPr>
        <p:spPr>
          <a:xfrm>
            <a:off x="6627126" y="6507843"/>
            <a:ext cx="129105" cy="64433"/>
          </a:xfrm>
          <a:prstGeom prst="rect">
            <a:avLst/>
          </a:prstGeom>
          <a:solidFill>
            <a:srgbClr val="AE8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游ゴシック" panose="020B0400000000000000" pitchFamily="50" charset="-128"/>
            </a:endParaRPr>
          </a:p>
        </p:txBody>
      </p:sp>
      <p:sp>
        <p:nvSpPr>
          <p:cNvPr id="132" name="正方形/長方形 131">
            <a:extLst>
              <a:ext uri="{FF2B5EF4-FFF2-40B4-BE49-F238E27FC236}">
                <a16:creationId xmlns:a16="http://schemas.microsoft.com/office/drawing/2014/main" id="{F8D800B7-78D8-4034-8E9A-618EE90D2F1B}"/>
              </a:ext>
            </a:extLst>
          </p:cNvPr>
          <p:cNvSpPr/>
          <p:nvPr/>
        </p:nvSpPr>
        <p:spPr>
          <a:xfrm>
            <a:off x="6627126" y="6817845"/>
            <a:ext cx="129105" cy="64433"/>
          </a:xfrm>
          <a:prstGeom prst="rect">
            <a:avLst/>
          </a:prstGeom>
          <a:solidFill>
            <a:srgbClr val="CD8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游ゴシック" panose="020B0400000000000000" pitchFamily="50" charset="-128"/>
            </a:endParaRPr>
          </a:p>
        </p:txBody>
      </p:sp>
      <p:sp>
        <p:nvSpPr>
          <p:cNvPr id="133" name="正方形/長方形 132">
            <a:extLst>
              <a:ext uri="{FF2B5EF4-FFF2-40B4-BE49-F238E27FC236}">
                <a16:creationId xmlns:a16="http://schemas.microsoft.com/office/drawing/2014/main" id="{012476D1-70DE-4579-9920-B5DE9880B18C}"/>
              </a:ext>
            </a:extLst>
          </p:cNvPr>
          <p:cNvSpPr/>
          <p:nvPr/>
        </p:nvSpPr>
        <p:spPr>
          <a:xfrm>
            <a:off x="6627126" y="7041753"/>
            <a:ext cx="129105" cy="64433"/>
          </a:xfrm>
          <a:prstGeom prst="rect">
            <a:avLst/>
          </a:prstGeom>
          <a:solidFill>
            <a:srgbClr val="FBB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游ゴシック" panose="020B0400000000000000" pitchFamily="50" charset="-128"/>
            </a:endParaRPr>
          </a:p>
        </p:txBody>
      </p:sp>
      <p:sp>
        <p:nvSpPr>
          <p:cNvPr id="134" name="テキスト ボックス 133">
            <a:extLst>
              <a:ext uri="{FF2B5EF4-FFF2-40B4-BE49-F238E27FC236}">
                <a16:creationId xmlns:a16="http://schemas.microsoft.com/office/drawing/2014/main" id="{298505E4-F1CC-4E57-B376-C396B7834DD5}"/>
              </a:ext>
            </a:extLst>
          </p:cNvPr>
          <p:cNvSpPr txBox="1"/>
          <p:nvPr/>
        </p:nvSpPr>
        <p:spPr>
          <a:xfrm>
            <a:off x="6152189" y="6482164"/>
            <a:ext cx="195566" cy="138499"/>
          </a:xfrm>
          <a:prstGeom prst="rect">
            <a:avLst/>
          </a:prstGeom>
          <a:noFill/>
        </p:spPr>
        <p:txBody>
          <a:bodyPr wrap="none" lIns="0" tIns="0" rIns="0" bIns="0" rtlCol="0" anchor="ctr">
            <a:spAutoFit/>
          </a:bodyPr>
          <a:lstStyle/>
          <a:p>
            <a:pPr algn="ctr"/>
            <a:r>
              <a:rPr lang="en-US" altLang="ja-JP" sz="900" b="1">
                <a:solidFill>
                  <a:srgbClr val="D679AE"/>
                </a:solidFill>
                <a:latin typeface="游ゴシック" panose="020B0400000000000000" pitchFamily="50" charset="-128"/>
                <a:ea typeface="游ゴシック" panose="020B0400000000000000" pitchFamily="50" charset="-128"/>
              </a:rPr>
              <a:t>41</a:t>
            </a:r>
            <a:r>
              <a:rPr lang="en-US" altLang="ja-JP" sz="600" b="1">
                <a:solidFill>
                  <a:srgbClr val="D679AE"/>
                </a:solidFill>
                <a:latin typeface="游ゴシック" panose="020B0400000000000000" pitchFamily="50" charset="-128"/>
                <a:ea typeface="游ゴシック" panose="020B0400000000000000" pitchFamily="50" charset="-128"/>
              </a:rPr>
              <a:t>%</a:t>
            </a:r>
            <a:endParaRPr lang="ja-JP" altLang="en-US" sz="600" b="1">
              <a:solidFill>
                <a:srgbClr val="D679AE"/>
              </a:solidFill>
              <a:latin typeface="游ゴシック" panose="020B0400000000000000" pitchFamily="50" charset="-128"/>
              <a:ea typeface="游ゴシック" panose="020B0400000000000000" pitchFamily="50" charset="-128"/>
            </a:endParaRPr>
          </a:p>
        </p:txBody>
      </p:sp>
      <p:sp>
        <p:nvSpPr>
          <p:cNvPr id="135" name="テキスト ボックス 134">
            <a:extLst>
              <a:ext uri="{FF2B5EF4-FFF2-40B4-BE49-F238E27FC236}">
                <a16:creationId xmlns:a16="http://schemas.microsoft.com/office/drawing/2014/main" id="{F08C27FB-A849-46B0-AA1F-614D7BDDBB27}"/>
              </a:ext>
            </a:extLst>
          </p:cNvPr>
          <p:cNvSpPr txBox="1"/>
          <p:nvPr/>
        </p:nvSpPr>
        <p:spPr>
          <a:xfrm>
            <a:off x="6093456" y="6765309"/>
            <a:ext cx="195566" cy="138499"/>
          </a:xfrm>
          <a:prstGeom prst="rect">
            <a:avLst/>
          </a:prstGeom>
          <a:noFill/>
        </p:spPr>
        <p:txBody>
          <a:bodyPr wrap="none" lIns="0" tIns="0" rIns="0" bIns="0" rtlCol="0" anchor="ctr">
            <a:spAutoFit/>
          </a:bodyPr>
          <a:lstStyle/>
          <a:p>
            <a:pPr algn="ctr"/>
            <a:r>
              <a:rPr lang="en-US" altLang="ja-JP" sz="900" b="1">
                <a:solidFill>
                  <a:srgbClr val="D679AE"/>
                </a:solidFill>
                <a:latin typeface="游ゴシック" panose="020B0400000000000000" pitchFamily="50" charset="-128"/>
                <a:ea typeface="游ゴシック" panose="020B0400000000000000" pitchFamily="50" charset="-128"/>
              </a:rPr>
              <a:t>14</a:t>
            </a:r>
            <a:r>
              <a:rPr lang="en-US" altLang="ja-JP" sz="600" b="1">
                <a:solidFill>
                  <a:srgbClr val="D679AE"/>
                </a:solidFill>
                <a:latin typeface="游ゴシック" panose="020B0400000000000000" pitchFamily="50" charset="-128"/>
                <a:ea typeface="游ゴシック" panose="020B0400000000000000" pitchFamily="50" charset="-128"/>
              </a:rPr>
              <a:t>%</a:t>
            </a:r>
            <a:endParaRPr lang="ja-JP" altLang="en-US" sz="600" b="1">
              <a:solidFill>
                <a:srgbClr val="D679AE"/>
              </a:solidFill>
              <a:latin typeface="游ゴシック" panose="020B0400000000000000" pitchFamily="50" charset="-128"/>
              <a:ea typeface="游ゴシック" panose="020B0400000000000000" pitchFamily="50" charset="-128"/>
            </a:endParaRPr>
          </a:p>
        </p:txBody>
      </p:sp>
      <p:sp>
        <p:nvSpPr>
          <p:cNvPr id="136" name="テキスト ボックス 135">
            <a:extLst>
              <a:ext uri="{FF2B5EF4-FFF2-40B4-BE49-F238E27FC236}">
                <a16:creationId xmlns:a16="http://schemas.microsoft.com/office/drawing/2014/main" id="{0D35FF4B-1FB2-4C3C-8EE1-A91723556EA8}"/>
              </a:ext>
            </a:extLst>
          </p:cNvPr>
          <p:cNvSpPr txBox="1"/>
          <p:nvPr/>
        </p:nvSpPr>
        <p:spPr>
          <a:xfrm>
            <a:off x="5962607" y="6763170"/>
            <a:ext cx="129844" cy="138499"/>
          </a:xfrm>
          <a:prstGeom prst="rect">
            <a:avLst/>
          </a:prstGeom>
          <a:noFill/>
        </p:spPr>
        <p:txBody>
          <a:bodyPr wrap="none" lIns="0" tIns="0" rIns="0" bIns="0" rtlCol="0" anchor="ctr">
            <a:spAutoFit/>
          </a:bodyPr>
          <a:lstStyle/>
          <a:p>
            <a:pPr algn="ctr"/>
            <a:r>
              <a:rPr lang="en-US" altLang="ja-JP" sz="900" b="1">
                <a:solidFill>
                  <a:srgbClr val="D679AE"/>
                </a:solidFill>
                <a:latin typeface="游ゴシック" panose="020B0400000000000000" pitchFamily="50" charset="-128"/>
                <a:ea typeface="游ゴシック" panose="020B0400000000000000" pitchFamily="50" charset="-128"/>
              </a:rPr>
              <a:t>3</a:t>
            </a:r>
            <a:r>
              <a:rPr lang="en-US" altLang="ja-JP" sz="600" b="1">
                <a:solidFill>
                  <a:srgbClr val="D679AE"/>
                </a:solidFill>
                <a:latin typeface="游ゴシック" panose="020B0400000000000000" pitchFamily="50" charset="-128"/>
                <a:ea typeface="游ゴシック" panose="020B0400000000000000" pitchFamily="50" charset="-128"/>
              </a:rPr>
              <a:t>%</a:t>
            </a:r>
            <a:endParaRPr lang="ja-JP" altLang="en-US" sz="600" b="1">
              <a:solidFill>
                <a:srgbClr val="D679AE"/>
              </a:solidFill>
              <a:latin typeface="游ゴシック" panose="020B0400000000000000" pitchFamily="50" charset="-128"/>
              <a:ea typeface="游ゴシック" panose="020B0400000000000000" pitchFamily="50" charset="-128"/>
            </a:endParaRPr>
          </a:p>
        </p:txBody>
      </p:sp>
      <p:graphicFrame>
        <p:nvGraphicFramePr>
          <p:cNvPr id="76" name="グラフ 75">
            <a:extLst>
              <a:ext uri="{FF2B5EF4-FFF2-40B4-BE49-F238E27FC236}">
                <a16:creationId xmlns:a16="http://schemas.microsoft.com/office/drawing/2014/main" id="{56EAB97E-8796-41C7-B182-6141AAEFD24E}"/>
              </a:ext>
            </a:extLst>
          </p:cNvPr>
          <p:cNvGraphicFramePr/>
          <p:nvPr/>
        </p:nvGraphicFramePr>
        <p:xfrm>
          <a:off x="5560632" y="4620195"/>
          <a:ext cx="1096712" cy="1208466"/>
        </p:xfrm>
        <a:graphic>
          <a:graphicData uri="http://schemas.openxmlformats.org/drawingml/2006/chart">
            <c:chart xmlns:c="http://schemas.openxmlformats.org/drawingml/2006/chart" xmlns:r="http://schemas.openxmlformats.org/officeDocument/2006/relationships" r:id="rId18"/>
          </a:graphicData>
        </a:graphic>
      </p:graphicFrame>
      <p:sp>
        <p:nvSpPr>
          <p:cNvPr id="78" name="テキスト ボックス 77">
            <a:extLst>
              <a:ext uri="{FF2B5EF4-FFF2-40B4-BE49-F238E27FC236}">
                <a16:creationId xmlns:a16="http://schemas.microsoft.com/office/drawing/2014/main" id="{0D4513E3-DDCE-4B0C-AFEF-ADB68F869237}"/>
              </a:ext>
            </a:extLst>
          </p:cNvPr>
          <p:cNvSpPr txBox="1"/>
          <p:nvPr/>
        </p:nvSpPr>
        <p:spPr>
          <a:xfrm>
            <a:off x="6816710" y="5133519"/>
            <a:ext cx="429310" cy="123111"/>
          </a:xfrm>
          <a:prstGeom prst="rect">
            <a:avLst/>
          </a:prstGeom>
          <a:noFill/>
        </p:spPr>
        <p:txBody>
          <a:bodyPr wrap="square" lIns="0" tIns="0" rIns="0" bIns="0" rtlCol="0" anchor="t">
            <a:spAutoFit/>
          </a:bodyPr>
          <a:lstStyle/>
          <a:p>
            <a:r>
              <a:rPr lang="en-US" altLang="ja-JP" sz="800">
                <a:latin typeface="游ゴシック" panose="020B0400000000000000" pitchFamily="50" charset="-128"/>
                <a:ea typeface="游ゴシック" panose="020B0400000000000000" pitchFamily="50" charset="-128"/>
              </a:rPr>
              <a:t>18-24</a:t>
            </a:r>
            <a:r>
              <a:rPr lang="ja-JP" altLang="en-US" sz="800">
                <a:latin typeface="游ゴシック" panose="020B0400000000000000" pitchFamily="50" charset="-128"/>
                <a:ea typeface="游ゴシック" panose="020B0400000000000000" pitchFamily="50" charset="-128"/>
              </a:rPr>
              <a:t>歳</a:t>
            </a:r>
          </a:p>
        </p:txBody>
      </p:sp>
      <p:sp>
        <p:nvSpPr>
          <p:cNvPr id="79" name="正方形/長方形 78">
            <a:extLst>
              <a:ext uri="{FF2B5EF4-FFF2-40B4-BE49-F238E27FC236}">
                <a16:creationId xmlns:a16="http://schemas.microsoft.com/office/drawing/2014/main" id="{F1F0F12B-848B-41AD-A21C-363049ED1D0B}"/>
              </a:ext>
            </a:extLst>
          </p:cNvPr>
          <p:cNvSpPr/>
          <p:nvPr/>
        </p:nvSpPr>
        <p:spPr>
          <a:xfrm>
            <a:off x="6656239" y="5157873"/>
            <a:ext cx="128463" cy="71203"/>
          </a:xfrm>
          <a:prstGeom prst="rect">
            <a:avLst/>
          </a:prstGeom>
          <a:solidFill>
            <a:srgbClr val="AE8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游ゴシック" panose="020B0400000000000000" pitchFamily="50" charset="-128"/>
            </a:endParaRPr>
          </a:p>
        </p:txBody>
      </p:sp>
      <p:sp>
        <p:nvSpPr>
          <p:cNvPr id="80" name="テキスト ボックス 79">
            <a:extLst>
              <a:ext uri="{FF2B5EF4-FFF2-40B4-BE49-F238E27FC236}">
                <a16:creationId xmlns:a16="http://schemas.microsoft.com/office/drawing/2014/main" id="{BA046429-279A-4C5B-93CA-5BD8BB9AB6E2}"/>
              </a:ext>
            </a:extLst>
          </p:cNvPr>
          <p:cNvSpPr txBox="1"/>
          <p:nvPr/>
        </p:nvSpPr>
        <p:spPr>
          <a:xfrm>
            <a:off x="6812345" y="5301755"/>
            <a:ext cx="429310" cy="123111"/>
          </a:xfrm>
          <a:prstGeom prst="rect">
            <a:avLst/>
          </a:prstGeom>
          <a:noFill/>
        </p:spPr>
        <p:txBody>
          <a:bodyPr wrap="square" lIns="0" tIns="0" rIns="0" bIns="0" rtlCol="0" anchor="t">
            <a:spAutoFit/>
          </a:bodyPr>
          <a:lstStyle/>
          <a:p>
            <a:r>
              <a:rPr lang="en-US" altLang="ja-JP" sz="800">
                <a:latin typeface="游ゴシック" panose="020B0400000000000000" pitchFamily="50" charset="-128"/>
                <a:ea typeface="游ゴシック" panose="020B0400000000000000" pitchFamily="50" charset="-128"/>
              </a:rPr>
              <a:t>25-34</a:t>
            </a:r>
            <a:r>
              <a:rPr lang="ja-JP" altLang="en-US" sz="800">
                <a:latin typeface="游ゴシック" panose="020B0400000000000000" pitchFamily="50" charset="-128"/>
                <a:ea typeface="游ゴシック" panose="020B0400000000000000" pitchFamily="50" charset="-128"/>
              </a:rPr>
              <a:t>歳</a:t>
            </a:r>
          </a:p>
        </p:txBody>
      </p:sp>
      <p:sp>
        <p:nvSpPr>
          <p:cNvPr id="81" name="正方形/長方形 80">
            <a:extLst>
              <a:ext uri="{FF2B5EF4-FFF2-40B4-BE49-F238E27FC236}">
                <a16:creationId xmlns:a16="http://schemas.microsoft.com/office/drawing/2014/main" id="{A9F91F5B-685F-4FB9-BDB9-A80FEFA0A03C}"/>
              </a:ext>
            </a:extLst>
          </p:cNvPr>
          <p:cNvSpPr/>
          <p:nvPr/>
        </p:nvSpPr>
        <p:spPr>
          <a:xfrm>
            <a:off x="6656239" y="5326108"/>
            <a:ext cx="128463" cy="71203"/>
          </a:xfrm>
          <a:prstGeom prst="rect">
            <a:avLst/>
          </a:prstGeom>
          <a:solidFill>
            <a:srgbClr val="CD8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游ゴシック" panose="020B0400000000000000" pitchFamily="50" charset="-128"/>
            </a:endParaRPr>
          </a:p>
        </p:txBody>
      </p:sp>
      <p:sp>
        <p:nvSpPr>
          <p:cNvPr id="82" name="テキスト ボックス 81">
            <a:extLst>
              <a:ext uri="{FF2B5EF4-FFF2-40B4-BE49-F238E27FC236}">
                <a16:creationId xmlns:a16="http://schemas.microsoft.com/office/drawing/2014/main" id="{35820379-7C45-47C5-AA6C-3FC4D6F15BBF}"/>
              </a:ext>
            </a:extLst>
          </p:cNvPr>
          <p:cNvSpPr txBox="1"/>
          <p:nvPr/>
        </p:nvSpPr>
        <p:spPr>
          <a:xfrm>
            <a:off x="6127678" y="4986473"/>
            <a:ext cx="177934" cy="107722"/>
          </a:xfrm>
          <a:prstGeom prst="rect">
            <a:avLst/>
          </a:prstGeom>
          <a:noFill/>
        </p:spPr>
        <p:txBody>
          <a:bodyPr wrap="none" lIns="0" tIns="0" rIns="0" bIns="0" rtlCol="0" anchor="ctr">
            <a:spAutoFit/>
          </a:bodyPr>
          <a:lstStyle/>
          <a:p>
            <a:pPr algn="ctr"/>
            <a:r>
              <a:rPr lang="en-US" altLang="ja-JP" sz="700" b="1">
                <a:solidFill>
                  <a:srgbClr val="D679AE"/>
                </a:solidFill>
                <a:latin typeface="游ゴシック" panose="020B0400000000000000" pitchFamily="50" charset="-128"/>
                <a:ea typeface="游ゴシック" panose="020B0400000000000000" pitchFamily="50" charset="-128"/>
              </a:rPr>
              <a:t>13%</a:t>
            </a:r>
            <a:endParaRPr lang="ja-JP" altLang="en-US" sz="700" b="1">
              <a:solidFill>
                <a:srgbClr val="D679AE"/>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62078FB9-7526-4E68-8C23-2B6ECF9B4C1D}"/>
              </a:ext>
            </a:extLst>
          </p:cNvPr>
          <p:cNvSpPr txBox="1"/>
          <p:nvPr/>
        </p:nvSpPr>
        <p:spPr>
          <a:xfrm>
            <a:off x="6143327" y="5254364"/>
            <a:ext cx="222818" cy="153888"/>
          </a:xfrm>
          <a:prstGeom prst="rect">
            <a:avLst/>
          </a:prstGeom>
          <a:noFill/>
        </p:spPr>
        <p:txBody>
          <a:bodyPr wrap="none" lIns="0" tIns="0" rIns="0" bIns="0" rtlCol="0" anchor="ctr">
            <a:spAutoFit/>
          </a:bodyPr>
          <a:lstStyle/>
          <a:p>
            <a:pPr algn="ctr"/>
            <a:r>
              <a:rPr lang="en-US" altLang="ja-JP" sz="1000" b="1">
                <a:solidFill>
                  <a:srgbClr val="D679AE"/>
                </a:solidFill>
                <a:latin typeface="游ゴシック" panose="020B0400000000000000" pitchFamily="50" charset="-128"/>
                <a:ea typeface="游ゴシック" panose="020B0400000000000000" pitchFamily="50" charset="-128"/>
              </a:rPr>
              <a:t>29</a:t>
            </a:r>
            <a:r>
              <a:rPr lang="en-US" altLang="ja-JP" sz="700" b="1">
                <a:solidFill>
                  <a:srgbClr val="D679AE"/>
                </a:solidFill>
                <a:latin typeface="游ゴシック" panose="020B0400000000000000" pitchFamily="50" charset="-128"/>
                <a:ea typeface="游ゴシック" panose="020B0400000000000000" pitchFamily="50" charset="-128"/>
              </a:rPr>
              <a:t>%</a:t>
            </a:r>
            <a:endParaRPr lang="ja-JP" altLang="en-US" sz="800" b="1">
              <a:solidFill>
                <a:srgbClr val="D679AE"/>
              </a:solidFill>
              <a:latin typeface="游ゴシック" panose="020B0400000000000000" pitchFamily="50" charset="-128"/>
              <a:ea typeface="游ゴシック" panose="020B0400000000000000" pitchFamily="50" charset="-128"/>
            </a:endParaRPr>
          </a:p>
        </p:txBody>
      </p:sp>
      <p:grpSp>
        <p:nvGrpSpPr>
          <p:cNvPr id="84" name="グループ化 83">
            <a:extLst>
              <a:ext uri="{FF2B5EF4-FFF2-40B4-BE49-F238E27FC236}">
                <a16:creationId xmlns:a16="http://schemas.microsoft.com/office/drawing/2014/main" id="{753E23B0-3F4D-4EA5-86B5-2A6364F1FD90}"/>
              </a:ext>
            </a:extLst>
          </p:cNvPr>
          <p:cNvGrpSpPr/>
          <p:nvPr/>
        </p:nvGrpSpPr>
        <p:grpSpPr>
          <a:xfrm>
            <a:off x="5570671" y="4243136"/>
            <a:ext cx="222345" cy="243053"/>
            <a:chOff x="5150523" y="1855810"/>
            <a:chExt cx="340515" cy="340515"/>
          </a:xfrm>
        </p:grpSpPr>
        <p:sp>
          <p:nvSpPr>
            <p:cNvPr id="85" name="円/楕円 150">
              <a:extLst>
                <a:ext uri="{FF2B5EF4-FFF2-40B4-BE49-F238E27FC236}">
                  <a16:creationId xmlns:a16="http://schemas.microsoft.com/office/drawing/2014/main" id="{24C7BC30-1FA8-4D0A-90A9-FF9704CFFB12}"/>
                </a:ext>
              </a:extLst>
            </p:cNvPr>
            <p:cNvSpPr>
              <a:spLocks noChangeAspect="1"/>
            </p:cNvSpPr>
            <p:nvPr/>
          </p:nvSpPr>
          <p:spPr>
            <a:xfrm>
              <a:off x="5150523" y="1855810"/>
              <a:ext cx="340515" cy="340515"/>
            </a:xfrm>
            <a:prstGeom prst="ellipse">
              <a:avLst/>
            </a:prstGeom>
            <a:solidFill>
              <a:srgbClr val="D679AE"/>
            </a:solidFill>
            <a:ln>
              <a:solidFill>
                <a:srgbClr val="D6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游ゴシック" panose="020B0400000000000000" pitchFamily="50" charset="-128"/>
              </a:endParaRPr>
            </a:p>
          </p:txBody>
        </p:sp>
        <p:sp>
          <p:nvSpPr>
            <p:cNvPr id="86" name="円弧 85">
              <a:extLst>
                <a:ext uri="{FF2B5EF4-FFF2-40B4-BE49-F238E27FC236}">
                  <a16:creationId xmlns:a16="http://schemas.microsoft.com/office/drawing/2014/main" id="{BF34337F-61D4-4188-BD45-67623F359EEE}"/>
                </a:ext>
              </a:extLst>
            </p:cNvPr>
            <p:cNvSpPr/>
            <p:nvPr/>
          </p:nvSpPr>
          <p:spPr>
            <a:xfrm>
              <a:off x="5185072" y="1890360"/>
              <a:ext cx="271418" cy="271416"/>
            </a:xfrm>
            <a:prstGeom prst="arc">
              <a:avLst>
                <a:gd name="adj1" fmla="val 1017014"/>
                <a:gd name="adj2" fmla="val 20556383"/>
              </a:avLst>
            </a:prstGeom>
            <a:ln w="12700" cap="rnd">
              <a:solidFill>
                <a:schemeClr val="bg1"/>
              </a:solidFill>
              <a:round/>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latin typeface="游ゴシック" panose="020B0400000000000000" pitchFamily="50" charset="-128"/>
              </a:endParaRPr>
            </a:p>
          </p:txBody>
        </p:sp>
        <p:sp>
          <p:nvSpPr>
            <p:cNvPr id="87" name="テキスト ボックス 86">
              <a:extLst>
                <a:ext uri="{FF2B5EF4-FFF2-40B4-BE49-F238E27FC236}">
                  <a16:creationId xmlns:a16="http://schemas.microsoft.com/office/drawing/2014/main" id="{3808159D-088A-4128-A22F-3DC61111CAD0}"/>
                </a:ext>
              </a:extLst>
            </p:cNvPr>
            <p:cNvSpPr txBox="1"/>
            <p:nvPr/>
          </p:nvSpPr>
          <p:spPr>
            <a:xfrm flipH="1">
              <a:off x="5217670" y="1978886"/>
              <a:ext cx="206216" cy="107798"/>
            </a:xfrm>
            <a:prstGeom prst="rect">
              <a:avLst/>
            </a:prstGeom>
            <a:noFill/>
            <a:ln w="25400" cap="rnd">
              <a:noFill/>
            </a:ln>
          </p:spPr>
          <p:txBody>
            <a:bodyPr wrap="none" lIns="0" tIns="0" rIns="0" bIns="0" rtlCol="0" anchor="ctr">
              <a:spAutoFit/>
            </a:bodyPr>
            <a:lstStyle/>
            <a:p>
              <a:pPr lvl="0" algn="ctr" fontAlgn="base">
                <a:spcBef>
                  <a:spcPct val="0"/>
                </a:spcBef>
                <a:spcAft>
                  <a:spcPct val="0"/>
                </a:spcAft>
                <a:defRPr/>
              </a:pPr>
              <a:r>
                <a:rPr lang="en-US" altLang="ja-JP" sz="500" b="1">
                  <a:solidFill>
                    <a:srgbClr val="F1F2F6"/>
                  </a:solidFill>
                  <a:latin typeface="游ゴシック" panose="020B0400000000000000" pitchFamily="50" charset="-128"/>
                  <a:ea typeface="游ゴシック" panose="020B0400000000000000" pitchFamily="50" charset="-128"/>
                  <a:cs typeface="Meiryo UI" panose="020B0604030504040204" pitchFamily="50" charset="-128"/>
                </a:rPr>
                <a:t>AGE</a:t>
              </a:r>
              <a:endParaRPr lang="ja-JP" altLang="en-US" sz="500" b="1">
                <a:solidFill>
                  <a:srgbClr val="F1F2F6"/>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sp>
        <p:nvSpPr>
          <p:cNvPr id="88" name="テキスト ボックス 87">
            <a:extLst>
              <a:ext uri="{FF2B5EF4-FFF2-40B4-BE49-F238E27FC236}">
                <a16:creationId xmlns:a16="http://schemas.microsoft.com/office/drawing/2014/main" id="{87C39409-E5AC-4B76-8CEA-95081BB2C932}"/>
              </a:ext>
            </a:extLst>
          </p:cNvPr>
          <p:cNvSpPr txBox="1"/>
          <p:nvPr/>
        </p:nvSpPr>
        <p:spPr>
          <a:xfrm>
            <a:off x="5828390" y="4300187"/>
            <a:ext cx="279594" cy="138499"/>
          </a:xfrm>
          <a:prstGeom prst="rect">
            <a:avLst/>
          </a:prstGeom>
          <a:noFill/>
        </p:spPr>
        <p:txBody>
          <a:bodyPr wrap="square" lIns="0" tIns="0" rIns="0" bIns="0" rtlCol="0" anchor="t">
            <a:spAutoFit/>
          </a:bodyPr>
          <a:lstStyle/>
          <a:p>
            <a:r>
              <a:rPr lang="ja-JP" altLang="en-US" sz="900" b="1">
                <a:latin typeface="游ゴシック" panose="020B0400000000000000" pitchFamily="50" charset="-128"/>
                <a:ea typeface="游ゴシック" panose="020B0400000000000000" pitchFamily="50" charset="-128"/>
              </a:rPr>
              <a:t>年齢</a:t>
            </a:r>
          </a:p>
        </p:txBody>
      </p:sp>
      <p:sp>
        <p:nvSpPr>
          <p:cNvPr id="95" name="テキスト ボックス 94">
            <a:extLst>
              <a:ext uri="{FF2B5EF4-FFF2-40B4-BE49-F238E27FC236}">
                <a16:creationId xmlns:a16="http://schemas.microsoft.com/office/drawing/2014/main" id="{C5758E3F-4FA0-45C6-B945-479805C026E5}"/>
              </a:ext>
            </a:extLst>
          </p:cNvPr>
          <p:cNvSpPr txBox="1"/>
          <p:nvPr/>
        </p:nvSpPr>
        <p:spPr>
          <a:xfrm>
            <a:off x="5832604" y="5247609"/>
            <a:ext cx="222818" cy="153888"/>
          </a:xfrm>
          <a:prstGeom prst="rect">
            <a:avLst/>
          </a:prstGeom>
          <a:noFill/>
        </p:spPr>
        <p:txBody>
          <a:bodyPr wrap="none" lIns="0" tIns="0" rIns="0" bIns="0" rtlCol="0" anchor="ctr">
            <a:spAutoFit/>
          </a:bodyPr>
          <a:lstStyle/>
          <a:p>
            <a:pPr algn="ctr"/>
            <a:r>
              <a:rPr lang="en-US" altLang="ja-JP" sz="1000" b="1">
                <a:solidFill>
                  <a:srgbClr val="D679AE"/>
                </a:solidFill>
                <a:latin typeface="游ゴシック" panose="020B0400000000000000" pitchFamily="50" charset="-128"/>
                <a:ea typeface="游ゴシック" panose="020B0400000000000000" pitchFamily="50" charset="-128"/>
              </a:rPr>
              <a:t>31</a:t>
            </a:r>
            <a:r>
              <a:rPr lang="en-US" altLang="ja-JP" sz="700" b="1">
                <a:solidFill>
                  <a:srgbClr val="D679AE"/>
                </a:solidFill>
                <a:latin typeface="游ゴシック" panose="020B0400000000000000" pitchFamily="50" charset="-128"/>
                <a:ea typeface="游ゴシック" panose="020B0400000000000000" pitchFamily="50" charset="-128"/>
              </a:rPr>
              <a:t>%</a:t>
            </a:r>
            <a:endParaRPr lang="ja-JP" altLang="en-US" sz="800" b="1">
              <a:solidFill>
                <a:srgbClr val="D679AE"/>
              </a:solidFill>
              <a:latin typeface="游ゴシック" panose="020B0400000000000000" pitchFamily="50" charset="-128"/>
              <a:ea typeface="游ゴシック" panose="020B0400000000000000" pitchFamily="50" charset="-128"/>
            </a:endParaRPr>
          </a:p>
        </p:txBody>
      </p:sp>
      <p:sp>
        <p:nvSpPr>
          <p:cNvPr id="96" name="テキスト ボックス 95">
            <a:extLst>
              <a:ext uri="{FF2B5EF4-FFF2-40B4-BE49-F238E27FC236}">
                <a16:creationId xmlns:a16="http://schemas.microsoft.com/office/drawing/2014/main" id="{62650621-3789-489D-8166-6473FD2C3E52}"/>
              </a:ext>
            </a:extLst>
          </p:cNvPr>
          <p:cNvSpPr txBox="1"/>
          <p:nvPr/>
        </p:nvSpPr>
        <p:spPr>
          <a:xfrm>
            <a:off x="6816710" y="5456522"/>
            <a:ext cx="429310" cy="123111"/>
          </a:xfrm>
          <a:prstGeom prst="rect">
            <a:avLst/>
          </a:prstGeom>
          <a:noFill/>
        </p:spPr>
        <p:txBody>
          <a:bodyPr wrap="square" lIns="0" tIns="0" rIns="0" bIns="0" rtlCol="0" anchor="t">
            <a:spAutoFit/>
          </a:bodyPr>
          <a:lstStyle/>
          <a:p>
            <a:r>
              <a:rPr lang="en-US" altLang="ja-JP" sz="800">
                <a:latin typeface="游ゴシック" panose="020B0400000000000000" pitchFamily="50" charset="-128"/>
                <a:ea typeface="游ゴシック" panose="020B0400000000000000" pitchFamily="50" charset="-128"/>
              </a:rPr>
              <a:t>35-44</a:t>
            </a:r>
            <a:r>
              <a:rPr lang="ja-JP" altLang="en-US" sz="800">
                <a:latin typeface="游ゴシック" panose="020B0400000000000000" pitchFamily="50" charset="-128"/>
                <a:ea typeface="游ゴシック" panose="020B0400000000000000" pitchFamily="50" charset="-128"/>
              </a:rPr>
              <a:t>歳</a:t>
            </a:r>
          </a:p>
        </p:txBody>
      </p:sp>
      <p:sp>
        <p:nvSpPr>
          <p:cNvPr id="97" name="正方形/長方形 96">
            <a:extLst>
              <a:ext uri="{FF2B5EF4-FFF2-40B4-BE49-F238E27FC236}">
                <a16:creationId xmlns:a16="http://schemas.microsoft.com/office/drawing/2014/main" id="{CEED70FD-8974-4BB5-87CD-3E05545853CB}"/>
              </a:ext>
            </a:extLst>
          </p:cNvPr>
          <p:cNvSpPr/>
          <p:nvPr/>
        </p:nvSpPr>
        <p:spPr>
          <a:xfrm>
            <a:off x="6656239" y="5480876"/>
            <a:ext cx="128463" cy="71203"/>
          </a:xfrm>
          <a:prstGeom prst="rect">
            <a:avLst/>
          </a:prstGeom>
          <a:solidFill>
            <a:srgbClr val="FBB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游ゴシック" panose="020B0400000000000000" pitchFamily="50" charset="-128"/>
            </a:endParaRPr>
          </a:p>
        </p:txBody>
      </p:sp>
      <p:sp>
        <p:nvSpPr>
          <p:cNvPr id="149" name="テキスト ボックス 148">
            <a:extLst>
              <a:ext uri="{FF2B5EF4-FFF2-40B4-BE49-F238E27FC236}">
                <a16:creationId xmlns:a16="http://schemas.microsoft.com/office/drawing/2014/main" id="{B9F2132E-7BCC-44B4-8B55-6433DF9E1252}"/>
              </a:ext>
            </a:extLst>
          </p:cNvPr>
          <p:cNvSpPr txBox="1"/>
          <p:nvPr/>
        </p:nvSpPr>
        <p:spPr>
          <a:xfrm>
            <a:off x="5782604" y="4509298"/>
            <a:ext cx="1025922" cy="169277"/>
          </a:xfrm>
          <a:prstGeom prst="rect">
            <a:avLst/>
          </a:prstGeom>
          <a:noFill/>
        </p:spPr>
        <p:txBody>
          <a:bodyPr wrap="none" lIns="0" tIns="0" rIns="0" bIns="0" rtlCol="0" anchor="t">
            <a:spAutoFit/>
          </a:bodyPr>
          <a:lstStyle/>
          <a:p>
            <a:r>
              <a:rPr lang="en-US" altLang="ja-JP" sz="1100" b="1">
                <a:solidFill>
                  <a:srgbClr val="D679AE"/>
                </a:solidFill>
                <a:latin typeface="游ゴシック" panose="020B0400000000000000" pitchFamily="50" charset="-128"/>
                <a:ea typeface="游ゴシック" panose="020B0400000000000000" pitchFamily="50" charset="-128"/>
              </a:rPr>
              <a:t>18</a:t>
            </a:r>
            <a:r>
              <a:rPr lang="ja-JP" altLang="en-US" sz="1100" b="1">
                <a:solidFill>
                  <a:srgbClr val="D679AE"/>
                </a:solidFill>
                <a:latin typeface="游ゴシック" panose="020B0400000000000000" pitchFamily="50" charset="-128"/>
                <a:ea typeface="游ゴシック" panose="020B0400000000000000" pitchFamily="50" charset="-128"/>
              </a:rPr>
              <a:t>～</a:t>
            </a:r>
            <a:r>
              <a:rPr lang="en-US" altLang="ja-JP" sz="1100" b="1">
                <a:solidFill>
                  <a:srgbClr val="D679AE"/>
                </a:solidFill>
                <a:latin typeface="游ゴシック" panose="020B0400000000000000" pitchFamily="50" charset="-128"/>
                <a:ea typeface="游ゴシック" panose="020B0400000000000000" pitchFamily="50" charset="-128"/>
              </a:rPr>
              <a:t>30</a:t>
            </a:r>
            <a:r>
              <a:rPr lang="ja-JP" altLang="en-US" sz="1100" b="1">
                <a:solidFill>
                  <a:srgbClr val="D679AE"/>
                </a:solidFill>
                <a:latin typeface="游ゴシック" panose="020B0400000000000000" pitchFamily="50" charset="-128"/>
                <a:ea typeface="游ゴシック" panose="020B0400000000000000" pitchFamily="50" charset="-128"/>
              </a:rPr>
              <a:t>歳が中心</a:t>
            </a:r>
          </a:p>
        </p:txBody>
      </p:sp>
      <p:grpSp>
        <p:nvGrpSpPr>
          <p:cNvPr id="4" name="グループ化 3">
            <a:extLst>
              <a:ext uri="{FF2B5EF4-FFF2-40B4-BE49-F238E27FC236}">
                <a16:creationId xmlns:a16="http://schemas.microsoft.com/office/drawing/2014/main" id="{1F2E665C-5BAA-4056-93E9-7F153DE5CF1D}"/>
              </a:ext>
            </a:extLst>
          </p:cNvPr>
          <p:cNvGrpSpPr/>
          <p:nvPr/>
        </p:nvGrpSpPr>
        <p:grpSpPr>
          <a:xfrm>
            <a:off x="704896" y="4917911"/>
            <a:ext cx="1148320" cy="1416403"/>
            <a:chOff x="921859" y="5320897"/>
            <a:chExt cx="1148320" cy="1416403"/>
          </a:xfrm>
        </p:grpSpPr>
        <p:pic>
          <p:nvPicPr>
            <p:cNvPr id="153" name="図 152" descr="電子機器 が含まれている画像&#10;&#10;自動的に生成された説明">
              <a:extLst>
                <a:ext uri="{FF2B5EF4-FFF2-40B4-BE49-F238E27FC236}">
                  <a16:creationId xmlns:a16="http://schemas.microsoft.com/office/drawing/2014/main" id="{82851E9A-EC81-440A-9E95-D5B1558B1EB0}"/>
                </a:ext>
              </a:extLst>
            </p:cNvPr>
            <p:cNvPicPr>
              <a:picLocks noChangeAspect="1"/>
            </p:cNvPicPr>
            <p:nvPr/>
          </p:nvPicPr>
          <p:blipFill rotWithShape="1">
            <a:blip r:embed="rId19">
              <a:extLst>
                <a:ext uri="{28A0092B-C50C-407E-A947-70E740481C1C}">
                  <a14:useLocalDpi xmlns:a14="http://schemas.microsoft.com/office/drawing/2010/main" val="0"/>
                </a:ext>
              </a:extLst>
            </a:blip>
            <a:srcRect t="17304" b="20562"/>
            <a:stretch/>
          </p:blipFill>
          <p:spPr>
            <a:xfrm>
              <a:off x="926791" y="5476772"/>
              <a:ext cx="1141163" cy="1260528"/>
            </a:xfrm>
            <a:prstGeom prst="rect">
              <a:avLst/>
            </a:prstGeom>
            <a:ln>
              <a:noFill/>
            </a:ln>
          </p:spPr>
        </p:pic>
        <p:pic>
          <p:nvPicPr>
            <p:cNvPr id="160" name="図 159" descr="電子機器 が含まれている画像&#10;&#10;自動的に生成された説明">
              <a:extLst>
                <a:ext uri="{FF2B5EF4-FFF2-40B4-BE49-F238E27FC236}">
                  <a16:creationId xmlns:a16="http://schemas.microsoft.com/office/drawing/2014/main" id="{919A5937-61CE-4EB2-8700-514692946CDD}"/>
                </a:ext>
              </a:extLst>
            </p:cNvPr>
            <p:cNvPicPr>
              <a:picLocks noChangeAspect="1"/>
            </p:cNvPicPr>
            <p:nvPr/>
          </p:nvPicPr>
          <p:blipFill rotWithShape="1">
            <a:blip r:embed="rId19">
              <a:extLst>
                <a:ext uri="{28A0092B-C50C-407E-A947-70E740481C1C}">
                  <a14:useLocalDpi xmlns:a14="http://schemas.microsoft.com/office/drawing/2010/main" val="0"/>
                </a:ext>
              </a:extLst>
            </a:blip>
            <a:srcRect t="4834" b="86534"/>
            <a:stretch/>
          </p:blipFill>
          <p:spPr>
            <a:xfrm>
              <a:off x="926791" y="5320897"/>
              <a:ext cx="1141163" cy="175121"/>
            </a:xfrm>
            <a:prstGeom prst="rect">
              <a:avLst/>
            </a:prstGeom>
            <a:ln>
              <a:noFill/>
            </a:ln>
          </p:spPr>
        </p:pic>
        <p:sp>
          <p:nvSpPr>
            <p:cNvPr id="161" name="正方形/長方形 160">
              <a:extLst>
                <a:ext uri="{FF2B5EF4-FFF2-40B4-BE49-F238E27FC236}">
                  <a16:creationId xmlns:a16="http://schemas.microsoft.com/office/drawing/2014/main" id="{A438CBB2-E134-4E5C-A918-645D51E9574C}"/>
                </a:ext>
              </a:extLst>
            </p:cNvPr>
            <p:cNvSpPr/>
            <p:nvPr/>
          </p:nvSpPr>
          <p:spPr>
            <a:xfrm>
              <a:off x="921859" y="5323890"/>
              <a:ext cx="1148320" cy="1413410"/>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8" name="グループ化 7">
            <a:extLst>
              <a:ext uri="{FF2B5EF4-FFF2-40B4-BE49-F238E27FC236}">
                <a16:creationId xmlns:a16="http://schemas.microsoft.com/office/drawing/2014/main" id="{27C2FD89-2BC0-4E85-9F3F-C4A9D3797AEB}"/>
              </a:ext>
            </a:extLst>
          </p:cNvPr>
          <p:cNvGrpSpPr/>
          <p:nvPr/>
        </p:nvGrpSpPr>
        <p:grpSpPr>
          <a:xfrm>
            <a:off x="2771588" y="5019625"/>
            <a:ext cx="1163480" cy="1348327"/>
            <a:chOff x="2938636" y="5036251"/>
            <a:chExt cx="1163480" cy="1348327"/>
          </a:xfrm>
        </p:grpSpPr>
        <p:pic>
          <p:nvPicPr>
            <p:cNvPr id="155" name="図 154" descr="グラフィカル ユーザー インターフェイス, アプリケーション&#10;&#10;自動的に生成された説明">
              <a:extLst>
                <a:ext uri="{FF2B5EF4-FFF2-40B4-BE49-F238E27FC236}">
                  <a16:creationId xmlns:a16="http://schemas.microsoft.com/office/drawing/2014/main" id="{C2471636-130B-4250-8498-35874C70B038}"/>
                </a:ext>
              </a:extLst>
            </p:cNvPr>
            <p:cNvPicPr>
              <a:picLocks noChangeAspect="1"/>
            </p:cNvPicPr>
            <p:nvPr/>
          </p:nvPicPr>
          <p:blipFill rotWithShape="1">
            <a:blip r:embed="rId20"/>
            <a:srcRect l="-1461" t="3691" r="1461" b="87513"/>
            <a:stretch/>
          </p:blipFill>
          <p:spPr>
            <a:xfrm>
              <a:off x="2938636" y="5036251"/>
              <a:ext cx="1154658" cy="203126"/>
            </a:xfrm>
            <a:prstGeom prst="rect">
              <a:avLst/>
            </a:prstGeom>
          </p:spPr>
        </p:pic>
        <p:sp>
          <p:nvSpPr>
            <p:cNvPr id="157" name="正方形/長方形 156">
              <a:extLst>
                <a:ext uri="{FF2B5EF4-FFF2-40B4-BE49-F238E27FC236}">
                  <a16:creationId xmlns:a16="http://schemas.microsoft.com/office/drawing/2014/main" id="{2D31FA90-A1D8-4D85-8127-37A7AC75FC69}"/>
                </a:ext>
              </a:extLst>
            </p:cNvPr>
            <p:cNvSpPr/>
            <p:nvPr/>
          </p:nvSpPr>
          <p:spPr>
            <a:xfrm>
              <a:off x="2947458" y="5042614"/>
              <a:ext cx="1154658" cy="1325904"/>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63" name="図 162" descr="グラフィカル ユーザー インターフェイス, アプリケーション&#10;&#10;自動的に生成された説明">
              <a:extLst>
                <a:ext uri="{FF2B5EF4-FFF2-40B4-BE49-F238E27FC236}">
                  <a16:creationId xmlns:a16="http://schemas.microsoft.com/office/drawing/2014/main" id="{51240117-DF48-4321-8431-CBEAB8D2A2E5}"/>
                </a:ext>
              </a:extLst>
            </p:cNvPr>
            <p:cNvPicPr>
              <a:picLocks noChangeAspect="1"/>
            </p:cNvPicPr>
            <p:nvPr/>
          </p:nvPicPr>
          <p:blipFill rotWithShape="1">
            <a:blip r:embed="rId20"/>
            <a:srcRect l="-1461" t="16576" r="1461" b="46434"/>
            <a:stretch/>
          </p:blipFill>
          <p:spPr>
            <a:xfrm>
              <a:off x="2941310" y="5231786"/>
              <a:ext cx="1154658" cy="854207"/>
            </a:xfrm>
            <a:prstGeom prst="rect">
              <a:avLst/>
            </a:prstGeom>
          </p:spPr>
        </p:pic>
        <p:pic>
          <p:nvPicPr>
            <p:cNvPr id="156" name="図 155" descr="グラフィカル ユーザー インターフェイス, アプリケーション&#10;&#10;自動的に生成された説明">
              <a:extLst>
                <a:ext uri="{FF2B5EF4-FFF2-40B4-BE49-F238E27FC236}">
                  <a16:creationId xmlns:a16="http://schemas.microsoft.com/office/drawing/2014/main" id="{FCED6BFC-BE4D-43AA-AC90-550711D60F9F}"/>
                </a:ext>
              </a:extLst>
            </p:cNvPr>
            <p:cNvPicPr>
              <a:picLocks noChangeAspect="1"/>
            </p:cNvPicPr>
            <p:nvPr/>
          </p:nvPicPr>
          <p:blipFill rotWithShape="1">
            <a:blip r:embed="rId20"/>
            <a:srcRect l="-1461" t="67274" r="1461" b="13909"/>
            <a:stretch/>
          </p:blipFill>
          <p:spPr>
            <a:xfrm>
              <a:off x="2938636" y="5950023"/>
              <a:ext cx="1154658" cy="434555"/>
            </a:xfrm>
            <a:prstGeom prst="rect">
              <a:avLst/>
            </a:prstGeom>
          </p:spPr>
        </p:pic>
      </p:grpSp>
      <p:sp>
        <p:nvSpPr>
          <p:cNvPr id="164" name="テキスト プレースホルダー 2">
            <a:extLst>
              <a:ext uri="{FF2B5EF4-FFF2-40B4-BE49-F238E27FC236}">
                <a16:creationId xmlns:a16="http://schemas.microsoft.com/office/drawing/2014/main" id="{40F4E788-D2A6-4721-9E64-1A4C8E927388}"/>
              </a:ext>
            </a:extLst>
          </p:cNvPr>
          <p:cNvSpPr txBox="1">
            <a:spLocks/>
          </p:cNvSpPr>
          <p:nvPr/>
        </p:nvSpPr>
        <p:spPr>
          <a:xfrm>
            <a:off x="138268" y="6365920"/>
            <a:ext cx="1172116"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■豪華コラム陣</a:t>
            </a:r>
          </a:p>
        </p:txBody>
      </p:sp>
      <p:pic>
        <p:nvPicPr>
          <p:cNvPr id="165" name="図 164">
            <a:extLst>
              <a:ext uri="{FF2B5EF4-FFF2-40B4-BE49-F238E27FC236}">
                <a16:creationId xmlns:a16="http://schemas.microsoft.com/office/drawing/2014/main" id="{117508BC-D770-4B03-B3BA-40FEB89EB775}"/>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74867" y="6606366"/>
            <a:ext cx="855138" cy="692957"/>
          </a:xfrm>
          <a:prstGeom prst="rect">
            <a:avLst/>
          </a:prstGeom>
          <a:ln>
            <a:solidFill>
              <a:schemeClr val="bg1">
                <a:lumMod val="85000"/>
              </a:schemeClr>
            </a:solidFill>
          </a:ln>
        </p:spPr>
      </p:pic>
      <p:pic>
        <p:nvPicPr>
          <p:cNvPr id="166" name="図 165">
            <a:extLst>
              <a:ext uri="{FF2B5EF4-FFF2-40B4-BE49-F238E27FC236}">
                <a16:creationId xmlns:a16="http://schemas.microsoft.com/office/drawing/2014/main" id="{2C6DA9E6-B46B-4101-B94F-17250C40AAC1}"/>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1255720" y="6589995"/>
            <a:ext cx="895795" cy="708409"/>
          </a:xfrm>
          <a:prstGeom prst="rect">
            <a:avLst/>
          </a:prstGeom>
        </p:spPr>
      </p:pic>
      <p:sp>
        <p:nvSpPr>
          <p:cNvPr id="176" name="テキスト ボックス 175">
            <a:extLst>
              <a:ext uri="{FF2B5EF4-FFF2-40B4-BE49-F238E27FC236}">
                <a16:creationId xmlns:a16="http://schemas.microsoft.com/office/drawing/2014/main" id="{F52DF3D8-3D63-4A2D-A314-5879D94AAF11}"/>
              </a:ext>
            </a:extLst>
          </p:cNvPr>
          <p:cNvSpPr txBox="1"/>
          <p:nvPr/>
        </p:nvSpPr>
        <p:spPr>
          <a:xfrm>
            <a:off x="2330631" y="6589995"/>
            <a:ext cx="1721542" cy="603820"/>
          </a:xfrm>
          <a:prstGeom prst="rect">
            <a:avLst/>
          </a:prstGeom>
          <a:noFill/>
        </p:spPr>
        <p:txBody>
          <a:bodyPr wrap="square" lIns="0" tIns="0" rIns="0" bIns="0" rtlCol="0" anchor="t">
            <a:spAutoFit/>
          </a:bodyPr>
          <a:lstStyle/>
          <a:p>
            <a:pPr>
              <a:lnSpc>
                <a:spcPct val="110000"/>
              </a:lnSpc>
            </a:pPr>
            <a:r>
              <a:rPr lang="ja-JP" altLang="en-US" sz="900">
                <a:latin typeface="游ゴシック" panose="020B0400000000000000" pitchFamily="50" charset="-128"/>
                <a:ea typeface="游ゴシック" panose="020B0400000000000000" pitchFamily="50" charset="-128"/>
              </a:rPr>
              <a:t>・フワちゃん</a:t>
            </a:r>
            <a:r>
              <a:rPr lang="en-US" altLang="ja-JP" sz="900">
                <a:latin typeface="游ゴシック" panose="020B0400000000000000" pitchFamily="50" charset="-128"/>
                <a:ea typeface="游ゴシック" panose="020B0400000000000000" pitchFamily="50" charset="-128"/>
              </a:rPr>
              <a:t>/Youtuber</a:t>
            </a:r>
            <a:endParaRPr lang="ja-JP" altLang="en-US" sz="900">
              <a:latin typeface="游ゴシック" panose="020B0400000000000000" pitchFamily="50" charset="-128"/>
              <a:ea typeface="游ゴシック" panose="020B0400000000000000" pitchFamily="50" charset="-128"/>
            </a:endParaRPr>
          </a:p>
          <a:p>
            <a:pPr>
              <a:lnSpc>
                <a:spcPct val="110000"/>
              </a:lnSpc>
            </a:pPr>
            <a:r>
              <a:rPr lang="ja-JP" altLang="en-US" sz="900">
                <a:latin typeface="游ゴシック" panose="020B0400000000000000" pitchFamily="50" charset="-128"/>
                <a:ea typeface="游ゴシック" panose="020B0400000000000000" pitchFamily="50" charset="-128"/>
              </a:rPr>
              <a:t>・峯岸みなみ</a:t>
            </a:r>
            <a:r>
              <a:rPr lang="en-US" altLang="ja-JP" sz="900">
                <a:latin typeface="游ゴシック" panose="020B0400000000000000" pitchFamily="50" charset="-128"/>
                <a:ea typeface="游ゴシック" panose="020B0400000000000000" pitchFamily="50" charset="-128"/>
              </a:rPr>
              <a:t>/AKB48</a:t>
            </a:r>
          </a:p>
          <a:p>
            <a:pPr>
              <a:lnSpc>
                <a:spcPct val="110000"/>
              </a:lnSpc>
            </a:pPr>
            <a:r>
              <a:rPr lang="ja-JP" altLang="en-US" sz="900">
                <a:latin typeface="游ゴシック" panose="020B0400000000000000" pitchFamily="50" charset="-128"/>
                <a:ea typeface="游ゴシック" panose="020B0400000000000000" pitchFamily="50" charset="-128"/>
              </a:rPr>
              <a:t>・シオリーヌ</a:t>
            </a:r>
            <a:r>
              <a:rPr lang="en-US" altLang="ja-JP" sz="900">
                <a:latin typeface="游ゴシック" panose="020B0400000000000000" pitchFamily="50" charset="-128"/>
                <a:ea typeface="游ゴシック" panose="020B0400000000000000" pitchFamily="50" charset="-128"/>
              </a:rPr>
              <a:t>/Youtuber</a:t>
            </a:r>
          </a:p>
          <a:p>
            <a:pPr>
              <a:lnSpc>
                <a:spcPct val="110000"/>
              </a:lnSpc>
            </a:pPr>
            <a:r>
              <a:rPr lang="ja-JP" altLang="en-US" sz="900">
                <a:latin typeface="游ゴシック" panose="020B0400000000000000" pitchFamily="50" charset="-128"/>
                <a:ea typeface="游ゴシック" panose="020B0400000000000000" pitchFamily="50" charset="-128"/>
              </a:rPr>
              <a:t>・ヒコロヒー</a:t>
            </a:r>
            <a:r>
              <a:rPr lang="en-US" altLang="ja-JP" sz="900">
                <a:latin typeface="游ゴシック" panose="020B0400000000000000" pitchFamily="50" charset="-128"/>
                <a:ea typeface="游ゴシック" panose="020B0400000000000000" pitchFamily="50" charset="-128"/>
              </a:rPr>
              <a:t>/</a:t>
            </a:r>
            <a:r>
              <a:rPr lang="ja-JP" altLang="en-US" sz="900">
                <a:latin typeface="游ゴシック" panose="020B0400000000000000" pitchFamily="50" charset="-128"/>
                <a:ea typeface="游ゴシック" panose="020B0400000000000000" pitchFamily="50" charset="-128"/>
              </a:rPr>
              <a:t>芸人　　など</a:t>
            </a:r>
          </a:p>
        </p:txBody>
      </p:sp>
      <p:graphicFrame>
        <p:nvGraphicFramePr>
          <p:cNvPr id="137" name="グラフ 136">
            <a:extLst>
              <a:ext uri="{FF2B5EF4-FFF2-40B4-BE49-F238E27FC236}">
                <a16:creationId xmlns:a16="http://schemas.microsoft.com/office/drawing/2014/main" id="{6F88F9E1-9278-42E2-86B8-C79A3D5082F5}"/>
              </a:ext>
            </a:extLst>
          </p:cNvPr>
          <p:cNvGraphicFramePr/>
          <p:nvPr/>
        </p:nvGraphicFramePr>
        <p:xfrm>
          <a:off x="7221018" y="4627929"/>
          <a:ext cx="1055662" cy="1232562"/>
        </p:xfrm>
        <a:graphic>
          <a:graphicData uri="http://schemas.openxmlformats.org/drawingml/2006/chart">
            <c:chart xmlns:c="http://schemas.openxmlformats.org/drawingml/2006/chart" xmlns:r="http://schemas.openxmlformats.org/officeDocument/2006/relationships" r:id="rId23"/>
          </a:graphicData>
        </a:graphic>
      </p:graphicFrame>
      <p:sp>
        <p:nvSpPr>
          <p:cNvPr id="138" name="テキスト ボックス 137">
            <a:extLst>
              <a:ext uri="{FF2B5EF4-FFF2-40B4-BE49-F238E27FC236}">
                <a16:creationId xmlns:a16="http://schemas.microsoft.com/office/drawing/2014/main" id="{8EFFBCC9-6C21-4B41-AB92-4DDC9B90EE7B}"/>
              </a:ext>
            </a:extLst>
          </p:cNvPr>
          <p:cNvSpPr txBox="1"/>
          <p:nvPr/>
        </p:nvSpPr>
        <p:spPr>
          <a:xfrm>
            <a:off x="8378836" y="5153865"/>
            <a:ext cx="413240" cy="123111"/>
          </a:xfrm>
          <a:prstGeom prst="rect">
            <a:avLst/>
          </a:prstGeom>
          <a:noFill/>
        </p:spPr>
        <p:txBody>
          <a:bodyPr wrap="square" lIns="0" tIns="0" rIns="0" bIns="0" rtlCol="0" anchor="t">
            <a:spAutoFit/>
          </a:bodyPr>
          <a:lstStyle/>
          <a:p>
            <a:r>
              <a:rPr lang="en-US" altLang="ja-JP" sz="800">
                <a:latin typeface="游ゴシック" panose="020B0400000000000000" pitchFamily="50" charset="-128"/>
                <a:ea typeface="游ゴシック" panose="020B0400000000000000" pitchFamily="50" charset="-128"/>
              </a:rPr>
              <a:t>18-21</a:t>
            </a:r>
            <a:r>
              <a:rPr lang="ja-JP" altLang="en-US" sz="800">
                <a:latin typeface="游ゴシック" panose="020B0400000000000000" pitchFamily="50" charset="-128"/>
                <a:ea typeface="游ゴシック" panose="020B0400000000000000" pitchFamily="50" charset="-128"/>
              </a:rPr>
              <a:t>歳</a:t>
            </a:r>
          </a:p>
        </p:txBody>
      </p:sp>
      <p:sp>
        <p:nvSpPr>
          <p:cNvPr id="139" name="正方形/長方形 138">
            <a:extLst>
              <a:ext uri="{FF2B5EF4-FFF2-40B4-BE49-F238E27FC236}">
                <a16:creationId xmlns:a16="http://schemas.microsoft.com/office/drawing/2014/main" id="{B4FF64E2-D92B-4D79-8A34-85D6B0F22EF5}"/>
              </a:ext>
            </a:extLst>
          </p:cNvPr>
          <p:cNvSpPr/>
          <p:nvPr/>
        </p:nvSpPr>
        <p:spPr>
          <a:xfrm>
            <a:off x="8224371" y="5178705"/>
            <a:ext cx="123655" cy="72622"/>
          </a:xfrm>
          <a:prstGeom prst="rect">
            <a:avLst/>
          </a:prstGeom>
          <a:solidFill>
            <a:srgbClr val="AE8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游ゴシック" panose="020B0400000000000000" pitchFamily="50" charset="-128"/>
            </a:endParaRPr>
          </a:p>
        </p:txBody>
      </p:sp>
      <p:sp>
        <p:nvSpPr>
          <p:cNvPr id="140" name="テキスト ボックス 139">
            <a:extLst>
              <a:ext uri="{FF2B5EF4-FFF2-40B4-BE49-F238E27FC236}">
                <a16:creationId xmlns:a16="http://schemas.microsoft.com/office/drawing/2014/main" id="{DBAE0CEC-EDA2-4FCA-BB82-C3190CF3DD3A}"/>
              </a:ext>
            </a:extLst>
          </p:cNvPr>
          <p:cNvSpPr txBox="1"/>
          <p:nvPr/>
        </p:nvSpPr>
        <p:spPr>
          <a:xfrm>
            <a:off x="8374634" y="5325455"/>
            <a:ext cx="413240" cy="123111"/>
          </a:xfrm>
          <a:prstGeom prst="rect">
            <a:avLst/>
          </a:prstGeom>
          <a:noFill/>
        </p:spPr>
        <p:txBody>
          <a:bodyPr wrap="square" lIns="0" tIns="0" rIns="0" bIns="0" rtlCol="0" anchor="t">
            <a:spAutoFit/>
          </a:bodyPr>
          <a:lstStyle/>
          <a:p>
            <a:r>
              <a:rPr lang="en-US" altLang="ja-JP" sz="800">
                <a:latin typeface="游ゴシック" panose="020B0400000000000000" pitchFamily="50" charset="-128"/>
                <a:ea typeface="游ゴシック" panose="020B0400000000000000" pitchFamily="50" charset="-128"/>
              </a:rPr>
              <a:t>22-25</a:t>
            </a:r>
            <a:r>
              <a:rPr lang="ja-JP" altLang="en-US" sz="800">
                <a:latin typeface="游ゴシック" panose="020B0400000000000000" pitchFamily="50" charset="-128"/>
                <a:ea typeface="游ゴシック" panose="020B0400000000000000" pitchFamily="50" charset="-128"/>
              </a:rPr>
              <a:t>歳</a:t>
            </a:r>
          </a:p>
        </p:txBody>
      </p:sp>
      <p:sp>
        <p:nvSpPr>
          <p:cNvPr id="141" name="正方形/長方形 140">
            <a:extLst>
              <a:ext uri="{FF2B5EF4-FFF2-40B4-BE49-F238E27FC236}">
                <a16:creationId xmlns:a16="http://schemas.microsoft.com/office/drawing/2014/main" id="{0086C99C-150E-46F3-A911-AAC61B5CB6C4}"/>
              </a:ext>
            </a:extLst>
          </p:cNvPr>
          <p:cNvSpPr/>
          <p:nvPr/>
        </p:nvSpPr>
        <p:spPr>
          <a:xfrm>
            <a:off x="8224371" y="5350295"/>
            <a:ext cx="123655" cy="72622"/>
          </a:xfrm>
          <a:prstGeom prst="rect">
            <a:avLst/>
          </a:prstGeom>
          <a:solidFill>
            <a:srgbClr val="CD8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游ゴシック" panose="020B0400000000000000" pitchFamily="50" charset="-128"/>
            </a:endParaRPr>
          </a:p>
        </p:txBody>
      </p:sp>
      <p:sp>
        <p:nvSpPr>
          <p:cNvPr id="142" name="テキスト ボックス 141">
            <a:extLst>
              <a:ext uri="{FF2B5EF4-FFF2-40B4-BE49-F238E27FC236}">
                <a16:creationId xmlns:a16="http://schemas.microsoft.com/office/drawing/2014/main" id="{2954E6B2-82D3-4EE1-BD5A-CEF546B96B67}"/>
              </a:ext>
            </a:extLst>
          </p:cNvPr>
          <p:cNvSpPr txBox="1"/>
          <p:nvPr/>
        </p:nvSpPr>
        <p:spPr>
          <a:xfrm>
            <a:off x="7747876" y="5060682"/>
            <a:ext cx="196008" cy="141504"/>
          </a:xfrm>
          <a:prstGeom prst="rect">
            <a:avLst/>
          </a:prstGeom>
          <a:noFill/>
        </p:spPr>
        <p:txBody>
          <a:bodyPr wrap="none" lIns="0" tIns="0" rIns="0" bIns="0" rtlCol="0" anchor="ctr">
            <a:spAutoFit/>
          </a:bodyPr>
          <a:lstStyle/>
          <a:p>
            <a:pPr algn="ctr"/>
            <a:r>
              <a:rPr lang="en-US" altLang="ja-JP" sz="1000" b="1">
                <a:solidFill>
                  <a:srgbClr val="D679AE"/>
                </a:solidFill>
                <a:latin typeface="游ゴシック" panose="020B0400000000000000" pitchFamily="50" charset="-128"/>
                <a:ea typeface="游ゴシック" panose="020B0400000000000000" pitchFamily="50" charset="-128"/>
              </a:rPr>
              <a:t>24</a:t>
            </a:r>
            <a:r>
              <a:rPr lang="en-US" altLang="ja-JP" sz="700" b="1">
                <a:solidFill>
                  <a:srgbClr val="D679AE"/>
                </a:solidFill>
                <a:latin typeface="游ゴシック" panose="020B0400000000000000" pitchFamily="50" charset="-128"/>
                <a:ea typeface="游ゴシック" panose="020B0400000000000000" pitchFamily="50" charset="-128"/>
              </a:rPr>
              <a:t>%</a:t>
            </a:r>
            <a:endParaRPr lang="ja-JP" altLang="en-US" sz="700" b="1">
              <a:solidFill>
                <a:srgbClr val="D679AE"/>
              </a:solidFill>
              <a:latin typeface="游ゴシック" panose="020B0400000000000000" pitchFamily="50" charset="-128"/>
              <a:ea typeface="游ゴシック" panose="020B0400000000000000" pitchFamily="50" charset="-128"/>
            </a:endParaRPr>
          </a:p>
        </p:txBody>
      </p:sp>
      <p:sp>
        <p:nvSpPr>
          <p:cNvPr id="143" name="テキスト ボックス 142">
            <a:extLst>
              <a:ext uri="{FF2B5EF4-FFF2-40B4-BE49-F238E27FC236}">
                <a16:creationId xmlns:a16="http://schemas.microsoft.com/office/drawing/2014/main" id="{70D9296C-5521-4152-985E-3A0C69E35A44}"/>
              </a:ext>
            </a:extLst>
          </p:cNvPr>
          <p:cNvSpPr txBox="1"/>
          <p:nvPr/>
        </p:nvSpPr>
        <p:spPr>
          <a:xfrm>
            <a:off x="7747875" y="5343351"/>
            <a:ext cx="196008" cy="141504"/>
          </a:xfrm>
          <a:prstGeom prst="rect">
            <a:avLst/>
          </a:prstGeom>
          <a:noFill/>
        </p:spPr>
        <p:txBody>
          <a:bodyPr wrap="none" lIns="0" tIns="0" rIns="0" bIns="0" rtlCol="0" anchor="ctr">
            <a:spAutoFit/>
          </a:bodyPr>
          <a:lstStyle/>
          <a:p>
            <a:pPr algn="ctr"/>
            <a:r>
              <a:rPr lang="en-US" altLang="ja-JP" sz="1000" b="1">
                <a:solidFill>
                  <a:srgbClr val="D679AE"/>
                </a:solidFill>
                <a:latin typeface="游ゴシック" panose="020B0400000000000000" pitchFamily="50" charset="-128"/>
                <a:ea typeface="游ゴシック" panose="020B0400000000000000" pitchFamily="50" charset="-128"/>
              </a:rPr>
              <a:t>35</a:t>
            </a:r>
            <a:r>
              <a:rPr lang="en-US" altLang="ja-JP" sz="700" b="1">
                <a:solidFill>
                  <a:srgbClr val="D679AE"/>
                </a:solidFill>
                <a:latin typeface="游ゴシック" panose="020B0400000000000000" pitchFamily="50" charset="-128"/>
                <a:ea typeface="游ゴシック" panose="020B0400000000000000" pitchFamily="50" charset="-128"/>
              </a:rPr>
              <a:t>%</a:t>
            </a:r>
            <a:endParaRPr lang="ja-JP" altLang="en-US" sz="800" b="1">
              <a:solidFill>
                <a:srgbClr val="D679AE"/>
              </a:solidFill>
              <a:latin typeface="游ゴシック" panose="020B0400000000000000" pitchFamily="50" charset="-128"/>
              <a:ea typeface="游ゴシック" panose="020B0400000000000000" pitchFamily="50" charset="-128"/>
            </a:endParaRPr>
          </a:p>
        </p:txBody>
      </p:sp>
      <p:grpSp>
        <p:nvGrpSpPr>
          <p:cNvPr id="144" name="グループ化 143">
            <a:extLst>
              <a:ext uri="{FF2B5EF4-FFF2-40B4-BE49-F238E27FC236}">
                <a16:creationId xmlns:a16="http://schemas.microsoft.com/office/drawing/2014/main" id="{22B81CC7-2042-4EF1-8B22-A58E5024C8B1}"/>
              </a:ext>
            </a:extLst>
          </p:cNvPr>
          <p:cNvGrpSpPr/>
          <p:nvPr/>
        </p:nvGrpSpPr>
        <p:grpSpPr>
          <a:xfrm>
            <a:off x="7231807" y="4267796"/>
            <a:ext cx="214023" cy="222936"/>
            <a:chOff x="5150523" y="1890099"/>
            <a:chExt cx="340515" cy="306226"/>
          </a:xfrm>
        </p:grpSpPr>
        <p:sp>
          <p:nvSpPr>
            <p:cNvPr id="145" name="円/楕円 150">
              <a:extLst>
                <a:ext uri="{FF2B5EF4-FFF2-40B4-BE49-F238E27FC236}">
                  <a16:creationId xmlns:a16="http://schemas.microsoft.com/office/drawing/2014/main" id="{C3A657FA-EDEC-43BF-89B9-367F71FF753C}"/>
                </a:ext>
              </a:extLst>
            </p:cNvPr>
            <p:cNvSpPr>
              <a:spLocks noChangeAspect="1"/>
            </p:cNvSpPr>
            <p:nvPr/>
          </p:nvSpPr>
          <p:spPr>
            <a:xfrm>
              <a:off x="5150523" y="1890099"/>
              <a:ext cx="340515" cy="306226"/>
            </a:xfrm>
            <a:prstGeom prst="ellipse">
              <a:avLst/>
            </a:prstGeom>
            <a:solidFill>
              <a:srgbClr val="D679AE"/>
            </a:solidFill>
            <a:ln>
              <a:solidFill>
                <a:srgbClr val="D6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游ゴシック" panose="020B0400000000000000" pitchFamily="50" charset="-128"/>
              </a:endParaRPr>
            </a:p>
          </p:txBody>
        </p:sp>
        <p:sp>
          <p:nvSpPr>
            <p:cNvPr id="146" name="円弧 145">
              <a:extLst>
                <a:ext uri="{FF2B5EF4-FFF2-40B4-BE49-F238E27FC236}">
                  <a16:creationId xmlns:a16="http://schemas.microsoft.com/office/drawing/2014/main" id="{825FB6A7-959C-4B61-899F-B91AE206E2BE}"/>
                </a:ext>
              </a:extLst>
            </p:cNvPr>
            <p:cNvSpPr/>
            <p:nvPr/>
          </p:nvSpPr>
          <p:spPr>
            <a:xfrm>
              <a:off x="5185072" y="1930149"/>
              <a:ext cx="271419" cy="231627"/>
            </a:xfrm>
            <a:prstGeom prst="arc">
              <a:avLst>
                <a:gd name="adj1" fmla="val 1017014"/>
                <a:gd name="adj2" fmla="val 20556383"/>
              </a:avLst>
            </a:prstGeom>
            <a:ln w="12700" cap="rnd">
              <a:solidFill>
                <a:schemeClr val="bg1"/>
              </a:solidFill>
              <a:round/>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latin typeface="游ゴシック" panose="020B0400000000000000" pitchFamily="50" charset="-128"/>
              </a:endParaRPr>
            </a:p>
          </p:txBody>
        </p:sp>
        <p:sp>
          <p:nvSpPr>
            <p:cNvPr id="147" name="テキスト ボックス 146">
              <a:extLst>
                <a:ext uri="{FF2B5EF4-FFF2-40B4-BE49-F238E27FC236}">
                  <a16:creationId xmlns:a16="http://schemas.microsoft.com/office/drawing/2014/main" id="{360942AF-8B7A-4974-9A13-9949813056AD}"/>
                </a:ext>
              </a:extLst>
            </p:cNvPr>
            <p:cNvSpPr txBox="1"/>
            <p:nvPr/>
          </p:nvSpPr>
          <p:spPr>
            <a:xfrm flipH="1">
              <a:off x="5226552" y="2007046"/>
              <a:ext cx="188456" cy="97187"/>
            </a:xfrm>
            <a:prstGeom prst="rect">
              <a:avLst/>
            </a:prstGeom>
            <a:noFill/>
            <a:ln w="25400" cap="rnd">
              <a:noFill/>
            </a:ln>
          </p:spPr>
          <p:txBody>
            <a:bodyPr wrap="none" lIns="0" tIns="0" rIns="0" bIns="0" rtlCol="0" anchor="ctr">
              <a:spAutoFit/>
            </a:bodyPr>
            <a:lstStyle/>
            <a:p>
              <a:pPr lvl="0" algn="ctr" fontAlgn="base">
                <a:spcBef>
                  <a:spcPct val="0"/>
                </a:spcBef>
                <a:spcAft>
                  <a:spcPct val="0"/>
                </a:spcAft>
                <a:defRPr/>
              </a:pPr>
              <a:r>
                <a:rPr lang="en-US" altLang="ja-JP" sz="500" b="1">
                  <a:solidFill>
                    <a:srgbClr val="F1F2F6"/>
                  </a:solidFill>
                  <a:latin typeface="游ゴシック" panose="020B0400000000000000" pitchFamily="50" charset="-128"/>
                  <a:ea typeface="游ゴシック" panose="020B0400000000000000" pitchFamily="50" charset="-128"/>
                  <a:cs typeface="Meiryo UI" panose="020B0604030504040204" pitchFamily="50" charset="-128"/>
                </a:rPr>
                <a:t>AGE</a:t>
              </a:r>
              <a:endParaRPr lang="ja-JP" altLang="en-US" sz="500" b="1">
                <a:solidFill>
                  <a:srgbClr val="F1F2F6"/>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sp>
        <p:nvSpPr>
          <p:cNvPr id="148" name="テキスト ボックス 147">
            <a:extLst>
              <a:ext uri="{FF2B5EF4-FFF2-40B4-BE49-F238E27FC236}">
                <a16:creationId xmlns:a16="http://schemas.microsoft.com/office/drawing/2014/main" id="{3C8C325C-37C5-42C9-9009-8809B5EF86C2}"/>
              </a:ext>
            </a:extLst>
          </p:cNvPr>
          <p:cNvSpPr txBox="1"/>
          <p:nvPr/>
        </p:nvSpPr>
        <p:spPr>
          <a:xfrm>
            <a:off x="7479879" y="4301022"/>
            <a:ext cx="279594" cy="138499"/>
          </a:xfrm>
          <a:prstGeom prst="rect">
            <a:avLst/>
          </a:prstGeom>
          <a:noFill/>
        </p:spPr>
        <p:txBody>
          <a:bodyPr wrap="square" lIns="0" tIns="0" rIns="0" bIns="0" rtlCol="0" anchor="t">
            <a:spAutoFit/>
          </a:bodyPr>
          <a:lstStyle/>
          <a:p>
            <a:r>
              <a:rPr lang="ja-JP" altLang="en-US" sz="900" b="1">
                <a:latin typeface="游ゴシック" panose="020B0400000000000000" pitchFamily="50" charset="-128"/>
                <a:ea typeface="游ゴシック" panose="020B0400000000000000" pitchFamily="50" charset="-128"/>
              </a:rPr>
              <a:t>年齢</a:t>
            </a:r>
          </a:p>
        </p:txBody>
      </p:sp>
      <p:sp>
        <p:nvSpPr>
          <p:cNvPr id="150" name="テキスト ボックス 149">
            <a:extLst>
              <a:ext uri="{FF2B5EF4-FFF2-40B4-BE49-F238E27FC236}">
                <a16:creationId xmlns:a16="http://schemas.microsoft.com/office/drawing/2014/main" id="{E4ACF815-DDFE-4098-9305-BDA0A2D6E8ED}"/>
              </a:ext>
            </a:extLst>
          </p:cNvPr>
          <p:cNvSpPr txBox="1"/>
          <p:nvPr/>
        </p:nvSpPr>
        <p:spPr>
          <a:xfrm>
            <a:off x="7486455" y="5171387"/>
            <a:ext cx="196008" cy="141505"/>
          </a:xfrm>
          <a:prstGeom prst="rect">
            <a:avLst/>
          </a:prstGeom>
          <a:noFill/>
        </p:spPr>
        <p:txBody>
          <a:bodyPr wrap="none" lIns="0" tIns="0" rIns="0" bIns="0" rtlCol="0" anchor="ctr">
            <a:spAutoFit/>
          </a:bodyPr>
          <a:lstStyle/>
          <a:p>
            <a:pPr algn="ctr"/>
            <a:r>
              <a:rPr lang="en-US" altLang="ja-JP" sz="1000" b="1">
                <a:solidFill>
                  <a:srgbClr val="D679AE"/>
                </a:solidFill>
                <a:latin typeface="游ゴシック" panose="020B0400000000000000" pitchFamily="50" charset="-128"/>
                <a:ea typeface="游ゴシック" panose="020B0400000000000000" pitchFamily="50" charset="-128"/>
              </a:rPr>
              <a:t>39</a:t>
            </a:r>
            <a:r>
              <a:rPr lang="en-US" altLang="ja-JP" sz="700" b="1">
                <a:solidFill>
                  <a:srgbClr val="D679AE"/>
                </a:solidFill>
                <a:latin typeface="游ゴシック" panose="020B0400000000000000" pitchFamily="50" charset="-128"/>
                <a:ea typeface="游ゴシック" panose="020B0400000000000000" pitchFamily="50" charset="-128"/>
              </a:rPr>
              <a:t>%</a:t>
            </a:r>
            <a:endParaRPr lang="ja-JP" altLang="en-US" sz="800" b="1">
              <a:solidFill>
                <a:srgbClr val="D679AE"/>
              </a:solidFill>
              <a:latin typeface="游ゴシック" panose="020B0400000000000000" pitchFamily="50" charset="-128"/>
              <a:ea typeface="游ゴシック" panose="020B0400000000000000" pitchFamily="50" charset="-128"/>
            </a:endParaRPr>
          </a:p>
        </p:txBody>
      </p:sp>
      <p:sp>
        <p:nvSpPr>
          <p:cNvPr id="151" name="テキスト ボックス 150">
            <a:extLst>
              <a:ext uri="{FF2B5EF4-FFF2-40B4-BE49-F238E27FC236}">
                <a16:creationId xmlns:a16="http://schemas.microsoft.com/office/drawing/2014/main" id="{C6B31C2B-B723-4FC0-BDF0-C0748BE552F9}"/>
              </a:ext>
            </a:extLst>
          </p:cNvPr>
          <p:cNvSpPr txBox="1"/>
          <p:nvPr/>
        </p:nvSpPr>
        <p:spPr>
          <a:xfrm>
            <a:off x="8378836" y="5483309"/>
            <a:ext cx="413240" cy="123111"/>
          </a:xfrm>
          <a:prstGeom prst="rect">
            <a:avLst/>
          </a:prstGeom>
          <a:noFill/>
        </p:spPr>
        <p:txBody>
          <a:bodyPr wrap="square" lIns="0" tIns="0" rIns="0" bIns="0" rtlCol="0" anchor="t">
            <a:spAutoFit/>
          </a:bodyPr>
          <a:lstStyle/>
          <a:p>
            <a:r>
              <a:rPr lang="en-US" altLang="ja-JP" sz="800">
                <a:latin typeface="游ゴシック" panose="020B0400000000000000" pitchFamily="50" charset="-128"/>
                <a:ea typeface="游ゴシック" panose="020B0400000000000000" pitchFamily="50" charset="-128"/>
              </a:rPr>
              <a:t>26-29</a:t>
            </a:r>
            <a:r>
              <a:rPr lang="ja-JP" altLang="en-US" sz="800">
                <a:latin typeface="游ゴシック" panose="020B0400000000000000" pitchFamily="50" charset="-128"/>
                <a:ea typeface="游ゴシック" panose="020B0400000000000000" pitchFamily="50" charset="-128"/>
              </a:rPr>
              <a:t>歳</a:t>
            </a:r>
          </a:p>
        </p:txBody>
      </p:sp>
      <p:sp>
        <p:nvSpPr>
          <p:cNvPr id="152" name="正方形/長方形 151">
            <a:extLst>
              <a:ext uri="{FF2B5EF4-FFF2-40B4-BE49-F238E27FC236}">
                <a16:creationId xmlns:a16="http://schemas.microsoft.com/office/drawing/2014/main" id="{A94088D4-EF54-430B-B49D-949595C16A03}"/>
              </a:ext>
            </a:extLst>
          </p:cNvPr>
          <p:cNvSpPr/>
          <p:nvPr/>
        </p:nvSpPr>
        <p:spPr>
          <a:xfrm>
            <a:off x="8224371" y="5508148"/>
            <a:ext cx="123655" cy="72622"/>
          </a:xfrm>
          <a:prstGeom prst="rect">
            <a:avLst/>
          </a:prstGeom>
          <a:solidFill>
            <a:srgbClr val="FBB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游ゴシック" panose="020B0400000000000000" pitchFamily="50" charset="-128"/>
            </a:endParaRPr>
          </a:p>
        </p:txBody>
      </p:sp>
      <p:sp>
        <p:nvSpPr>
          <p:cNvPr id="184" name="テキスト ボックス 183">
            <a:extLst>
              <a:ext uri="{FF2B5EF4-FFF2-40B4-BE49-F238E27FC236}">
                <a16:creationId xmlns:a16="http://schemas.microsoft.com/office/drawing/2014/main" id="{E20E2455-C366-453B-BCB9-E661235CD7BC}"/>
              </a:ext>
            </a:extLst>
          </p:cNvPr>
          <p:cNvSpPr txBox="1"/>
          <p:nvPr/>
        </p:nvSpPr>
        <p:spPr>
          <a:xfrm>
            <a:off x="7401646" y="4514818"/>
            <a:ext cx="1025922" cy="169277"/>
          </a:xfrm>
          <a:prstGeom prst="rect">
            <a:avLst/>
          </a:prstGeom>
          <a:noFill/>
        </p:spPr>
        <p:txBody>
          <a:bodyPr wrap="none" lIns="0" tIns="0" rIns="0" bIns="0" rtlCol="0" anchor="t">
            <a:spAutoFit/>
          </a:bodyPr>
          <a:lstStyle/>
          <a:p>
            <a:r>
              <a:rPr lang="en-US" altLang="ja-JP" sz="1100" b="1">
                <a:solidFill>
                  <a:srgbClr val="D679AE"/>
                </a:solidFill>
                <a:latin typeface="游ゴシック"/>
                <a:ea typeface="游ゴシック"/>
              </a:rPr>
              <a:t>18</a:t>
            </a:r>
            <a:r>
              <a:rPr lang="ja-JP" altLang="en-US" sz="1100" b="1">
                <a:solidFill>
                  <a:srgbClr val="D679AE"/>
                </a:solidFill>
                <a:ea typeface="+mn-lt"/>
                <a:cs typeface="+mn-lt"/>
              </a:rPr>
              <a:t>～</a:t>
            </a:r>
            <a:r>
              <a:rPr lang="en-US" altLang="ja-JP" sz="1100" b="1">
                <a:solidFill>
                  <a:srgbClr val="D679AE"/>
                </a:solidFill>
                <a:ea typeface="+mn-lt"/>
                <a:cs typeface="+mn-lt"/>
              </a:rPr>
              <a:t>29</a:t>
            </a:r>
            <a:r>
              <a:rPr lang="ja-JP" altLang="en-US" sz="1100" b="1">
                <a:solidFill>
                  <a:srgbClr val="D679AE"/>
                </a:solidFill>
                <a:ea typeface="+mn-lt"/>
                <a:cs typeface="+mn-lt"/>
              </a:rPr>
              <a:t>歳が中心</a:t>
            </a:r>
            <a:endParaRPr lang="ja-JP" altLang="en-US" sz="1100" b="1">
              <a:solidFill>
                <a:srgbClr val="D679AE"/>
              </a:solidFill>
              <a:latin typeface="游ゴシック"/>
              <a:ea typeface="游ゴシック"/>
            </a:endParaRPr>
          </a:p>
        </p:txBody>
      </p:sp>
      <p:sp>
        <p:nvSpPr>
          <p:cNvPr id="167" name="円/楕円 14">
            <a:extLst>
              <a:ext uri="{FF2B5EF4-FFF2-40B4-BE49-F238E27FC236}">
                <a16:creationId xmlns:a16="http://schemas.microsoft.com/office/drawing/2014/main" id="{D3D9713B-71F5-4471-B191-F900628E8492}"/>
              </a:ext>
            </a:extLst>
          </p:cNvPr>
          <p:cNvSpPr>
            <a:spLocks noChangeAspect="1"/>
          </p:cNvSpPr>
          <p:nvPr/>
        </p:nvSpPr>
        <p:spPr>
          <a:xfrm>
            <a:off x="8742220" y="4278973"/>
            <a:ext cx="200306" cy="204507"/>
          </a:xfrm>
          <a:prstGeom prst="ellipse">
            <a:avLst/>
          </a:prstGeom>
          <a:solidFill>
            <a:srgbClr val="D679AE"/>
          </a:solidFill>
          <a:ln>
            <a:solidFill>
              <a:srgbClr val="D67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游ゴシック" panose="020B0400000000000000" pitchFamily="50" charset="-128"/>
            </a:endParaRPr>
          </a:p>
        </p:txBody>
      </p:sp>
      <p:sp>
        <p:nvSpPr>
          <p:cNvPr id="168" name="テキスト ボックス 167">
            <a:extLst>
              <a:ext uri="{FF2B5EF4-FFF2-40B4-BE49-F238E27FC236}">
                <a16:creationId xmlns:a16="http://schemas.microsoft.com/office/drawing/2014/main" id="{D89D7D24-6965-468C-9BA0-B0E7275F0AD6}"/>
              </a:ext>
            </a:extLst>
          </p:cNvPr>
          <p:cNvSpPr txBox="1"/>
          <p:nvPr/>
        </p:nvSpPr>
        <p:spPr>
          <a:xfrm>
            <a:off x="9006811" y="4299710"/>
            <a:ext cx="396348" cy="138499"/>
          </a:xfrm>
          <a:prstGeom prst="rect">
            <a:avLst/>
          </a:prstGeom>
          <a:noFill/>
        </p:spPr>
        <p:txBody>
          <a:bodyPr wrap="square" lIns="0" tIns="0" rIns="0" bIns="0" rtlCol="0" anchor="t">
            <a:spAutoFit/>
          </a:bodyPr>
          <a:lstStyle/>
          <a:p>
            <a:r>
              <a:rPr lang="ja-JP" altLang="en-US" sz="900" b="1">
                <a:latin typeface="游ゴシック" panose="020B0400000000000000" pitchFamily="50" charset="-128"/>
                <a:ea typeface="游ゴシック" panose="020B0400000000000000" pitchFamily="50" charset="-128"/>
              </a:rPr>
              <a:t>職業</a:t>
            </a:r>
          </a:p>
        </p:txBody>
      </p:sp>
      <p:sp>
        <p:nvSpPr>
          <p:cNvPr id="169" name="テキスト ボックス 168">
            <a:extLst>
              <a:ext uri="{FF2B5EF4-FFF2-40B4-BE49-F238E27FC236}">
                <a16:creationId xmlns:a16="http://schemas.microsoft.com/office/drawing/2014/main" id="{A53AED61-5C9A-4857-A70E-E1CE543CBFEA}"/>
              </a:ext>
            </a:extLst>
          </p:cNvPr>
          <p:cNvSpPr txBox="1"/>
          <p:nvPr/>
        </p:nvSpPr>
        <p:spPr>
          <a:xfrm>
            <a:off x="10239229" y="4191560"/>
            <a:ext cx="63" cy="162105"/>
          </a:xfrm>
          <a:prstGeom prst="rect">
            <a:avLst/>
          </a:prstGeom>
          <a:noFill/>
        </p:spPr>
        <p:txBody>
          <a:bodyPr wrap="none" lIns="0" tIns="0" rIns="0" bIns="0" rtlCol="0" anchor="t">
            <a:spAutoFit/>
          </a:bodyPr>
          <a:lstStyle/>
          <a:p>
            <a:endParaRPr lang="ja-JP" altLang="en-US" sz="1100" b="1" u="sng">
              <a:solidFill>
                <a:srgbClr val="D679AE"/>
              </a:solidFill>
              <a:latin typeface="游ゴシック" panose="020B0400000000000000" pitchFamily="50" charset="-128"/>
              <a:ea typeface="游ゴシック" panose="020B0400000000000000" pitchFamily="50" charset="-128"/>
            </a:endParaRPr>
          </a:p>
        </p:txBody>
      </p:sp>
      <p:pic>
        <p:nvPicPr>
          <p:cNvPr id="170" name="図 169" descr="図形 が含まれている画像&#10;&#10;自動的に生成された説明">
            <a:extLst>
              <a:ext uri="{FF2B5EF4-FFF2-40B4-BE49-F238E27FC236}">
                <a16:creationId xmlns:a16="http://schemas.microsoft.com/office/drawing/2014/main" id="{E17187A8-9740-41F8-B22A-118E0029BB10}"/>
              </a:ext>
            </a:extLst>
          </p:cNvPr>
          <p:cNvPicPr>
            <a:picLocks noChangeAspect="1"/>
          </p:cNvPicPr>
          <p:nvPr/>
        </p:nvPicPr>
        <p:blipFill>
          <a:blip r:embed="rId16" cstate="print">
            <a:lum bright="70000" contrast="-70000"/>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a:ext>
            </a:extLst>
          </a:blip>
          <a:stretch>
            <a:fillRect/>
          </a:stretch>
        </p:blipFill>
        <p:spPr>
          <a:xfrm>
            <a:off x="8787505" y="4296953"/>
            <a:ext cx="111738" cy="175416"/>
          </a:xfrm>
          <a:prstGeom prst="rect">
            <a:avLst/>
          </a:prstGeom>
        </p:spPr>
      </p:pic>
      <p:sp>
        <p:nvSpPr>
          <p:cNvPr id="171" name="テキスト ボックス 170">
            <a:extLst>
              <a:ext uri="{FF2B5EF4-FFF2-40B4-BE49-F238E27FC236}">
                <a16:creationId xmlns:a16="http://schemas.microsoft.com/office/drawing/2014/main" id="{477815A7-6A6F-4E85-9166-F461BDEC1327}"/>
              </a:ext>
            </a:extLst>
          </p:cNvPr>
          <p:cNvSpPr txBox="1"/>
          <p:nvPr/>
        </p:nvSpPr>
        <p:spPr>
          <a:xfrm>
            <a:off x="10158536" y="4248193"/>
            <a:ext cx="63" cy="162105"/>
          </a:xfrm>
          <a:prstGeom prst="rect">
            <a:avLst/>
          </a:prstGeom>
          <a:noFill/>
        </p:spPr>
        <p:txBody>
          <a:bodyPr wrap="none" lIns="0" tIns="0" rIns="0" bIns="0" rtlCol="0" anchor="t">
            <a:spAutoFit/>
          </a:bodyPr>
          <a:lstStyle/>
          <a:p>
            <a:endParaRPr lang="ja-JP" altLang="en-US" sz="1100" b="1" u="sng">
              <a:solidFill>
                <a:srgbClr val="D679AE"/>
              </a:solidFill>
              <a:latin typeface="游ゴシック" panose="020B0400000000000000" pitchFamily="50" charset="-128"/>
              <a:ea typeface="游ゴシック" panose="020B0400000000000000" pitchFamily="50" charset="-128"/>
            </a:endParaRPr>
          </a:p>
        </p:txBody>
      </p:sp>
      <p:sp>
        <p:nvSpPr>
          <p:cNvPr id="177" name="テキスト ボックス 176">
            <a:extLst>
              <a:ext uri="{FF2B5EF4-FFF2-40B4-BE49-F238E27FC236}">
                <a16:creationId xmlns:a16="http://schemas.microsoft.com/office/drawing/2014/main" id="{CD432608-4834-402E-86AE-A331235B8312}"/>
              </a:ext>
            </a:extLst>
          </p:cNvPr>
          <p:cNvSpPr txBox="1"/>
          <p:nvPr/>
        </p:nvSpPr>
        <p:spPr>
          <a:xfrm>
            <a:off x="8905505" y="4522087"/>
            <a:ext cx="1540486" cy="338554"/>
          </a:xfrm>
          <a:prstGeom prst="rect">
            <a:avLst/>
          </a:prstGeom>
          <a:noFill/>
        </p:spPr>
        <p:txBody>
          <a:bodyPr wrap="none" lIns="0" tIns="0" rIns="0" bIns="0" rtlCol="0" anchor="t">
            <a:spAutoFit/>
          </a:bodyPr>
          <a:lstStyle/>
          <a:p>
            <a:r>
              <a:rPr lang="ja-JP" altLang="en-US" sz="1100" b="1">
                <a:solidFill>
                  <a:srgbClr val="D679AE"/>
                </a:solidFill>
                <a:latin typeface="游ゴシック" panose="020B0400000000000000" pitchFamily="50" charset="-128"/>
                <a:ea typeface="游ゴシック" panose="020B0400000000000000" pitchFamily="50" charset="-128"/>
              </a:rPr>
              <a:t>有職者が半数以上</a:t>
            </a:r>
            <a:endParaRPr lang="en-US" altLang="ja-JP" sz="1100" b="1">
              <a:solidFill>
                <a:srgbClr val="D679AE"/>
              </a:solidFill>
              <a:latin typeface="游ゴシック" panose="020B0400000000000000" pitchFamily="50" charset="-128"/>
              <a:ea typeface="游ゴシック" panose="020B0400000000000000" pitchFamily="50" charset="-128"/>
            </a:endParaRPr>
          </a:p>
          <a:p>
            <a:r>
              <a:rPr lang="en-US" altLang="ja-JP" sz="1100" b="1">
                <a:solidFill>
                  <a:srgbClr val="D679AE"/>
                </a:solidFill>
                <a:latin typeface="游ゴシック" panose="020B0400000000000000" pitchFamily="50" charset="-128"/>
                <a:ea typeface="游ゴシック" panose="020B0400000000000000" pitchFamily="50" charset="-128"/>
              </a:rPr>
              <a:t>   </a:t>
            </a:r>
            <a:r>
              <a:rPr lang="ja-JP" altLang="en-US" sz="1100" b="1">
                <a:solidFill>
                  <a:srgbClr val="D679AE"/>
                </a:solidFill>
                <a:latin typeface="游ゴシック" panose="020B0400000000000000" pitchFamily="50" charset="-128"/>
                <a:ea typeface="游ゴシック" panose="020B0400000000000000" pitchFamily="50" charset="-128"/>
              </a:rPr>
              <a:t>　　　　　</a:t>
            </a:r>
            <a:r>
              <a:rPr lang="en-US" altLang="ja-JP" sz="1100" b="1">
                <a:solidFill>
                  <a:srgbClr val="D679AE"/>
                </a:solidFill>
                <a:latin typeface="游ゴシック" panose="020B0400000000000000" pitchFamily="50" charset="-128"/>
                <a:ea typeface="游ゴシック" panose="020B0400000000000000" pitchFamily="50" charset="-128"/>
              </a:rPr>
              <a:t>/</a:t>
            </a:r>
            <a:r>
              <a:rPr lang="ja-JP" altLang="en-US" sz="1100" b="1">
                <a:solidFill>
                  <a:srgbClr val="D679AE"/>
                </a:solidFill>
                <a:latin typeface="游ゴシック" panose="020B0400000000000000" pitchFamily="50" charset="-128"/>
                <a:ea typeface="游ゴシック" panose="020B0400000000000000" pitchFamily="50" charset="-128"/>
              </a:rPr>
              <a:t>学生も</a:t>
            </a:r>
            <a:r>
              <a:rPr lang="en-US" altLang="ja-JP" sz="1100" b="1">
                <a:solidFill>
                  <a:srgbClr val="D679AE"/>
                </a:solidFill>
                <a:latin typeface="游ゴシック" panose="020B0400000000000000" pitchFamily="50" charset="-128"/>
                <a:ea typeface="游ゴシック" panose="020B0400000000000000" pitchFamily="50" charset="-128"/>
              </a:rPr>
              <a:t>3</a:t>
            </a:r>
            <a:r>
              <a:rPr lang="ja-JP" altLang="en-US" sz="1100" b="1">
                <a:solidFill>
                  <a:srgbClr val="D679AE"/>
                </a:solidFill>
                <a:latin typeface="游ゴシック" panose="020B0400000000000000" pitchFamily="50" charset="-128"/>
                <a:ea typeface="游ゴシック" panose="020B0400000000000000" pitchFamily="50" charset="-128"/>
              </a:rPr>
              <a:t>割</a:t>
            </a:r>
          </a:p>
        </p:txBody>
      </p:sp>
      <p:sp>
        <p:nvSpPr>
          <p:cNvPr id="154" name="テキスト ボックス 153">
            <a:extLst>
              <a:ext uri="{FF2B5EF4-FFF2-40B4-BE49-F238E27FC236}">
                <a16:creationId xmlns:a16="http://schemas.microsoft.com/office/drawing/2014/main" id="{BA1A7712-86F3-4C43-A76E-983B3EC21F10}"/>
              </a:ext>
            </a:extLst>
          </p:cNvPr>
          <p:cNvSpPr txBox="1"/>
          <p:nvPr/>
        </p:nvSpPr>
        <p:spPr>
          <a:xfrm>
            <a:off x="9930382" y="5438258"/>
            <a:ext cx="583013" cy="123111"/>
          </a:xfrm>
          <a:prstGeom prst="rect">
            <a:avLst/>
          </a:prstGeom>
          <a:noFill/>
        </p:spPr>
        <p:txBody>
          <a:bodyPr wrap="square" lIns="0" tIns="0" rIns="0" bIns="0" rtlCol="0" anchor="t">
            <a:spAutoFit/>
          </a:bodyPr>
          <a:lstStyle/>
          <a:p>
            <a:r>
              <a:rPr lang="ja-JP" altLang="en-US" sz="800">
                <a:latin typeface="游ゴシック" panose="020B0400000000000000" pitchFamily="50" charset="-128"/>
                <a:ea typeface="游ゴシック" panose="020B0400000000000000" pitchFamily="50" charset="-128"/>
              </a:rPr>
              <a:t>学生</a:t>
            </a:r>
          </a:p>
        </p:txBody>
      </p:sp>
      <p:sp>
        <p:nvSpPr>
          <p:cNvPr id="180" name="テキスト ボックス 179">
            <a:extLst>
              <a:ext uri="{FF2B5EF4-FFF2-40B4-BE49-F238E27FC236}">
                <a16:creationId xmlns:a16="http://schemas.microsoft.com/office/drawing/2014/main" id="{40DCEC3D-4236-4D93-BA7E-2E49A1171992}"/>
              </a:ext>
            </a:extLst>
          </p:cNvPr>
          <p:cNvSpPr txBox="1"/>
          <p:nvPr/>
        </p:nvSpPr>
        <p:spPr>
          <a:xfrm>
            <a:off x="9931520" y="5173459"/>
            <a:ext cx="830441" cy="123111"/>
          </a:xfrm>
          <a:prstGeom prst="rect">
            <a:avLst/>
          </a:prstGeom>
          <a:noFill/>
        </p:spPr>
        <p:txBody>
          <a:bodyPr wrap="square" lIns="0" tIns="0" rIns="0" bIns="0" rtlCol="0" anchor="t">
            <a:spAutoFit/>
          </a:bodyPr>
          <a:lstStyle/>
          <a:p>
            <a:r>
              <a:rPr lang="ja-JP" altLang="en-US" sz="800">
                <a:latin typeface="游ゴシック" panose="020B0400000000000000" pitchFamily="50" charset="-128"/>
                <a:ea typeface="游ゴシック" panose="020B0400000000000000" pitchFamily="50" charset="-128"/>
              </a:rPr>
              <a:t>会社員</a:t>
            </a:r>
            <a:r>
              <a:rPr lang="en-US" altLang="ja-JP" sz="800">
                <a:latin typeface="游ゴシック" panose="020B0400000000000000" pitchFamily="50" charset="-128"/>
                <a:ea typeface="游ゴシック" panose="020B0400000000000000" pitchFamily="50" charset="-128"/>
              </a:rPr>
              <a:t>/</a:t>
            </a:r>
            <a:r>
              <a:rPr lang="ja-JP" altLang="en-US" sz="800">
                <a:latin typeface="游ゴシック" panose="020B0400000000000000" pitchFamily="50" charset="-128"/>
                <a:ea typeface="游ゴシック" panose="020B0400000000000000" pitchFamily="50" charset="-128"/>
              </a:rPr>
              <a:t>自営業</a:t>
            </a:r>
          </a:p>
        </p:txBody>
      </p:sp>
      <p:sp>
        <p:nvSpPr>
          <p:cNvPr id="183" name="テキスト ボックス 182">
            <a:extLst>
              <a:ext uri="{FF2B5EF4-FFF2-40B4-BE49-F238E27FC236}">
                <a16:creationId xmlns:a16="http://schemas.microsoft.com/office/drawing/2014/main" id="{81929FC6-EDE2-49B7-AEE5-329BCDD63D1C}"/>
              </a:ext>
            </a:extLst>
          </p:cNvPr>
          <p:cNvSpPr txBox="1"/>
          <p:nvPr/>
        </p:nvSpPr>
        <p:spPr>
          <a:xfrm>
            <a:off x="9930383" y="5317335"/>
            <a:ext cx="778660" cy="123111"/>
          </a:xfrm>
          <a:prstGeom prst="rect">
            <a:avLst/>
          </a:prstGeom>
          <a:noFill/>
        </p:spPr>
        <p:txBody>
          <a:bodyPr wrap="square" lIns="0" tIns="0" rIns="0" bIns="0" rtlCol="0" anchor="t">
            <a:spAutoFit/>
          </a:bodyPr>
          <a:lstStyle/>
          <a:p>
            <a:r>
              <a:rPr lang="ja-JP" altLang="en-US" sz="800">
                <a:latin typeface="游ゴシック" panose="020B0400000000000000" pitchFamily="50" charset="-128"/>
                <a:ea typeface="游ゴシック" panose="020B0400000000000000" pitchFamily="50" charset="-128"/>
              </a:rPr>
              <a:t>その他有職者</a:t>
            </a:r>
          </a:p>
        </p:txBody>
      </p:sp>
      <p:sp>
        <p:nvSpPr>
          <p:cNvPr id="185" name="正方形/長方形 184">
            <a:extLst>
              <a:ext uri="{FF2B5EF4-FFF2-40B4-BE49-F238E27FC236}">
                <a16:creationId xmlns:a16="http://schemas.microsoft.com/office/drawing/2014/main" id="{18B6C1E2-1AD9-48CE-A018-70F2FC948D41}"/>
              </a:ext>
            </a:extLst>
          </p:cNvPr>
          <p:cNvSpPr/>
          <p:nvPr/>
        </p:nvSpPr>
        <p:spPr>
          <a:xfrm>
            <a:off x="9778168" y="5183796"/>
            <a:ext cx="125035" cy="64728"/>
          </a:xfrm>
          <a:prstGeom prst="rect">
            <a:avLst/>
          </a:prstGeom>
          <a:solidFill>
            <a:srgbClr val="AE8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游ゴシック" panose="020B0400000000000000" pitchFamily="50" charset="-128"/>
            </a:endParaRPr>
          </a:p>
        </p:txBody>
      </p:sp>
      <p:sp>
        <p:nvSpPr>
          <p:cNvPr id="186" name="正方形/長方形 185">
            <a:extLst>
              <a:ext uri="{FF2B5EF4-FFF2-40B4-BE49-F238E27FC236}">
                <a16:creationId xmlns:a16="http://schemas.microsoft.com/office/drawing/2014/main" id="{2C916F27-8BA6-428E-910E-774569A7F48C}"/>
              </a:ext>
            </a:extLst>
          </p:cNvPr>
          <p:cNvSpPr/>
          <p:nvPr/>
        </p:nvSpPr>
        <p:spPr>
          <a:xfrm>
            <a:off x="9777031" y="5343384"/>
            <a:ext cx="125035" cy="64728"/>
          </a:xfrm>
          <a:prstGeom prst="rect">
            <a:avLst/>
          </a:prstGeom>
          <a:solidFill>
            <a:srgbClr val="CD8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游ゴシック" panose="020B0400000000000000" pitchFamily="50" charset="-128"/>
            </a:endParaRPr>
          </a:p>
        </p:txBody>
      </p:sp>
      <p:sp>
        <p:nvSpPr>
          <p:cNvPr id="187" name="正方形/長方形 186">
            <a:extLst>
              <a:ext uri="{FF2B5EF4-FFF2-40B4-BE49-F238E27FC236}">
                <a16:creationId xmlns:a16="http://schemas.microsoft.com/office/drawing/2014/main" id="{395BBBF5-7720-4F17-B74B-574A4066DA7D}"/>
              </a:ext>
            </a:extLst>
          </p:cNvPr>
          <p:cNvSpPr/>
          <p:nvPr/>
        </p:nvSpPr>
        <p:spPr>
          <a:xfrm>
            <a:off x="9777031" y="5460808"/>
            <a:ext cx="125035" cy="64728"/>
          </a:xfrm>
          <a:prstGeom prst="rect">
            <a:avLst/>
          </a:prstGeom>
          <a:solidFill>
            <a:srgbClr val="FBB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游ゴシック" panose="020B0400000000000000" pitchFamily="50" charset="-128"/>
            </a:endParaRPr>
          </a:p>
        </p:txBody>
      </p:sp>
      <p:grpSp>
        <p:nvGrpSpPr>
          <p:cNvPr id="16" name="グループ化 15">
            <a:extLst>
              <a:ext uri="{FF2B5EF4-FFF2-40B4-BE49-F238E27FC236}">
                <a16:creationId xmlns:a16="http://schemas.microsoft.com/office/drawing/2014/main" id="{C3D7A779-9635-4D0A-9316-9B6A2B54DB76}"/>
              </a:ext>
            </a:extLst>
          </p:cNvPr>
          <p:cNvGrpSpPr/>
          <p:nvPr/>
        </p:nvGrpSpPr>
        <p:grpSpPr>
          <a:xfrm>
            <a:off x="8758042" y="4712671"/>
            <a:ext cx="1010496" cy="1039961"/>
            <a:chOff x="8757640" y="4440667"/>
            <a:chExt cx="1010496" cy="1039961"/>
          </a:xfrm>
        </p:grpSpPr>
        <p:graphicFrame>
          <p:nvGraphicFramePr>
            <p:cNvPr id="172" name="グラフ 171">
              <a:extLst>
                <a:ext uri="{FF2B5EF4-FFF2-40B4-BE49-F238E27FC236}">
                  <a16:creationId xmlns:a16="http://schemas.microsoft.com/office/drawing/2014/main" id="{0485825B-FE5A-489B-AC53-3194FBA3CD88}"/>
                </a:ext>
              </a:extLst>
            </p:cNvPr>
            <p:cNvGraphicFramePr/>
            <p:nvPr/>
          </p:nvGraphicFramePr>
          <p:xfrm>
            <a:off x="8757640" y="4440667"/>
            <a:ext cx="1010496" cy="1039961"/>
          </p:xfrm>
          <a:graphic>
            <a:graphicData uri="http://schemas.openxmlformats.org/drawingml/2006/chart">
              <c:chart xmlns:c="http://schemas.openxmlformats.org/drawingml/2006/chart" xmlns:r="http://schemas.openxmlformats.org/officeDocument/2006/relationships" r:id="rId25"/>
            </a:graphicData>
          </a:graphic>
        </p:graphicFrame>
        <p:sp>
          <p:nvSpPr>
            <p:cNvPr id="173" name="円弧 172">
              <a:extLst>
                <a:ext uri="{FF2B5EF4-FFF2-40B4-BE49-F238E27FC236}">
                  <a16:creationId xmlns:a16="http://schemas.microsoft.com/office/drawing/2014/main" id="{DA8D5092-FBC3-4E1C-98A2-6F36DE09225C}"/>
                </a:ext>
              </a:extLst>
            </p:cNvPr>
            <p:cNvSpPr>
              <a:spLocks noChangeAspect="1"/>
            </p:cNvSpPr>
            <p:nvPr/>
          </p:nvSpPr>
          <p:spPr>
            <a:xfrm>
              <a:off x="8862443" y="4552456"/>
              <a:ext cx="800887" cy="817683"/>
            </a:xfrm>
            <a:prstGeom prst="arc">
              <a:avLst>
                <a:gd name="adj1" fmla="val 16009094"/>
                <a:gd name="adj2" fmla="val 12986116"/>
              </a:avLst>
            </a:prstGeom>
            <a:ln w="25400">
              <a:solidFill>
                <a:srgbClr val="D679A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latin typeface="游ゴシック" panose="020B0400000000000000" pitchFamily="50" charset="-128"/>
              </a:endParaRPr>
            </a:p>
          </p:txBody>
        </p:sp>
        <p:sp>
          <p:nvSpPr>
            <p:cNvPr id="181" name="テキスト ボックス 180">
              <a:extLst>
                <a:ext uri="{FF2B5EF4-FFF2-40B4-BE49-F238E27FC236}">
                  <a16:creationId xmlns:a16="http://schemas.microsoft.com/office/drawing/2014/main" id="{A945CEE2-43D5-4C05-9BF9-C193B7D98E3C}"/>
                </a:ext>
              </a:extLst>
            </p:cNvPr>
            <p:cNvSpPr txBox="1"/>
            <p:nvPr/>
          </p:nvSpPr>
          <p:spPr>
            <a:xfrm>
              <a:off x="9297845" y="4881532"/>
              <a:ext cx="215179" cy="147368"/>
            </a:xfrm>
            <a:prstGeom prst="rect">
              <a:avLst/>
            </a:prstGeom>
            <a:noFill/>
          </p:spPr>
          <p:txBody>
            <a:bodyPr wrap="none" lIns="0" tIns="0" rIns="0" bIns="0" rtlCol="0" anchor="ctr">
              <a:spAutoFit/>
            </a:bodyPr>
            <a:lstStyle/>
            <a:p>
              <a:pPr algn="ctr"/>
              <a:r>
                <a:rPr lang="en-US" altLang="ja-JP" sz="1000" b="1">
                  <a:solidFill>
                    <a:srgbClr val="D679AE"/>
                  </a:solidFill>
                  <a:latin typeface="游ゴシック" panose="020B0400000000000000" pitchFamily="50" charset="-128"/>
                  <a:ea typeface="游ゴシック" panose="020B0400000000000000" pitchFamily="50" charset="-128"/>
                </a:rPr>
                <a:t>51</a:t>
              </a:r>
              <a:r>
                <a:rPr lang="en-US" altLang="ja-JP" sz="700" b="1">
                  <a:solidFill>
                    <a:srgbClr val="D679AE"/>
                  </a:solidFill>
                  <a:latin typeface="游ゴシック" panose="020B0400000000000000" pitchFamily="50" charset="-128"/>
                  <a:ea typeface="游ゴシック" panose="020B0400000000000000" pitchFamily="50" charset="-128"/>
                </a:rPr>
                <a:t>%</a:t>
              </a:r>
              <a:endParaRPr lang="ja-JP" altLang="en-US" sz="700" b="1">
                <a:solidFill>
                  <a:srgbClr val="D679AE"/>
                </a:solidFill>
                <a:latin typeface="游ゴシック" panose="020B0400000000000000" pitchFamily="50" charset="-128"/>
                <a:ea typeface="游ゴシック" panose="020B0400000000000000" pitchFamily="50" charset="-128"/>
              </a:endParaRPr>
            </a:p>
          </p:txBody>
        </p:sp>
        <p:sp>
          <p:nvSpPr>
            <p:cNvPr id="182" name="テキスト ボックス 181">
              <a:extLst>
                <a:ext uri="{FF2B5EF4-FFF2-40B4-BE49-F238E27FC236}">
                  <a16:creationId xmlns:a16="http://schemas.microsoft.com/office/drawing/2014/main" id="{8EF6D37C-EC6F-4F3C-85A0-24EC58D78F74}"/>
                </a:ext>
              </a:extLst>
            </p:cNvPr>
            <p:cNvSpPr txBox="1"/>
            <p:nvPr/>
          </p:nvSpPr>
          <p:spPr>
            <a:xfrm>
              <a:off x="9011897" y="4903656"/>
              <a:ext cx="215179" cy="147368"/>
            </a:xfrm>
            <a:prstGeom prst="rect">
              <a:avLst/>
            </a:prstGeom>
            <a:noFill/>
          </p:spPr>
          <p:txBody>
            <a:bodyPr wrap="none" lIns="0" tIns="0" rIns="0" bIns="0" rtlCol="0" anchor="ctr">
              <a:spAutoFit/>
            </a:bodyPr>
            <a:lstStyle/>
            <a:p>
              <a:pPr algn="ctr"/>
              <a:r>
                <a:rPr lang="en-US" altLang="ja-JP" sz="1000" b="1">
                  <a:solidFill>
                    <a:srgbClr val="D679AE"/>
                  </a:solidFill>
                  <a:latin typeface="游ゴシック" panose="020B0400000000000000" pitchFamily="50" charset="-128"/>
                  <a:ea typeface="游ゴシック" panose="020B0400000000000000" pitchFamily="50" charset="-128"/>
                </a:rPr>
                <a:t>30</a:t>
              </a:r>
              <a:r>
                <a:rPr lang="en-US" altLang="ja-JP" sz="700" b="1">
                  <a:solidFill>
                    <a:srgbClr val="D679AE"/>
                  </a:solidFill>
                  <a:latin typeface="游ゴシック" panose="020B0400000000000000" pitchFamily="50" charset="-128"/>
                  <a:ea typeface="游ゴシック" panose="020B0400000000000000" pitchFamily="50" charset="-128"/>
                </a:rPr>
                <a:t>%</a:t>
              </a:r>
              <a:endParaRPr lang="ja-JP" altLang="en-US" sz="700" b="1">
                <a:solidFill>
                  <a:srgbClr val="D679AE"/>
                </a:solidFill>
                <a:latin typeface="游ゴシック" panose="020B0400000000000000" pitchFamily="50" charset="-128"/>
                <a:ea typeface="游ゴシック" panose="020B0400000000000000" pitchFamily="50" charset="-128"/>
              </a:endParaRPr>
            </a:p>
          </p:txBody>
        </p:sp>
        <p:sp>
          <p:nvSpPr>
            <p:cNvPr id="188" name="テキスト ボックス 187">
              <a:extLst>
                <a:ext uri="{FF2B5EF4-FFF2-40B4-BE49-F238E27FC236}">
                  <a16:creationId xmlns:a16="http://schemas.microsoft.com/office/drawing/2014/main" id="{FCAE7179-7DF8-4E9A-BA02-67A6A9B8AC76}"/>
                </a:ext>
              </a:extLst>
            </p:cNvPr>
            <p:cNvSpPr txBox="1"/>
            <p:nvPr/>
          </p:nvSpPr>
          <p:spPr>
            <a:xfrm>
              <a:off x="9181763" y="5073147"/>
              <a:ext cx="143969" cy="147368"/>
            </a:xfrm>
            <a:prstGeom prst="rect">
              <a:avLst/>
            </a:prstGeom>
            <a:noFill/>
          </p:spPr>
          <p:txBody>
            <a:bodyPr wrap="none" lIns="0" tIns="0" rIns="0" bIns="0" rtlCol="0" anchor="ctr">
              <a:spAutoFit/>
            </a:bodyPr>
            <a:lstStyle/>
            <a:p>
              <a:pPr algn="ctr"/>
              <a:r>
                <a:rPr lang="en-US" altLang="ja-JP" sz="1000" b="1">
                  <a:solidFill>
                    <a:srgbClr val="D679AE"/>
                  </a:solidFill>
                  <a:latin typeface="游ゴシック" panose="020B0400000000000000" pitchFamily="50" charset="-128"/>
                  <a:ea typeface="游ゴシック" panose="020B0400000000000000" pitchFamily="50" charset="-128"/>
                </a:rPr>
                <a:t>5</a:t>
              </a:r>
              <a:r>
                <a:rPr lang="en-US" altLang="ja-JP" sz="700" b="1">
                  <a:solidFill>
                    <a:srgbClr val="D679AE"/>
                  </a:solidFill>
                  <a:latin typeface="游ゴシック" panose="020B0400000000000000" pitchFamily="50" charset="-128"/>
                  <a:ea typeface="游ゴシック" panose="020B0400000000000000" pitchFamily="50" charset="-128"/>
                </a:rPr>
                <a:t>%</a:t>
              </a:r>
              <a:endParaRPr lang="ja-JP" altLang="en-US" sz="700" b="1">
                <a:solidFill>
                  <a:srgbClr val="D679AE"/>
                </a:solidFill>
                <a:latin typeface="游ゴシック" panose="020B0400000000000000" pitchFamily="50" charset="-128"/>
                <a:ea typeface="游ゴシック" panose="020B0400000000000000" pitchFamily="50" charset="-128"/>
              </a:endParaRPr>
            </a:p>
          </p:txBody>
        </p:sp>
      </p:grpSp>
      <p:sp>
        <p:nvSpPr>
          <p:cNvPr id="174" name="四角形: 角を丸くする 173">
            <a:extLst>
              <a:ext uri="{FF2B5EF4-FFF2-40B4-BE49-F238E27FC236}">
                <a16:creationId xmlns:a16="http://schemas.microsoft.com/office/drawing/2014/main" id="{C49C9F1C-978C-4BF8-AD68-5E253A9470B0}"/>
              </a:ext>
            </a:extLst>
          </p:cNvPr>
          <p:cNvSpPr/>
          <p:nvPr/>
        </p:nvSpPr>
        <p:spPr>
          <a:xfrm>
            <a:off x="7717472" y="6479055"/>
            <a:ext cx="2929386" cy="644487"/>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nSpc>
                <a:spcPct val="120000"/>
              </a:lnSpc>
            </a:pPr>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　</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1</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G150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2</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G280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p:txBody>
      </p:sp>
      <p:sp>
        <p:nvSpPr>
          <p:cNvPr id="175" name="テキスト プレースホルダー 2">
            <a:extLst>
              <a:ext uri="{FF2B5EF4-FFF2-40B4-BE49-F238E27FC236}">
                <a16:creationId xmlns:a16="http://schemas.microsoft.com/office/drawing/2014/main" id="{EF765B9D-D8E4-45A7-AADD-376AC3556A28}"/>
              </a:ext>
            </a:extLst>
          </p:cNvPr>
          <p:cNvSpPr txBox="1">
            <a:spLocks/>
          </p:cNvSpPr>
          <p:nvPr/>
        </p:nvSpPr>
        <p:spPr>
          <a:xfrm>
            <a:off x="4188992" y="3027551"/>
            <a:ext cx="1736373"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■媒体規模（月間平均）</a:t>
            </a:r>
          </a:p>
        </p:txBody>
      </p:sp>
      <p:sp>
        <p:nvSpPr>
          <p:cNvPr id="178" name="テキスト ボックス 177">
            <a:extLst>
              <a:ext uri="{FF2B5EF4-FFF2-40B4-BE49-F238E27FC236}">
                <a16:creationId xmlns:a16="http://schemas.microsoft.com/office/drawing/2014/main" id="{29357047-15D3-4602-87AD-6FEC3781332A}"/>
              </a:ext>
            </a:extLst>
          </p:cNvPr>
          <p:cNvSpPr txBox="1"/>
          <p:nvPr/>
        </p:nvSpPr>
        <p:spPr>
          <a:xfrm>
            <a:off x="4387325" y="3682220"/>
            <a:ext cx="1854866" cy="184666"/>
          </a:xfrm>
          <a:prstGeom prst="rect">
            <a:avLst/>
          </a:prstGeom>
          <a:noFill/>
        </p:spPr>
        <p:txBody>
          <a:bodyPr wrap="square" lIns="0" tIns="0" rIns="0" bIns="0" rtlCol="0" anchor="t">
            <a:spAutoFit/>
          </a:bodyPr>
          <a:lstStyle/>
          <a:p>
            <a:r>
              <a:rPr lang="ja-JP" altLang="en-US" sz="1100" b="1">
                <a:latin typeface="游ゴシック" panose="020B0400000000000000" pitchFamily="50" charset="-128"/>
                <a:ea typeface="游ゴシック" panose="020B0400000000000000" pitchFamily="50" charset="-128"/>
              </a:rPr>
              <a:t>サイト　 </a:t>
            </a:r>
            <a:r>
              <a:rPr lang="en-US" altLang="ja-JP" sz="1200" b="1" u="sng">
                <a:solidFill>
                  <a:srgbClr val="AE80B7"/>
                </a:solidFill>
                <a:latin typeface="游ゴシック" panose="020B0400000000000000" pitchFamily="50" charset="-128"/>
                <a:ea typeface="游ゴシック" panose="020B0400000000000000" pitchFamily="50" charset="-128"/>
              </a:rPr>
              <a:t>120</a:t>
            </a:r>
            <a:r>
              <a:rPr lang="ja-JP" altLang="en-US" sz="1200" b="1" u="sng">
                <a:solidFill>
                  <a:srgbClr val="AE80B7"/>
                </a:solidFill>
                <a:latin typeface="游ゴシック" panose="020B0400000000000000" pitchFamily="50" charset="-128"/>
                <a:ea typeface="游ゴシック" panose="020B0400000000000000" pitchFamily="50" charset="-128"/>
              </a:rPr>
              <a:t>万</a:t>
            </a:r>
            <a:r>
              <a:rPr lang="en-US" altLang="ja-JP" sz="1050" b="1" u="sng">
                <a:solidFill>
                  <a:srgbClr val="AE80B7"/>
                </a:solidFill>
                <a:latin typeface="游ゴシック" panose="020B0400000000000000" pitchFamily="50" charset="-128"/>
                <a:ea typeface="游ゴシック" panose="020B0400000000000000" pitchFamily="50" charset="-128"/>
              </a:rPr>
              <a:t>PV</a:t>
            </a:r>
            <a:r>
              <a:rPr lang="en-US" altLang="ja-JP" sz="1100" b="1" u="sng">
                <a:latin typeface="游ゴシック" panose="020B0400000000000000" pitchFamily="50" charset="-128"/>
                <a:ea typeface="游ゴシック" panose="020B0400000000000000" pitchFamily="50" charset="-128"/>
              </a:rPr>
              <a:t>/</a:t>
            </a:r>
            <a:r>
              <a:rPr lang="en-US" altLang="ja-JP" sz="1200" b="1" u="sng">
                <a:solidFill>
                  <a:srgbClr val="AE80B7"/>
                </a:solidFill>
                <a:latin typeface="游ゴシック" panose="020B0400000000000000" pitchFamily="50" charset="-128"/>
                <a:ea typeface="游ゴシック" panose="020B0400000000000000" pitchFamily="50" charset="-128"/>
              </a:rPr>
              <a:t>40</a:t>
            </a:r>
            <a:r>
              <a:rPr lang="ja-JP" altLang="en-US" sz="1200" b="1" u="sng">
                <a:solidFill>
                  <a:srgbClr val="AE80B7"/>
                </a:solidFill>
                <a:latin typeface="游ゴシック" panose="020B0400000000000000" pitchFamily="50" charset="-128"/>
                <a:ea typeface="游ゴシック" panose="020B0400000000000000" pitchFamily="50" charset="-128"/>
              </a:rPr>
              <a:t>万</a:t>
            </a:r>
            <a:r>
              <a:rPr lang="en-US" altLang="ja-JP" sz="1050" b="1" u="sng">
                <a:solidFill>
                  <a:srgbClr val="AE80B7"/>
                </a:solidFill>
                <a:latin typeface="游ゴシック" panose="020B0400000000000000" pitchFamily="50" charset="-128"/>
                <a:ea typeface="游ゴシック" panose="020B0400000000000000" pitchFamily="50" charset="-128"/>
              </a:rPr>
              <a:t>UU</a:t>
            </a:r>
            <a:endParaRPr lang="ja-JP" altLang="en-US" sz="1100" b="1" u="sng">
              <a:solidFill>
                <a:srgbClr val="AE80B7"/>
              </a:solidFill>
              <a:latin typeface="游ゴシック" panose="020B0400000000000000" pitchFamily="50" charset="-128"/>
              <a:ea typeface="游ゴシック" panose="020B0400000000000000" pitchFamily="50" charset="-128"/>
            </a:endParaRPr>
          </a:p>
        </p:txBody>
      </p:sp>
      <p:sp>
        <p:nvSpPr>
          <p:cNvPr id="179" name="テキスト プレースホルダー 2">
            <a:extLst>
              <a:ext uri="{FF2B5EF4-FFF2-40B4-BE49-F238E27FC236}">
                <a16:creationId xmlns:a16="http://schemas.microsoft.com/office/drawing/2014/main" id="{8E4207FC-C172-4F3A-B379-429EEE1BD64A}"/>
              </a:ext>
            </a:extLst>
          </p:cNvPr>
          <p:cNvSpPr txBox="1">
            <a:spLocks/>
          </p:cNvSpPr>
          <p:nvPr/>
        </p:nvSpPr>
        <p:spPr>
          <a:xfrm>
            <a:off x="7003420" y="3027551"/>
            <a:ext cx="2230098"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■投稿数</a:t>
            </a:r>
            <a:r>
              <a:rPr lang="en-US" altLang="ja-JP" sz="1100"/>
              <a:t>/</a:t>
            </a:r>
            <a:r>
              <a:rPr lang="ja-JP" altLang="en-US" sz="1100"/>
              <a:t>投稿者数（月間平均）</a:t>
            </a:r>
          </a:p>
        </p:txBody>
      </p:sp>
      <p:sp>
        <p:nvSpPr>
          <p:cNvPr id="189" name="テキスト ボックス 188">
            <a:extLst>
              <a:ext uri="{FF2B5EF4-FFF2-40B4-BE49-F238E27FC236}">
                <a16:creationId xmlns:a16="http://schemas.microsoft.com/office/drawing/2014/main" id="{E13EB518-A467-44C9-85F7-ED4C7BC73BBD}"/>
              </a:ext>
            </a:extLst>
          </p:cNvPr>
          <p:cNvSpPr txBox="1"/>
          <p:nvPr/>
        </p:nvSpPr>
        <p:spPr>
          <a:xfrm>
            <a:off x="7253522" y="3256528"/>
            <a:ext cx="2177789" cy="184666"/>
          </a:xfrm>
          <a:prstGeom prst="rect">
            <a:avLst/>
          </a:prstGeom>
          <a:noFill/>
        </p:spPr>
        <p:txBody>
          <a:bodyPr wrap="square" lIns="0" tIns="0" rIns="0" bIns="0" rtlCol="0" anchor="t">
            <a:spAutoFit/>
          </a:bodyPr>
          <a:lstStyle/>
          <a:p>
            <a:r>
              <a:rPr lang="en-US" altLang="ja-JP" sz="1200" b="1" u="sng">
                <a:solidFill>
                  <a:srgbClr val="AE80B7"/>
                </a:solidFill>
                <a:latin typeface="游ゴシック" panose="020B0400000000000000" pitchFamily="50" charset="-128"/>
                <a:ea typeface="游ゴシック" panose="020B0400000000000000" pitchFamily="50" charset="-128"/>
              </a:rPr>
              <a:t>1,100</a:t>
            </a:r>
            <a:r>
              <a:rPr lang="ja-JP" altLang="en-US" sz="1050" b="1" u="sng">
                <a:solidFill>
                  <a:srgbClr val="AE80B7"/>
                </a:solidFill>
                <a:latin typeface="游ゴシック" panose="020B0400000000000000" pitchFamily="50" charset="-128"/>
                <a:ea typeface="游ゴシック" panose="020B0400000000000000" pitchFamily="50" charset="-128"/>
              </a:rPr>
              <a:t>本</a:t>
            </a:r>
            <a:r>
              <a:rPr lang="en-US" altLang="ja-JP" sz="1100" b="1" u="sng">
                <a:latin typeface="游ゴシック" panose="020B0400000000000000" pitchFamily="50" charset="-128"/>
                <a:ea typeface="游ゴシック" panose="020B0400000000000000" pitchFamily="50" charset="-128"/>
              </a:rPr>
              <a:t>/</a:t>
            </a:r>
            <a:r>
              <a:rPr lang="en-US" altLang="ja-JP" sz="1200" b="1" u="sng">
                <a:solidFill>
                  <a:srgbClr val="AE80B7"/>
                </a:solidFill>
                <a:latin typeface="游ゴシック" panose="020B0400000000000000" pitchFamily="50" charset="-128"/>
                <a:ea typeface="游ゴシック" panose="020B0400000000000000" pitchFamily="50" charset="-128"/>
              </a:rPr>
              <a:t>600</a:t>
            </a:r>
            <a:r>
              <a:rPr lang="ja-JP" altLang="en-US" sz="1050" b="1" u="sng">
                <a:solidFill>
                  <a:srgbClr val="AE80B7"/>
                </a:solidFill>
                <a:latin typeface="游ゴシック" panose="020B0400000000000000" pitchFamily="50" charset="-128"/>
                <a:ea typeface="游ゴシック" panose="020B0400000000000000" pitchFamily="50" charset="-128"/>
              </a:rPr>
              <a:t>人</a:t>
            </a:r>
            <a:endParaRPr lang="ja-JP" altLang="en-US" b="1" u="sng">
              <a:solidFill>
                <a:srgbClr val="AE80B7"/>
              </a:solidFill>
              <a:latin typeface="游ゴシック" panose="020B0400000000000000" pitchFamily="50" charset="-128"/>
              <a:ea typeface="游ゴシック" panose="020B0400000000000000" pitchFamily="50" charset="-128"/>
            </a:endParaRPr>
          </a:p>
        </p:txBody>
      </p:sp>
      <p:sp>
        <p:nvSpPr>
          <p:cNvPr id="190" name="テキスト ボックス 189">
            <a:extLst>
              <a:ext uri="{FF2B5EF4-FFF2-40B4-BE49-F238E27FC236}">
                <a16:creationId xmlns:a16="http://schemas.microsoft.com/office/drawing/2014/main" id="{5A3404C0-ACF0-4273-9BE7-B046771F5CB9}"/>
              </a:ext>
            </a:extLst>
          </p:cNvPr>
          <p:cNvSpPr txBox="1"/>
          <p:nvPr/>
        </p:nvSpPr>
        <p:spPr>
          <a:xfrm>
            <a:off x="4391644" y="3256528"/>
            <a:ext cx="1617176" cy="184666"/>
          </a:xfrm>
          <a:prstGeom prst="rect">
            <a:avLst/>
          </a:prstGeom>
          <a:noFill/>
        </p:spPr>
        <p:txBody>
          <a:bodyPr wrap="square" lIns="0" tIns="0" rIns="0" bIns="0" rtlCol="0" anchor="t">
            <a:spAutoFit/>
          </a:bodyPr>
          <a:lstStyle/>
          <a:p>
            <a:r>
              <a:rPr lang="ja-JP" altLang="en-US" sz="1100" b="1">
                <a:latin typeface="游ゴシック" panose="020B0400000000000000" pitchFamily="50" charset="-128"/>
                <a:ea typeface="游ゴシック" panose="020B0400000000000000" pitchFamily="50" charset="-128"/>
              </a:rPr>
              <a:t>総リーチ </a:t>
            </a:r>
            <a:r>
              <a:rPr lang="en-US" altLang="ja-JP" sz="1200" b="1" u="sng">
                <a:solidFill>
                  <a:srgbClr val="AE80B7"/>
                </a:solidFill>
                <a:latin typeface="游ゴシック" panose="020B0400000000000000" pitchFamily="50" charset="-128"/>
                <a:ea typeface="游ゴシック" panose="020B0400000000000000" pitchFamily="50" charset="-128"/>
              </a:rPr>
              <a:t>1,300</a:t>
            </a:r>
            <a:r>
              <a:rPr lang="ja-JP" altLang="en-US" sz="1200" b="1" u="sng">
                <a:solidFill>
                  <a:srgbClr val="AE80B7"/>
                </a:solidFill>
                <a:latin typeface="游ゴシック" panose="020B0400000000000000" pitchFamily="50" charset="-128"/>
                <a:ea typeface="游ゴシック" panose="020B0400000000000000" pitchFamily="50" charset="-128"/>
              </a:rPr>
              <a:t>万</a:t>
            </a:r>
            <a:r>
              <a:rPr lang="en-US" altLang="ja-JP" sz="1050" b="1" u="sng">
                <a:solidFill>
                  <a:srgbClr val="AE80B7"/>
                </a:solidFill>
                <a:latin typeface="游ゴシック" panose="020B0400000000000000" pitchFamily="50" charset="-128"/>
                <a:ea typeface="游ゴシック" panose="020B0400000000000000" pitchFamily="50" charset="-128"/>
              </a:rPr>
              <a:t>PV</a:t>
            </a:r>
            <a:endParaRPr lang="ja-JP" altLang="en-US" sz="1100" b="1" u="sng">
              <a:solidFill>
                <a:srgbClr val="AE80B7"/>
              </a:solidFill>
              <a:latin typeface="游ゴシック" panose="020B0400000000000000" pitchFamily="50" charset="-128"/>
              <a:ea typeface="游ゴシック" panose="020B0400000000000000" pitchFamily="50" charset="-128"/>
            </a:endParaRPr>
          </a:p>
        </p:txBody>
      </p:sp>
      <p:sp>
        <p:nvSpPr>
          <p:cNvPr id="191" name="テキスト ボックス 190">
            <a:extLst>
              <a:ext uri="{FF2B5EF4-FFF2-40B4-BE49-F238E27FC236}">
                <a16:creationId xmlns:a16="http://schemas.microsoft.com/office/drawing/2014/main" id="{46807413-5C78-4BFA-89FA-45185A94262B}"/>
              </a:ext>
            </a:extLst>
          </p:cNvPr>
          <p:cNvSpPr txBox="1"/>
          <p:nvPr/>
        </p:nvSpPr>
        <p:spPr>
          <a:xfrm>
            <a:off x="4391643" y="3474014"/>
            <a:ext cx="2684502" cy="153888"/>
          </a:xfrm>
          <a:prstGeom prst="rect">
            <a:avLst/>
          </a:prstGeom>
          <a:noFill/>
        </p:spPr>
        <p:txBody>
          <a:bodyPr wrap="square" lIns="0" tIns="0" rIns="0" bIns="0" rtlCol="0" anchor="t">
            <a:spAutoFit/>
          </a:bodyPr>
          <a:lstStyle/>
          <a:p>
            <a:r>
              <a:rPr lang="en-US" altLang="ja-JP" sz="1000">
                <a:latin typeface="游ゴシック" panose="020B0400000000000000" pitchFamily="50" charset="-128"/>
                <a:ea typeface="游ゴシック" panose="020B0400000000000000" pitchFamily="50" charset="-128"/>
              </a:rPr>
              <a:t>※</a:t>
            </a:r>
            <a:r>
              <a:rPr lang="ja-JP" altLang="en-US" sz="1000">
                <a:latin typeface="游ゴシック" panose="020B0400000000000000" pitchFamily="50" charset="-128"/>
                <a:ea typeface="游ゴシック" panose="020B0400000000000000" pitchFamily="50" charset="-128"/>
              </a:rPr>
              <a:t>外部配信先を含めたコンテンツの総閲覧数</a:t>
            </a:r>
            <a:endParaRPr lang="ja-JP" altLang="en-US" sz="1100" u="sng">
              <a:solidFill>
                <a:srgbClr val="AE80B7"/>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037315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正方形/長方形 77">
            <a:extLst>
              <a:ext uri="{FF2B5EF4-FFF2-40B4-BE49-F238E27FC236}">
                <a16:creationId xmlns:a16="http://schemas.microsoft.com/office/drawing/2014/main" id="{2D272914-BA34-456A-AD41-0E6FE7210403}"/>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157950-95F6-4AC2-ABE8-946ED43EF77D}"/>
              </a:ext>
            </a:extLst>
          </p:cNvPr>
          <p:cNvSpPr/>
          <p:nvPr/>
        </p:nvSpPr>
        <p:spPr>
          <a:xfrm>
            <a:off x="559767" y="697429"/>
            <a:ext cx="2202847"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3"/>
              </a:rPr>
              <a:t>https://www.asahi.com/ads/clients/bonmarche/</a:t>
            </a:r>
            <a:endParaRPr lang="en-US" altLang="ja-JP" sz="700">
              <a:latin typeface="游ゴシック" panose="020B0400000000000000" pitchFamily="50" charset="-128"/>
              <a:ea typeface="游ゴシック" panose="020B0400000000000000" pitchFamily="50" charset="-128"/>
            </a:endParaRPr>
          </a:p>
        </p:txBody>
      </p:sp>
      <p:pic>
        <p:nvPicPr>
          <p:cNvPr id="4" name="グラフィックス 3" descr="ノート PC">
            <a:extLst>
              <a:ext uri="{FF2B5EF4-FFF2-40B4-BE49-F238E27FC236}">
                <a16:creationId xmlns:a16="http://schemas.microsoft.com/office/drawing/2014/main" id="{5B3592FC-000E-4198-B0A4-5D6573B119E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5196" y="689456"/>
            <a:ext cx="216000" cy="216000"/>
          </a:xfrm>
          <a:prstGeom prst="rect">
            <a:avLst/>
          </a:prstGeom>
        </p:spPr>
      </p:pic>
      <p:sp>
        <p:nvSpPr>
          <p:cNvPr id="6" name="テキスト プレースホルダー 2">
            <a:extLst>
              <a:ext uri="{FF2B5EF4-FFF2-40B4-BE49-F238E27FC236}">
                <a16:creationId xmlns:a16="http://schemas.microsoft.com/office/drawing/2014/main" id="{7D2C9152-C1CF-4B34-A200-3047909C3799}"/>
              </a:ext>
            </a:extLst>
          </p:cNvPr>
          <p:cNvSpPr txBox="1">
            <a:spLocks/>
          </p:cNvSpPr>
          <p:nvPr/>
        </p:nvSpPr>
        <p:spPr>
          <a:xfrm>
            <a:off x="1798715" y="1787276"/>
            <a:ext cx="8622863" cy="716513"/>
          </a:xfrm>
          <a:prstGeom prst="rect">
            <a:avLst/>
          </a:prstGeom>
        </p:spPr>
        <p:txBody>
          <a:bodyPr vert="horz" lIns="91440" tIns="72000" rIns="91440" bIns="36000" rtlCol="0" anchor="ctr">
            <a:no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30000"/>
              </a:lnSpc>
              <a:spcBef>
                <a:spcPts val="0"/>
              </a:spcBef>
            </a:pPr>
            <a:r>
              <a:rPr lang="ja-JP" altLang="en-US" sz="1400"/>
              <a:t>朝日新聞で月</a:t>
            </a:r>
            <a:r>
              <a:rPr lang="en-US" altLang="ja-JP" sz="1400"/>
              <a:t>1</a:t>
            </a:r>
            <a:r>
              <a:rPr lang="ja-JP" altLang="en-US" sz="1400"/>
              <a:t>回掲載のライフスタイル特集「</a:t>
            </a:r>
            <a:r>
              <a:rPr lang="en-US" altLang="ja-JP" sz="1400"/>
              <a:t>Bon Marché</a:t>
            </a:r>
            <a:r>
              <a:rPr lang="ja-JP" altLang="en-US" sz="1400"/>
              <a:t>」の</a:t>
            </a:r>
            <a:r>
              <a:rPr lang="en-US" altLang="ja-JP" sz="1400"/>
              <a:t>WEB</a:t>
            </a:r>
            <a:r>
              <a:rPr lang="ja-JP" altLang="en-US" sz="1400"/>
              <a:t>版。料理や美容など、日常の質を高めるヒントを各界の著名人が執筆。約</a:t>
            </a:r>
            <a:r>
              <a:rPr lang="en-US" altLang="ja-JP" sz="1400"/>
              <a:t>2,200</a:t>
            </a:r>
            <a:r>
              <a:rPr lang="ja-JP" altLang="en-US" sz="1400"/>
              <a:t>人の読者コミュニティーも運営</a:t>
            </a:r>
            <a:r>
              <a:rPr lang="ja-JP" altLang="en-US" sz="1000"/>
              <a:t>（</a:t>
            </a:r>
            <a:r>
              <a:rPr lang="en-US" altLang="ja-JP" sz="1000"/>
              <a:t>2020</a:t>
            </a:r>
            <a:r>
              <a:rPr lang="ja-JP" altLang="en-US" sz="1000"/>
              <a:t>年</a:t>
            </a:r>
            <a:r>
              <a:rPr lang="en-US" altLang="ja-JP" sz="1000"/>
              <a:t>10</a:t>
            </a:r>
            <a:r>
              <a:rPr lang="ja-JP" altLang="en-US" sz="1000"/>
              <a:t>月現在）</a:t>
            </a:r>
            <a:r>
              <a:rPr lang="ja-JP" altLang="en-US" sz="1400"/>
              <a:t>。</a:t>
            </a:r>
          </a:p>
        </p:txBody>
      </p:sp>
      <p:cxnSp>
        <p:nvCxnSpPr>
          <p:cNvPr id="7" name="直線コネクタ 6">
            <a:extLst>
              <a:ext uri="{FF2B5EF4-FFF2-40B4-BE49-F238E27FC236}">
                <a16:creationId xmlns:a16="http://schemas.microsoft.com/office/drawing/2014/main" id="{B770E1D1-7F64-4B10-A444-5EBFBAFF3B12}"/>
              </a:ext>
            </a:extLst>
          </p:cNvPr>
          <p:cNvCxnSpPr>
            <a:cxnSpLocks/>
          </p:cNvCxnSpPr>
          <p:nvPr/>
        </p:nvCxnSpPr>
        <p:spPr>
          <a:xfrm>
            <a:off x="466015" y="16881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2">
            <a:extLst>
              <a:ext uri="{FF2B5EF4-FFF2-40B4-BE49-F238E27FC236}">
                <a16:creationId xmlns:a16="http://schemas.microsoft.com/office/drawing/2014/main" id="{25ABEA22-3481-4E5A-AEAA-74CCF9091230}"/>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9" name="テキスト プレースホルダー 2">
            <a:extLst>
              <a:ext uri="{FF2B5EF4-FFF2-40B4-BE49-F238E27FC236}">
                <a16:creationId xmlns:a16="http://schemas.microsoft.com/office/drawing/2014/main" id="{34399C20-653E-4753-A2CB-038F8BBD5A5A}"/>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「今の生活をよりよくしたい」と考える、知的好奇心が高く、</a:t>
            </a:r>
            <a:endParaRPr lang="en-US" altLang="ja-JP"/>
          </a:p>
          <a:p>
            <a:r>
              <a:rPr lang="ja-JP" altLang="en-US"/>
              <a:t>生活にゆとりのある女性。</a:t>
            </a:r>
            <a:r>
              <a:rPr lang="en-US" altLang="ja-JP"/>
              <a:t>30~60</a:t>
            </a:r>
            <a:r>
              <a:rPr lang="ja-JP" altLang="en-US"/>
              <a:t>代の主婦や会社員が中心。</a:t>
            </a:r>
          </a:p>
        </p:txBody>
      </p:sp>
      <p:sp>
        <p:nvSpPr>
          <p:cNvPr id="10" name="テキスト プレースホルダー 2">
            <a:extLst>
              <a:ext uri="{FF2B5EF4-FFF2-40B4-BE49-F238E27FC236}">
                <a16:creationId xmlns:a16="http://schemas.microsoft.com/office/drawing/2014/main" id="{2370F428-3979-40BA-A1DD-BE19DC90F681}"/>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11" name="直線コネクタ 10">
            <a:extLst>
              <a:ext uri="{FF2B5EF4-FFF2-40B4-BE49-F238E27FC236}">
                <a16:creationId xmlns:a16="http://schemas.microsoft.com/office/drawing/2014/main" id="{0FE792F2-E8A0-44B4-AE9D-92C5CDB8D847}"/>
              </a:ext>
            </a:extLst>
          </p:cNvPr>
          <p:cNvCxnSpPr>
            <a:cxnSpLocks/>
          </p:cNvCxnSpPr>
          <p:nvPr/>
        </p:nvCxnSpPr>
        <p:spPr>
          <a:xfrm>
            <a:off x="370909" y="2951286"/>
            <a:ext cx="67552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プレースホルダー 2">
            <a:extLst>
              <a:ext uri="{FF2B5EF4-FFF2-40B4-BE49-F238E27FC236}">
                <a16:creationId xmlns:a16="http://schemas.microsoft.com/office/drawing/2014/main" id="{848E6CF2-D802-4308-AC97-B849559FCFAC}"/>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13" name="直線コネクタ 12">
            <a:extLst>
              <a:ext uri="{FF2B5EF4-FFF2-40B4-BE49-F238E27FC236}">
                <a16:creationId xmlns:a16="http://schemas.microsoft.com/office/drawing/2014/main" id="{2FFFD3A2-9E18-46E0-9597-97AE7BAF079C}"/>
              </a:ext>
            </a:extLst>
          </p:cNvPr>
          <p:cNvCxnSpPr>
            <a:cxnSpLocks/>
          </p:cNvCxnSpPr>
          <p:nvPr/>
        </p:nvCxnSpPr>
        <p:spPr>
          <a:xfrm>
            <a:off x="7270032" y="2951286"/>
            <a:ext cx="3050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2">
            <a:extLst>
              <a:ext uri="{FF2B5EF4-FFF2-40B4-BE49-F238E27FC236}">
                <a16:creationId xmlns:a16="http://schemas.microsoft.com/office/drawing/2014/main" id="{AEBC27D1-BBD8-4F81-B501-1D85BCB6E8DC}"/>
              </a:ext>
            </a:extLst>
          </p:cNvPr>
          <p:cNvSpPr txBox="1">
            <a:spLocks/>
          </p:cNvSpPr>
          <p:nvPr/>
        </p:nvSpPr>
        <p:spPr>
          <a:xfrm>
            <a:off x="7155652"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pic>
        <p:nvPicPr>
          <p:cNvPr id="15" name="グラフィックス 14" descr="ドキュメント">
            <a:extLst>
              <a:ext uri="{FF2B5EF4-FFF2-40B4-BE49-F238E27FC236}">
                <a16:creationId xmlns:a16="http://schemas.microsoft.com/office/drawing/2014/main" id="{35FBB940-4DD6-4E1F-B25B-B61954F3B58F}"/>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09830" y="692382"/>
            <a:ext cx="162730" cy="162730"/>
          </a:xfrm>
          <a:prstGeom prst="rect">
            <a:avLst/>
          </a:prstGeom>
        </p:spPr>
      </p:pic>
      <p:sp>
        <p:nvSpPr>
          <p:cNvPr id="16" name="正方形/長方形 15">
            <a:extLst>
              <a:ext uri="{FF2B5EF4-FFF2-40B4-BE49-F238E27FC236}">
                <a16:creationId xmlns:a16="http://schemas.microsoft.com/office/drawing/2014/main" id="{3F91417F-E830-4184-AD8D-02A5FAE77886}"/>
              </a:ext>
            </a:extLst>
          </p:cNvPr>
          <p:cNvSpPr/>
          <p:nvPr/>
        </p:nvSpPr>
        <p:spPr>
          <a:xfrm>
            <a:off x="2891558" y="697429"/>
            <a:ext cx="3884397"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8">
                  <a:extLst>
                    <a:ext uri="{A12FA001-AC4F-418D-AE19-62706E023703}">
                      <ahyp:hlinkClr xmlns:ahyp="http://schemas.microsoft.com/office/drawing/2018/hyperlinkcolor" val="tx"/>
                    </a:ext>
                  </a:extLst>
                </a:hlinkClick>
              </a:rPr>
              <a:t>https://www.asahi.com/ads/guide/doc/file/feature/201810_bonmarche_mediaguide.pptx</a:t>
            </a:r>
            <a:endParaRPr lang="en-US" altLang="ja-JP" sz="70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0DF098EA-FA93-421F-9245-D8195766EB9D}"/>
              </a:ext>
            </a:extLst>
          </p:cNvPr>
          <p:cNvSpPr txBox="1"/>
          <p:nvPr/>
        </p:nvSpPr>
        <p:spPr>
          <a:xfrm>
            <a:off x="8839945" y="3395985"/>
            <a:ext cx="1579833" cy="674332"/>
          </a:xfrm>
          <a:prstGeom prst="rect">
            <a:avLst/>
          </a:prstGeom>
          <a:noFill/>
        </p:spPr>
        <p:txBody>
          <a:bodyPr wrap="square" lIns="36000" tIns="72000" rtlCol="0">
            <a:noAutofit/>
          </a:bodyPr>
          <a:lstStyle/>
          <a:p>
            <a:pPr lvl="0" algn="just"/>
            <a:r>
              <a:rPr lang="ja-JP" altLang="en-US" sz="800">
                <a:latin typeface="游ゴシック" panose="020B0400000000000000" pitchFamily="50" charset="-128"/>
                <a:ea typeface="游ゴシック" panose="020B0400000000000000" pitchFamily="50" charset="-128"/>
              </a:rPr>
              <a:t>日々の料理を楽しくする日清製粉グループの「ハッピーメニュー </a:t>
            </a:r>
            <a:r>
              <a:rPr lang="en-US" altLang="ja-JP" sz="800">
                <a:latin typeface="游ゴシック" panose="020B0400000000000000" pitchFamily="50" charset="-128"/>
                <a:ea typeface="游ゴシック" panose="020B0400000000000000" pitchFamily="50" charset="-128"/>
              </a:rPr>
              <a:t>Project</a:t>
            </a:r>
            <a:r>
              <a:rPr lang="ja-JP" altLang="en-US" sz="800">
                <a:latin typeface="游ゴシック" panose="020B0400000000000000" pitchFamily="50" charset="-128"/>
                <a:ea typeface="游ゴシック" panose="020B0400000000000000" pitchFamily="50" charset="-128"/>
              </a:rPr>
              <a:t>」とコラボレーションし、「食」と「旅」をテーマにしたスペシャルイベントを開催。約</a:t>
            </a:r>
            <a:r>
              <a:rPr lang="en-US" altLang="ja-JP" sz="800">
                <a:latin typeface="游ゴシック" panose="020B0400000000000000" pitchFamily="50" charset="-128"/>
                <a:ea typeface="游ゴシック" panose="020B0400000000000000" pitchFamily="50" charset="-128"/>
              </a:rPr>
              <a:t>3</a:t>
            </a:r>
            <a:r>
              <a:rPr lang="ja-JP" altLang="en-US" sz="800">
                <a:latin typeface="游ゴシック" panose="020B0400000000000000" pitchFamily="50" charset="-128"/>
                <a:ea typeface="游ゴシック" panose="020B0400000000000000" pitchFamily="50" charset="-128"/>
              </a:rPr>
              <a:t>千人の応募の中から選ばれた約</a:t>
            </a:r>
            <a:r>
              <a:rPr lang="en-US" altLang="ja-JP" sz="800">
                <a:latin typeface="游ゴシック" panose="020B0400000000000000" pitchFamily="50" charset="-128"/>
                <a:ea typeface="游ゴシック" panose="020B0400000000000000" pitchFamily="50" charset="-128"/>
              </a:rPr>
              <a:t>150</a:t>
            </a:r>
            <a:r>
              <a:rPr lang="ja-JP" altLang="en-US" sz="800">
                <a:latin typeface="游ゴシック" panose="020B0400000000000000" pitchFamily="50" charset="-128"/>
                <a:ea typeface="游ゴシック" panose="020B0400000000000000" pitchFamily="50" charset="-128"/>
              </a:rPr>
              <a:t>人が参加し、トークショーと日清フーズのパスタ商品「マ・マー </a:t>
            </a:r>
            <a:r>
              <a:rPr lang="en-US" altLang="ja-JP" sz="800">
                <a:latin typeface="游ゴシック" panose="020B0400000000000000" pitchFamily="50" charset="-128"/>
                <a:ea typeface="游ゴシック" panose="020B0400000000000000" pitchFamily="50" charset="-128"/>
              </a:rPr>
              <a:t>Palette</a:t>
            </a:r>
            <a:r>
              <a:rPr lang="ja-JP" altLang="en-US" sz="800">
                <a:latin typeface="游ゴシック" panose="020B0400000000000000" pitchFamily="50" charset="-128"/>
                <a:ea typeface="游ゴシック" panose="020B0400000000000000" pitchFamily="50" charset="-128"/>
              </a:rPr>
              <a:t>」試食会を実施。イベントの模様は</a:t>
            </a:r>
            <a:r>
              <a:rPr lang="en-US" altLang="ja-JP" sz="800">
                <a:latin typeface="游ゴシック" panose="020B0400000000000000" pitchFamily="50" charset="-128"/>
                <a:ea typeface="游ゴシック" panose="020B0400000000000000" pitchFamily="50" charset="-128"/>
              </a:rPr>
              <a:t>WEB</a:t>
            </a:r>
            <a:r>
              <a:rPr lang="ja-JP" altLang="en-US" sz="800">
                <a:latin typeface="游ゴシック" panose="020B0400000000000000" pitchFamily="50" charset="-128"/>
                <a:ea typeface="游ゴシック" panose="020B0400000000000000" pitchFamily="50" charset="-128"/>
              </a:rPr>
              <a:t>と紙面で採録。</a:t>
            </a:r>
          </a:p>
        </p:txBody>
      </p:sp>
      <p:sp>
        <p:nvSpPr>
          <p:cNvPr id="18" name="テキスト プレースホルダー 2">
            <a:extLst>
              <a:ext uri="{FF2B5EF4-FFF2-40B4-BE49-F238E27FC236}">
                <a16:creationId xmlns:a16="http://schemas.microsoft.com/office/drawing/2014/main" id="{2C258C82-853B-41E1-9FC7-D53C18B3F341}"/>
              </a:ext>
            </a:extLst>
          </p:cNvPr>
          <p:cNvSpPr txBox="1">
            <a:spLocks/>
          </p:cNvSpPr>
          <p:nvPr/>
        </p:nvSpPr>
        <p:spPr>
          <a:xfrm>
            <a:off x="8767063" y="3054271"/>
            <a:ext cx="1426244" cy="404653"/>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10000"/>
              </a:lnSpc>
              <a:spcBef>
                <a:spcPts val="0"/>
              </a:spcBef>
            </a:pPr>
            <a:r>
              <a:rPr lang="ja-JP" altLang="en-US" sz="1000"/>
              <a:t>■広告主：</a:t>
            </a:r>
            <a:endParaRPr lang="en-US" altLang="ja-JP" sz="1000"/>
          </a:p>
          <a:p>
            <a:pPr>
              <a:lnSpc>
                <a:spcPct val="110000"/>
              </a:lnSpc>
              <a:spcBef>
                <a:spcPts val="0"/>
              </a:spcBef>
            </a:pPr>
            <a:r>
              <a:rPr lang="ja-JP" altLang="en-US" sz="1000"/>
              <a:t>日清製粉グループ</a:t>
            </a:r>
          </a:p>
        </p:txBody>
      </p:sp>
      <p:sp>
        <p:nvSpPr>
          <p:cNvPr id="20" name="テキスト ボックス 19">
            <a:extLst>
              <a:ext uri="{FF2B5EF4-FFF2-40B4-BE49-F238E27FC236}">
                <a16:creationId xmlns:a16="http://schemas.microsoft.com/office/drawing/2014/main" id="{C4F78AE9-2AA6-4C6A-A5CA-DEC6B0CDEA0C}"/>
              </a:ext>
            </a:extLst>
          </p:cNvPr>
          <p:cNvSpPr txBox="1"/>
          <p:nvPr/>
        </p:nvSpPr>
        <p:spPr>
          <a:xfrm>
            <a:off x="8839944" y="5280733"/>
            <a:ext cx="1579833" cy="674332"/>
          </a:xfrm>
          <a:prstGeom prst="rect">
            <a:avLst/>
          </a:prstGeom>
          <a:noFill/>
        </p:spPr>
        <p:txBody>
          <a:bodyPr wrap="square" lIns="36000" tIns="72000" rtlCol="0">
            <a:noAutofit/>
          </a:bodyPr>
          <a:lstStyle/>
          <a:p>
            <a:pPr lvl="0" algn="just"/>
            <a:r>
              <a:rPr lang="ja-JP" altLang="en-US" sz="800">
                <a:latin typeface="游ゴシック" panose="020B0400000000000000" pitchFamily="50" charset="-128"/>
                <a:ea typeface="游ゴシック" panose="020B0400000000000000" pitchFamily="50" charset="-128"/>
              </a:rPr>
              <a:t>サントリービール「金麦」が、リニューアルに伴い、紙面、</a:t>
            </a:r>
            <a:r>
              <a:rPr lang="en-US" altLang="ja-JP" sz="800">
                <a:latin typeface="游ゴシック" panose="020B0400000000000000" pitchFamily="50" charset="-128"/>
                <a:ea typeface="游ゴシック" panose="020B0400000000000000" pitchFamily="50" charset="-128"/>
              </a:rPr>
              <a:t>WEB</a:t>
            </a:r>
            <a:r>
              <a:rPr lang="ja-JP" altLang="en-US" sz="800">
                <a:latin typeface="游ゴシック" panose="020B0400000000000000" pitchFamily="50" charset="-128"/>
                <a:ea typeface="游ゴシック" panose="020B0400000000000000" pitchFamily="50" charset="-128"/>
              </a:rPr>
              <a:t>、</a:t>
            </a:r>
            <a:r>
              <a:rPr lang="en-US" altLang="ja-JP" sz="800">
                <a:latin typeface="游ゴシック" panose="020B0400000000000000" pitchFamily="50" charset="-128"/>
                <a:ea typeface="游ゴシック" panose="020B0400000000000000" pitchFamily="50" charset="-128"/>
              </a:rPr>
              <a:t>AERA</a:t>
            </a:r>
            <a:r>
              <a:rPr lang="ja-JP" altLang="en-US" sz="800">
                <a:latin typeface="游ゴシック" panose="020B0400000000000000" pitchFamily="50" charset="-128"/>
                <a:ea typeface="游ゴシック" panose="020B0400000000000000" pitchFamily="50" charset="-128"/>
              </a:rPr>
              <a:t>、</a:t>
            </a:r>
            <a:r>
              <a:rPr lang="en-US" altLang="ja-JP" sz="800">
                <a:latin typeface="游ゴシック" panose="020B0400000000000000" pitchFamily="50" charset="-128"/>
                <a:ea typeface="游ゴシック" panose="020B0400000000000000" pitchFamily="50" charset="-128"/>
              </a:rPr>
              <a:t>BS</a:t>
            </a:r>
            <a:r>
              <a:rPr lang="ja-JP" altLang="en-US" sz="800">
                <a:latin typeface="游ゴシック" panose="020B0400000000000000" pitchFamily="50" charset="-128"/>
                <a:ea typeface="游ゴシック" panose="020B0400000000000000" pitchFamily="50" charset="-128"/>
              </a:rPr>
              <a:t>朝日のインフォマーシャルで一気通貫した広告展開を実施。</a:t>
            </a:r>
            <a:r>
              <a:rPr lang="en-US" altLang="ja-JP" sz="800">
                <a:latin typeface="游ゴシック" panose="020B0400000000000000" pitchFamily="50" charset="-128"/>
                <a:ea typeface="游ゴシック" panose="020B0400000000000000" pitchFamily="50" charset="-128"/>
              </a:rPr>
              <a:t>WEB</a:t>
            </a:r>
            <a:r>
              <a:rPr lang="ja-JP" altLang="en-US" sz="800">
                <a:latin typeface="游ゴシック" panose="020B0400000000000000" pitchFamily="50" charset="-128"/>
                <a:ea typeface="游ゴシック" panose="020B0400000000000000" pitchFamily="50" charset="-128"/>
              </a:rPr>
              <a:t>では、紙面で紹介しきれなかったレシピの詳細に加え、料理家 井澤由美子さんがプレゼントキャンペーン中の</a:t>
            </a:r>
            <a:r>
              <a:rPr lang="en-US" altLang="ja-JP" sz="800">
                <a:latin typeface="游ゴシック" panose="020B0400000000000000" pitchFamily="50" charset="-128"/>
                <a:ea typeface="游ゴシック" panose="020B0400000000000000" pitchFamily="50" charset="-128"/>
              </a:rPr>
              <a:t>『</a:t>
            </a:r>
            <a:r>
              <a:rPr lang="ja-JP" altLang="en-US" sz="800">
                <a:latin typeface="游ゴシック" panose="020B0400000000000000" pitchFamily="50" charset="-128"/>
                <a:ea typeface="游ゴシック" panose="020B0400000000000000" pitchFamily="50" charset="-128"/>
              </a:rPr>
              <a:t>あいあい皿</a:t>
            </a:r>
            <a:r>
              <a:rPr lang="en-US" altLang="ja-JP" sz="800">
                <a:latin typeface="游ゴシック" panose="020B0400000000000000" pitchFamily="50" charset="-128"/>
                <a:ea typeface="游ゴシック" panose="020B0400000000000000" pitchFamily="50" charset="-128"/>
              </a:rPr>
              <a:t>』</a:t>
            </a:r>
            <a:r>
              <a:rPr lang="ja-JP" altLang="en-US" sz="800">
                <a:latin typeface="游ゴシック" panose="020B0400000000000000" pitchFamily="50" charset="-128"/>
                <a:ea typeface="游ゴシック" panose="020B0400000000000000" pitchFamily="50" charset="-128"/>
              </a:rPr>
              <a:t>に合わせてみたい一品を紹介。</a:t>
            </a:r>
          </a:p>
        </p:txBody>
      </p:sp>
      <p:sp>
        <p:nvSpPr>
          <p:cNvPr id="21" name="テキスト プレースホルダー 2">
            <a:extLst>
              <a:ext uri="{FF2B5EF4-FFF2-40B4-BE49-F238E27FC236}">
                <a16:creationId xmlns:a16="http://schemas.microsoft.com/office/drawing/2014/main" id="{7A75B2AF-6F64-418B-BAEC-C3F68EBE5955}"/>
              </a:ext>
            </a:extLst>
          </p:cNvPr>
          <p:cNvSpPr txBox="1">
            <a:spLocks/>
          </p:cNvSpPr>
          <p:nvPr/>
        </p:nvSpPr>
        <p:spPr>
          <a:xfrm>
            <a:off x="8767063" y="4945128"/>
            <a:ext cx="1426244" cy="404653"/>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10000"/>
              </a:lnSpc>
              <a:spcBef>
                <a:spcPts val="0"/>
              </a:spcBef>
            </a:pPr>
            <a:r>
              <a:rPr lang="ja-JP" altLang="en-US" sz="1000"/>
              <a:t>■広告主：</a:t>
            </a:r>
            <a:endParaRPr lang="en-US" altLang="ja-JP" sz="1000"/>
          </a:p>
          <a:p>
            <a:pPr>
              <a:lnSpc>
                <a:spcPct val="110000"/>
              </a:lnSpc>
              <a:spcBef>
                <a:spcPts val="0"/>
              </a:spcBef>
            </a:pPr>
            <a:r>
              <a:rPr lang="ja-JP" altLang="en-US" sz="1000"/>
              <a:t>サントリービール</a:t>
            </a:r>
          </a:p>
        </p:txBody>
      </p:sp>
      <p:pic>
        <p:nvPicPr>
          <p:cNvPr id="23" name="Picture 2" descr="Bon Marche online">
            <a:extLst>
              <a:ext uri="{FF2B5EF4-FFF2-40B4-BE49-F238E27FC236}">
                <a16:creationId xmlns:a16="http://schemas.microsoft.com/office/drawing/2014/main" id="{22CDD777-FDE3-44DA-B8AA-BAED3EBF590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5724" y="201387"/>
            <a:ext cx="4293053" cy="347917"/>
          </a:xfrm>
          <a:prstGeom prst="rect">
            <a:avLst/>
          </a:prstGeom>
          <a:noFill/>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44CA4C20-4C23-46D3-8E2D-52AD60A2C7BC}"/>
              </a:ext>
            </a:extLst>
          </p:cNvPr>
          <p:cNvSpPr/>
          <p:nvPr/>
        </p:nvSpPr>
        <p:spPr>
          <a:xfrm>
            <a:off x="7270032" y="6752695"/>
            <a:ext cx="3050872" cy="476230"/>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a:t>
            </a:r>
            <a:endParaRPr lang="ja-JP" altLang="en-US" sz="900">
              <a:solidFill>
                <a:schemeClr val="tx1"/>
              </a:solidFill>
              <a:latin typeface="游ゴシック" panose="020B0400000000000000" pitchFamily="50" charset="-128"/>
            </a:endParaRPr>
          </a:p>
          <a:p>
            <a:pPr defTabSz="1881188"/>
            <a:r>
              <a:rPr lang="en-US" altLang="ja-JP" sz="900">
                <a:solidFill>
                  <a:schemeClr val="tx1"/>
                </a:solidFill>
                <a:latin typeface="游ゴシック" panose="020B0400000000000000" pitchFamily="50" charset="-128"/>
              </a:rPr>
              <a:t>1</a:t>
            </a:r>
            <a:r>
              <a:rPr lang="ja-JP" altLang="en-US" sz="900">
                <a:solidFill>
                  <a:schemeClr val="tx1"/>
                </a:solidFill>
                <a:latin typeface="游ゴシック" panose="020B0400000000000000" pitchFamily="50" charset="-128"/>
              </a:rPr>
              <a:t>本：</a:t>
            </a:r>
            <a:r>
              <a:rPr lang="en-US" altLang="ja-JP" sz="900">
                <a:solidFill>
                  <a:schemeClr val="tx1"/>
                </a:solidFill>
                <a:latin typeface="游ゴシック" panose="020B0400000000000000" pitchFamily="50" charset="-128"/>
              </a:rPr>
              <a:t>200</a:t>
            </a:r>
            <a:r>
              <a:rPr lang="ja-JP" altLang="en-US" sz="900">
                <a:solidFill>
                  <a:schemeClr val="tx1"/>
                </a:solidFill>
                <a:latin typeface="游ゴシック" panose="020B0400000000000000" pitchFamily="50" charset="-128"/>
              </a:rPr>
              <a:t>万円～　想定</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数：</a:t>
            </a:r>
            <a:r>
              <a:rPr lang="en-US" altLang="ja-JP" sz="900">
                <a:solidFill>
                  <a:schemeClr val="tx1"/>
                </a:solidFill>
                <a:latin typeface="游ゴシック" panose="020B0400000000000000" pitchFamily="50" charset="-128"/>
              </a:rPr>
              <a:t>20,000PV</a:t>
            </a:r>
          </a:p>
        </p:txBody>
      </p:sp>
      <p:sp>
        <p:nvSpPr>
          <p:cNvPr id="25" name="テキスト ボックス 24">
            <a:extLst>
              <a:ext uri="{FF2B5EF4-FFF2-40B4-BE49-F238E27FC236}">
                <a16:creationId xmlns:a16="http://schemas.microsoft.com/office/drawing/2014/main" id="{09C675DE-7297-4B4D-94E1-8F1D512D0DB1}"/>
              </a:ext>
            </a:extLst>
          </p:cNvPr>
          <p:cNvSpPr txBox="1"/>
          <p:nvPr/>
        </p:nvSpPr>
        <p:spPr>
          <a:xfrm>
            <a:off x="450989" y="2982433"/>
            <a:ext cx="2425543" cy="368628"/>
          </a:xfrm>
          <a:prstGeom prst="rect">
            <a:avLst/>
          </a:prstGeom>
          <a:noFill/>
        </p:spPr>
        <p:txBody>
          <a:bodyPr wrap="square" lIns="0" tIns="0" rIns="0" bIns="0" rtlCol="0" anchor="ctr" anchorCtr="0">
            <a:noAutofit/>
          </a:bodyPr>
          <a:lstStyle/>
          <a:p>
            <a:pPr>
              <a:lnSpc>
                <a:spcPct val="120000"/>
              </a:lnSpc>
            </a:pPr>
            <a:r>
              <a:rPr lang="ja-JP" altLang="en-US" sz="1000" b="1">
                <a:latin typeface="游ゴシック" panose="020B0400000000000000" pitchFamily="50" charset="-128"/>
                <a:ea typeface="游ゴシック" panose="020B0400000000000000" pitchFamily="50" charset="-128"/>
              </a:rPr>
              <a:t>■「今日から、もっと。」</a:t>
            </a:r>
          </a:p>
        </p:txBody>
      </p:sp>
      <p:sp>
        <p:nvSpPr>
          <p:cNvPr id="29" name="テキスト ボックス 28">
            <a:extLst>
              <a:ext uri="{FF2B5EF4-FFF2-40B4-BE49-F238E27FC236}">
                <a16:creationId xmlns:a16="http://schemas.microsoft.com/office/drawing/2014/main" id="{E52A7A43-532A-4771-AF20-DB6C250587C9}"/>
              </a:ext>
            </a:extLst>
          </p:cNvPr>
          <p:cNvSpPr txBox="1"/>
          <p:nvPr/>
        </p:nvSpPr>
        <p:spPr>
          <a:xfrm>
            <a:off x="377723" y="3279411"/>
            <a:ext cx="2705060" cy="899926"/>
          </a:xfrm>
          <a:prstGeom prst="rect">
            <a:avLst/>
          </a:prstGeom>
          <a:noFill/>
        </p:spPr>
        <p:txBody>
          <a:bodyPr wrap="square" rtlCol="0">
            <a:spAutoFit/>
          </a:bodyPr>
          <a:lstStyle/>
          <a:p>
            <a:pPr algn="just">
              <a:lnSpc>
                <a:spcPct val="110000"/>
              </a:lnSpc>
            </a:pPr>
            <a:r>
              <a:rPr kumimoji="1" lang="ja-JP" altLang="en-US" sz="800">
                <a:latin typeface="游ゴシック" panose="020B0400000000000000" pitchFamily="50" charset="-128"/>
                <a:ea typeface="游ゴシック" panose="020B0400000000000000" pitchFamily="50" charset="-128"/>
              </a:rPr>
              <a:t>昨日より今日が、</a:t>
            </a:r>
          </a:p>
          <a:p>
            <a:pPr algn="just">
              <a:lnSpc>
                <a:spcPct val="110000"/>
              </a:lnSpc>
            </a:pPr>
            <a:r>
              <a:rPr kumimoji="1" lang="ja-JP" altLang="en-US" sz="800">
                <a:latin typeface="游ゴシック" panose="020B0400000000000000" pitchFamily="50" charset="-128"/>
                <a:ea typeface="游ゴシック" panose="020B0400000000000000" pitchFamily="50" charset="-128"/>
              </a:rPr>
              <a:t>少しでもよい日になるように</a:t>
            </a:r>
          </a:p>
          <a:p>
            <a:pPr algn="just">
              <a:lnSpc>
                <a:spcPct val="110000"/>
              </a:lnSpc>
            </a:pPr>
            <a:r>
              <a:rPr kumimoji="1" lang="ja-JP" altLang="en-US" sz="800">
                <a:latin typeface="游ゴシック" panose="020B0400000000000000" pitchFamily="50" charset="-128"/>
                <a:ea typeface="游ゴシック" panose="020B0400000000000000" pitchFamily="50" charset="-128"/>
              </a:rPr>
              <a:t>いま、この瞬間、小さくても新しい</a:t>
            </a:r>
          </a:p>
          <a:p>
            <a:pPr algn="just">
              <a:lnSpc>
                <a:spcPct val="110000"/>
              </a:lnSpc>
            </a:pPr>
            <a:r>
              <a:rPr kumimoji="1" lang="ja-JP" altLang="en-US" sz="800">
                <a:latin typeface="游ゴシック" panose="020B0400000000000000" pitchFamily="50" charset="-128"/>
                <a:ea typeface="游ゴシック" panose="020B0400000000000000" pitchFamily="50" charset="-128"/>
              </a:rPr>
              <a:t>一歩を踏み出せるように</a:t>
            </a:r>
          </a:p>
          <a:p>
            <a:pPr algn="just">
              <a:lnSpc>
                <a:spcPct val="110000"/>
              </a:lnSpc>
            </a:pPr>
            <a:r>
              <a:rPr kumimoji="1" lang="ja-JP" altLang="en-US" sz="800">
                <a:latin typeface="游ゴシック" panose="020B0400000000000000" pitchFamily="50" charset="-128"/>
                <a:ea typeface="游ゴシック" panose="020B0400000000000000" pitchFamily="50" charset="-128"/>
              </a:rPr>
              <a:t>暮らしを輝かせるためのヒントをお届けする</a:t>
            </a:r>
          </a:p>
          <a:p>
            <a:pPr algn="just">
              <a:lnSpc>
                <a:spcPct val="110000"/>
              </a:lnSpc>
            </a:pPr>
            <a:r>
              <a:rPr kumimoji="1" lang="ja-JP" altLang="en-US" sz="800">
                <a:latin typeface="游ゴシック" panose="020B0400000000000000" pitchFamily="50" charset="-128"/>
                <a:ea typeface="游ゴシック" panose="020B0400000000000000" pitchFamily="50" charset="-128"/>
              </a:rPr>
              <a:t>ライフスタイル特集</a:t>
            </a:r>
          </a:p>
        </p:txBody>
      </p:sp>
      <p:sp>
        <p:nvSpPr>
          <p:cNvPr id="33" name="正方形/長方形 32">
            <a:extLst>
              <a:ext uri="{FF2B5EF4-FFF2-40B4-BE49-F238E27FC236}">
                <a16:creationId xmlns:a16="http://schemas.microsoft.com/office/drawing/2014/main" id="{96D35B59-BA53-4D21-B356-9CA08073B370}"/>
              </a:ext>
            </a:extLst>
          </p:cNvPr>
          <p:cNvSpPr/>
          <p:nvPr/>
        </p:nvSpPr>
        <p:spPr>
          <a:xfrm>
            <a:off x="3607248" y="6142986"/>
            <a:ext cx="3461788" cy="200055"/>
          </a:xfrm>
          <a:prstGeom prst="rect">
            <a:avLst/>
          </a:prstGeom>
        </p:spPr>
        <p:txBody>
          <a:bodyPr wrap="square">
            <a:spAutoFit/>
          </a:bodyPr>
          <a:lstStyle/>
          <a:p>
            <a:pPr algn="r"/>
            <a:r>
              <a:rPr lang="ja-JP" altLang="en-US" sz="700">
                <a:latin typeface="游ゴシック" panose="020B0400000000000000" pitchFamily="50" charset="-128"/>
                <a:ea typeface="游ゴシック" panose="020B0400000000000000" pitchFamily="50" charset="-128"/>
              </a:rPr>
              <a:t>出典：メルマガ会員へのアンケート（</a:t>
            </a:r>
            <a:r>
              <a:rPr lang="en-US" altLang="ja-JP" sz="700">
                <a:latin typeface="游ゴシック" panose="020B0400000000000000" pitchFamily="50" charset="-128"/>
                <a:ea typeface="游ゴシック" panose="020B0400000000000000" pitchFamily="50" charset="-128"/>
              </a:rPr>
              <a:t>2017</a:t>
            </a:r>
            <a:r>
              <a:rPr lang="ja-JP" altLang="en-US" sz="700">
                <a:latin typeface="游ゴシック" panose="020B0400000000000000" pitchFamily="50" charset="-128"/>
                <a:ea typeface="游ゴシック" panose="020B0400000000000000" pitchFamily="50" charset="-128"/>
              </a:rPr>
              <a:t>年）</a:t>
            </a:r>
          </a:p>
        </p:txBody>
      </p:sp>
      <p:sp>
        <p:nvSpPr>
          <p:cNvPr id="34" name="テキスト プレースホルダー 2">
            <a:extLst>
              <a:ext uri="{FF2B5EF4-FFF2-40B4-BE49-F238E27FC236}">
                <a16:creationId xmlns:a16="http://schemas.microsoft.com/office/drawing/2014/main" id="{15414853-C052-4F04-8BF1-E0DA89FE1993}"/>
              </a:ext>
            </a:extLst>
          </p:cNvPr>
          <p:cNvSpPr txBox="1">
            <a:spLocks/>
          </p:cNvSpPr>
          <p:nvPr/>
        </p:nvSpPr>
        <p:spPr>
          <a:xfrm>
            <a:off x="2824363" y="6317553"/>
            <a:ext cx="1723549" cy="212293"/>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00"/>
              <a:t>■連載執筆陣（一部抜粋）</a:t>
            </a:r>
          </a:p>
        </p:txBody>
      </p:sp>
      <p:pic>
        <p:nvPicPr>
          <p:cNvPr id="37" name="Picture 6">
            <a:extLst>
              <a:ext uri="{FF2B5EF4-FFF2-40B4-BE49-F238E27FC236}">
                <a16:creationId xmlns:a16="http://schemas.microsoft.com/office/drawing/2014/main" id="{5A488ACD-A33F-49D8-BDB7-E6832710860E}"/>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270032" y="3079915"/>
            <a:ext cx="1527794" cy="1565273"/>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38" name="Picture 8">
            <a:extLst>
              <a:ext uri="{FF2B5EF4-FFF2-40B4-BE49-F238E27FC236}">
                <a16:creationId xmlns:a16="http://schemas.microsoft.com/office/drawing/2014/main" id="{113B550A-3C8E-4580-A39C-4F920D8C85E0}"/>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270032" y="4966866"/>
            <a:ext cx="1527794" cy="1437299"/>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3E14FAB9-8361-4E6D-A3E9-3A3F2F9290F6}"/>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4858474" y="177744"/>
            <a:ext cx="468000" cy="468000"/>
          </a:xfrm>
          <a:prstGeom prst="rect">
            <a:avLst/>
          </a:prstGeom>
        </p:spPr>
      </p:pic>
      <p:sp>
        <p:nvSpPr>
          <p:cNvPr id="39" name="テキスト ボックス 38">
            <a:extLst>
              <a:ext uri="{FF2B5EF4-FFF2-40B4-BE49-F238E27FC236}">
                <a16:creationId xmlns:a16="http://schemas.microsoft.com/office/drawing/2014/main" id="{BBF86044-A068-4733-916E-9C01524601BF}"/>
              </a:ext>
            </a:extLst>
          </p:cNvPr>
          <p:cNvSpPr txBox="1"/>
          <p:nvPr/>
        </p:nvSpPr>
        <p:spPr>
          <a:xfrm>
            <a:off x="5272626" y="6526182"/>
            <a:ext cx="1826141" cy="707886"/>
          </a:xfrm>
          <a:prstGeom prst="rect">
            <a:avLst/>
          </a:prstGeom>
          <a:noFill/>
        </p:spPr>
        <p:txBody>
          <a:bodyPr wrap="none" rtlCol="0">
            <a:spAutoFit/>
          </a:bodyPr>
          <a:lstStyle/>
          <a:p>
            <a:pPr algn="just"/>
            <a:r>
              <a:rPr kumimoji="1" lang="ja-JP" altLang="en-US" sz="800">
                <a:latin typeface="游ゴシック" panose="020B0400000000000000" pitchFamily="50" charset="-128"/>
                <a:ea typeface="游ゴシック" panose="020B0400000000000000" pitchFamily="50" charset="-128"/>
              </a:rPr>
              <a:t>（左から）</a:t>
            </a:r>
            <a:endParaRPr kumimoji="1" lang="en-US" altLang="ja-JP" sz="800">
              <a:latin typeface="游ゴシック" panose="020B0400000000000000" pitchFamily="50" charset="-128"/>
              <a:ea typeface="游ゴシック" panose="020B0400000000000000" pitchFamily="50" charset="-128"/>
            </a:endParaRPr>
          </a:p>
          <a:p>
            <a:pPr algn="just"/>
            <a:r>
              <a:rPr kumimoji="1" lang="ja-JP" altLang="en-US" sz="800">
                <a:latin typeface="游ゴシック" panose="020B0400000000000000" pitchFamily="50" charset="-128"/>
                <a:ea typeface="游ゴシック" panose="020B0400000000000000" pitchFamily="50" charset="-128"/>
              </a:rPr>
              <a:t>コウケンテツさん（料理研究家）</a:t>
            </a:r>
            <a:endParaRPr kumimoji="1" lang="en-US" altLang="ja-JP" sz="800">
              <a:latin typeface="游ゴシック" panose="020B0400000000000000" pitchFamily="50" charset="-128"/>
              <a:ea typeface="游ゴシック" panose="020B0400000000000000" pitchFamily="50" charset="-128"/>
            </a:endParaRPr>
          </a:p>
          <a:p>
            <a:pPr algn="just"/>
            <a:r>
              <a:rPr kumimoji="1" lang="ja-JP" altLang="en-US" sz="800">
                <a:latin typeface="游ゴシック" panose="020B0400000000000000" pitchFamily="50" charset="-128"/>
                <a:ea typeface="游ゴシック" panose="020B0400000000000000" pitchFamily="50" charset="-128"/>
              </a:rPr>
              <a:t>齋藤薫さん（美容ジャーナリスト）</a:t>
            </a:r>
            <a:endParaRPr kumimoji="1" lang="en-US" altLang="ja-JP" sz="800">
              <a:latin typeface="游ゴシック" panose="020B0400000000000000" pitchFamily="50" charset="-128"/>
              <a:ea typeface="游ゴシック" panose="020B0400000000000000" pitchFamily="50" charset="-128"/>
            </a:endParaRPr>
          </a:p>
          <a:p>
            <a:pPr algn="just"/>
            <a:r>
              <a:rPr kumimoji="1" lang="ja-JP" altLang="en-US" sz="800">
                <a:latin typeface="游ゴシック" panose="020B0400000000000000" pitchFamily="50" charset="-128"/>
                <a:ea typeface="游ゴシック" panose="020B0400000000000000" pitchFamily="50" charset="-128"/>
              </a:rPr>
              <a:t>板谷由夏さん（女優・キャスター）</a:t>
            </a:r>
            <a:endParaRPr kumimoji="1" lang="en-US" altLang="ja-JP" sz="800">
              <a:latin typeface="游ゴシック" panose="020B0400000000000000" pitchFamily="50" charset="-128"/>
              <a:ea typeface="游ゴシック" panose="020B0400000000000000" pitchFamily="50" charset="-128"/>
            </a:endParaRPr>
          </a:p>
          <a:p>
            <a:pPr algn="just"/>
            <a:r>
              <a:rPr kumimoji="1" lang="ja-JP" altLang="en-US" sz="800">
                <a:latin typeface="游ゴシック" panose="020B0400000000000000" pitchFamily="50" charset="-128"/>
                <a:ea typeface="游ゴシック" panose="020B0400000000000000" pitchFamily="50" charset="-128"/>
              </a:rPr>
              <a:t>知花くららさん（モデル・女優）</a:t>
            </a:r>
          </a:p>
        </p:txBody>
      </p:sp>
      <p:sp>
        <p:nvSpPr>
          <p:cNvPr id="27" name="テキスト プレースホルダー 2">
            <a:extLst>
              <a:ext uri="{FF2B5EF4-FFF2-40B4-BE49-F238E27FC236}">
                <a16:creationId xmlns:a16="http://schemas.microsoft.com/office/drawing/2014/main" id="{3D343830-4E38-450B-A133-081568CDF672}"/>
              </a:ext>
            </a:extLst>
          </p:cNvPr>
          <p:cNvSpPr txBox="1">
            <a:spLocks/>
          </p:cNvSpPr>
          <p:nvPr/>
        </p:nvSpPr>
        <p:spPr>
          <a:xfrm>
            <a:off x="2731283" y="3057565"/>
            <a:ext cx="825867" cy="212293"/>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00"/>
              <a:t>■ユーザー</a:t>
            </a:r>
          </a:p>
        </p:txBody>
      </p:sp>
      <p:sp>
        <p:nvSpPr>
          <p:cNvPr id="28" name="テキスト ボックス 27">
            <a:extLst>
              <a:ext uri="{FF2B5EF4-FFF2-40B4-BE49-F238E27FC236}">
                <a16:creationId xmlns:a16="http://schemas.microsoft.com/office/drawing/2014/main" id="{0FE3E2F3-03CA-4D10-A10C-6915939021E5}"/>
              </a:ext>
            </a:extLst>
          </p:cNvPr>
          <p:cNvSpPr txBox="1"/>
          <p:nvPr/>
        </p:nvSpPr>
        <p:spPr>
          <a:xfrm>
            <a:off x="2731283" y="3203722"/>
            <a:ext cx="4424369" cy="369332"/>
          </a:xfrm>
          <a:prstGeom prst="rect">
            <a:avLst/>
          </a:prstGeom>
          <a:noFill/>
        </p:spPr>
        <p:txBody>
          <a:bodyPr wrap="square" rtlCol="0">
            <a:spAutoFit/>
          </a:bodyPr>
          <a:lstStyle/>
          <a:p>
            <a:pPr algn="just"/>
            <a:r>
              <a:rPr kumimoji="1" lang="ja-JP" altLang="en-US" sz="900">
                <a:latin typeface="游ゴシック" panose="020B0400000000000000" pitchFamily="50" charset="-128"/>
                <a:ea typeface="游ゴシック" panose="020B0400000000000000" pitchFamily="50" charset="-128"/>
              </a:rPr>
              <a:t>知的好奇心が旺盛で、暮らしを豊かにするための投資を惜しまない、</a:t>
            </a:r>
            <a:endParaRPr kumimoji="1" lang="en-US" altLang="ja-JP" sz="900">
              <a:latin typeface="游ゴシック" panose="020B0400000000000000" pitchFamily="50" charset="-128"/>
              <a:ea typeface="游ゴシック" panose="020B0400000000000000" pitchFamily="50" charset="-128"/>
            </a:endParaRPr>
          </a:p>
          <a:p>
            <a:pPr algn="just"/>
            <a:r>
              <a:rPr kumimoji="1" lang="en-US" altLang="ja-JP" sz="900">
                <a:latin typeface="游ゴシック" panose="020B0400000000000000" pitchFamily="50" charset="-128"/>
                <a:ea typeface="游ゴシック" panose="020B0400000000000000" pitchFamily="50" charset="-128"/>
              </a:rPr>
              <a:t>30</a:t>
            </a:r>
            <a:r>
              <a:rPr kumimoji="1" lang="ja-JP" altLang="en-US" sz="900">
                <a:latin typeface="游ゴシック" panose="020B0400000000000000" pitchFamily="50" charset="-128"/>
                <a:ea typeface="游ゴシック" panose="020B0400000000000000" pitchFamily="50" charset="-128"/>
              </a:rPr>
              <a:t>～</a:t>
            </a:r>
            <a:r>
              <a:rPr kumimoji="1" lang="en-US" altLang="ja-JP" sz="900">
                <a:latin typeface="游ゴシック" panose="020B0400000000000000" pitchFamily="50" charset="-128"/>
                <a:ea typeface="游ゴシック" panose="020B0400000000000000" pitchFamily="50" charset="-128"/>
              </a:rPr>
              <a:t>50</a:t>
            </a:r>
            <a:r>
              <a:rPr kumimoji="1" lang="ja-JP" altLang="en-US" sz="900">
                <a:latin typeface="游ゴシック" panose="020B0400000000000000" pitchFamily="50" charset="-128"/>
                <a:ea typeface="游ゴシック" panose="020B0400000000000000" pitchFamily="50" charset="-128"/>
              </a:rPr>
              <a:t>代の女性が中心。</a:t>
            </a:r>
          </a:p>
        </p:txBody>
      </p:sp>
      <p:grpSp>
        <p:nvGrpSpPr>
          <p:cNvPr id="35" name="グループ化 34">
            <a:extLst>
              <a:ext uri="{FF2B5EF4-FFF2-40B4-BE49-F238E27FC236}">
                <a16:creationId xmlns:a16="http://schemas.microsoft.com/office/drawing/2014/main" id="{A8D30EAD-B4F2-438B-AC53-B1FA3B2FEA3A}"/>
              </a:ext>
            </a:extLst>
          </p:cNvPr>
          <p:cNvGrpSpPr/>
          <p:nvPr/>
        </p:nvGrpSpPr>
        <p:grpSpPr>
          <a:xfrm>
            <a:off x="2534405" y="3707052"/>
            <a:ext cx="1413423" cy="1066588"/>
            <a:chOff x="2776913" y="3501386"/>
            <a:chExt cx="1331824" cy="1005012"/>
          </a:xfrm>
        </p:grpSpPr>
        <p:graphicFrame>
          <p:nvGraphicFramePr>
            <p:cNvPr id="41" name="グラフ 40">
              <a:extLst>
                <a:ext uri="{FF2B5EF4-FFF2-40B4-BE49-F238E27FC236}">
                  <a16:creationId xmlns:a16="http://schemas.microsoft.com/office/drawing/2014/main" id="{F933DE6B-C1B7-4901-AF42-6604AAC06A67}"/>
                </a:ext>
              </a:extLst>
            </p:cNvPr>
            <p:cNvGraphicFramePr>
              <a:graphicFrameLocks/>
            </p:cNvGraphicFramePr>
            <p:nvPr/>
          </p:nvGraphicFramePr>
          <p:xfrm>
            <a:off x="2776913" y="3501386"/>
            <a:ext cx="1331824" cy="1005012"/>
          </p:xfrm>
          <a:graphic>
            <a:graphicData uri="http://schemas.openxmlformats.org/drawingml/2006/chart">
              <c:chart xmlns:c="http://schemas.openxmlformats.org/drawingml/2006/chart" xmlns:r="http://schemas.openxmlformats.org/officeDocument/2006/relationships" r:id="rId13"/>
            </a:graphicData>
          </a:graphic>
        </p:graphicFrame>
        <p:sp>
          <p:nvSpPr>
            <p:cNvPr id="2" name="テキスト ボックス 1">
              <a:extLst>
                <a:ext uri="{FF2B5EF4-FFF2-40B4-BE49-F238E27FC236}">
                  <a16:creationId xmlns:a16="http://schemas.microsoft.com/office/drawing/2014/main" id="{9D70CDD7-2190-42E7-B19C-7D7134033D9C}"/>
                </a:ext>
              </a:extLst>
            </p:cNvPr>
            <p:cNvSpPr txBox="1"/>
            <p:nvPr/>
          </p:nvSpPr>
          <p:spPr>
            <a:xfrm>
              <a:off x="3400073" y="3625948"/>
              <a:ext cx="360996" cy="307777"/>
            </a:xfrm>
            <a:prstGeom prst="rect">
              <a:avLst/>
            </a:prstGeom>
            <a:noFill/>
          </p:spPr>
          <p:txBody>
            <a:bodyPr wrap="none" rtlCol="0">
              <a:spAutoFit/>
            </a:bodyPr>
            <a:lstStyle/>
            <a:p>
              <a:pPr algn="ctr"/>
              <a:r>
                <a:rPr kumimoji="1" lang="ja-JP" altLang="en-US" sz="600"/>
                <a:t>男性</a:t>
              </a:r>
              <a:endParaRPr kumimoji="1" lang="en-US" altLang="ja-JP" sz="600"/>
            </a:p>
            <a:p>
              <a:pPr algn="ctr"/>
              <a:r>
                <a:rPr kumimoji="1" lang="en-US" altLang="ja-JP" sz="800"/>
                <a:t>17</a:t>
              </a:r>
              <a:r>
                <a:rPr kumimoji="1" lang="en-US" altLang="ja-JP" sz="600"/>
                <a:t>%</a:t>
              </a:r>
            </a:p>
          </p:txBody>
        </p:sp>
        <p:sp>
          <p:nvSpPr>
            <p:cNvPr id="47" name="テキスト ボックス 46">
              <a:extLst>
                <a:ext uri="{FF2B5EF4-FFF2-40B4-BE49-F238E27FC236}">
                  <a16:creationId xmlns:a16="http://schemas.microsoft.com/office/drawing/2014/main" id="{6E790B0F-DC76-43B7-9FA2-E08B8C56723A}"/>
                </a:ext>
              </a:extLst>
            </p:cNvPr>
            <p:cNvSpPr txBox="1"/>
            <p:nvPr/>
          </p:nvSpPr>
          <p:spPr>
            <a:xfrm>
              <a:off x="3137320" y="3981380"/>
              <a:ext cx="360996" cy="307777"/>
            </a:xfrm>
            <a:prstGeom prst="rect">
              <a:avLst/>
            </a:prstGeom>
            <a:noFill/>
          </p:spPr>
          <p:txBody>
            <a:bodyPr wrap="none" rtlCol="0">
              <a:spAutoFit/>
            </a:bodyPr>
            <a:lstStyle/>
            <a:p>
              <a:pPr algn="ctr"/>
              <a:r>
                <a:rPr kumimoji="1" lang="ja-JP" altLang="en-US" sz="600"/>
                <a:t>女性</a:t>
              </a:r>
              <a:endParaRPr kumimoji="1" lang="en-US" altLang="ja-JP" sz="600"/>
            </a:p>
            <a:p>
              <a:pPr algn="ctr"/>
              <a:r>
                <a:rPr kumimoji="1" lang="en-US" altLang="ja-JP" sz="800"/>
                <a:t>83</a:t>
              </a:r>
              <a:r>
                <a:rPr kumimoji="1" lang="en-US" altLang="ja-JP" sz="600"/>
                <a:t>%</a:t>
              </a:r>
            </a:p>
          </p:txBody>
        </p:sp>
      </p:grpSp>
      <p:grpSp>
        <p:nvGrpSpPr>
          <p:cNvPr id="22" name="グループ化 21">
            <a:extLst>
              <a:ext uri="{FF2B5EF4-FFF2-40B4-BE49-F238E27FC236}">
                <a16:creationId xmlns:a16="http://schemas.microsoft.com/office/drawing/2014/main" id="{89CEB40C-B62E-455F-8620-BD86CC6D9B25}"/>
              </a:ext>
            </a:extLst>
          </p:cNvPr>
          <p:cNvGrpSpPr/>
          <p:nvPr/>
        </p:nvGrpSpPr>
        <p:grpSpPr>
          <a:xfrm>
            <a:off x="3428614" y="3670744"/>
            <a:ext cx="1651710" cy="1044212"/>
            <a:chOff x="4272206" y="3411619"/>
            <a:chExt cx="1651710" cy="1044212"/>
          </a:xfrm>
        </p:grpSpPr>
        <p:graphicFrame>
          <p:nvGraphicFramePr>
            <p:cNvPr id="42" name="グラフ 41">
              <a:extLst>
                <a:ext uri="{FF2B5EF4-FFF2-40B4-BE49-F238E27FC236}">
                  <a16:creationId xmlns:a16="http://schemas.microsoft.com/office/drawing/2014/main" id="{0DB0DA4A-DCE2-4C53-8A90-37D2C4580BA3}"/>
                </a:ext>
              </a:extLst>
            </p:cNvPr>
            <p:cNvGraphicFramePr>
              <a:graphicFrameLocks/>
            </p:cNvGraphicFramePr>
            <p:nvPr/>
          </p:nvGraphicFramePr>
          <p:xfrm>
            <a:off x="4272206" y="3411619"/>
            <a:ext cx="1651710" cy="1044212"/>
          </p:xfrm>
          <a:graphic>
            <a:graphicData uri="http://schemas.openxmlformats.org/drawingml/2006/chart">
              <c:chart xmlns:c="http://schemas.openxmlformats.org/drawingml/2006/chart" xmlns:r="http://schemas.openxmlformats.org/officeDocument/2006/relationships" r:id="rId14"/>
            </a:graphicData>
          </a:graphic>
        </p:graphicFrame>
        <p:sp>
          <p:nvSpPr>
            <p:cNvPr id="48" name="テキスト ボックス 47">
              <a:extLst>
                <a:ext uri="{FF2B5EF4-FFF2-40B4-BE49-F238E27FC236}">
                  <a16:creationId xmlns:a16="http://schemas.microsoft.com/office/drawing/2014/main" id="{276DE1C3-0851-4B1B-8067-3B4C0CCE901D}"/>
                </a:ext>
              </a:extLst>
            </p:cNvPr>
            <p:cNvSpPr txBox="1"/>
            <p:nvPr/>
          </p:nvSpPr>
          <p:spPr>
            <a:xfrm>
              <a:off x="5098061" y="3506973"/>
              <a:ext cx="362846" cy="92333"/>
            </a:xfrm>
            <a:prstGeom prst="rect">
              <a:avLst/>
            </a:prstGeom>
            <a:noFill/>
          </p:spPr>
          <p:txBody>
            <a:bodyPr wrap="none" lIns="36000" tIns="0" rIns="36000" bIns="0" rtlCol="0">
              <a:spAutoFit/>
            </a:bodyPr>
            <a:lstStyle/>
            <a:p>
              <a:pPr algn="ctr"/>
              <a:r>
                <a:rPr kumimoji="1" lang="en-US" altLang="ja-JP" sz="600"/>
                <a:t>20</a:t>
              </a:r>
              <a:r>
                <a:rPr kumimoji="1" lang="ja-JP" altLang="en-US" sz="600"/>
                <a:t>代 </a:t>
              </a:r>
              <a:r>
                <a:rPr kumimoji="1" lang="en-US" altLang="ja-JP" sz="600"/>
                <a:t>3%</a:t>
              </a:r>
            </a:p>
          </p:txBody>
        </p:sp>
        <p:sp>
          <p:nvSpPr>
            <p:cNvPr id="49" name="テキスト ボックス 48">
              <a:extLst>
                <a:ext uri="{FF2B5EF4-FFF2-40B4-BE49-F238E27FC236}">
                  <a16:creationId xmlns:a16="http://schemas.microsoft.com/office/drawing/2014/main" id="{9698B166-8001-4B29-8EB9-D2C26AFFE21D}"/>
                </a:ext>
              </a:extLst>
            </p:cNvPr>
            <p:cNvSpPr txBox="1"/>
            <p:nvPr/>
          </p:nvSpPr>
          <p:spPr>
            <a:xfrm>
              <a:off x="5134634" y="3651718"/>
              <a:ext cx="249033" cy="215444"/>
            </a:xfrm>
            <a:prstGeom prst="rect">
              <a:avLst/>
            </a:prstGeom>
            <a:noFill/>
          </p:spPr>
          <p:txBody>
            <a:bodyPr wrap="none" lIns="36000" tIns="0" rIns="36000" bIns="0" rtlCol="0">
              <a:spAutoFit/>
            </a:bodyPr>
            <a:lstStyle/>
            <a:p>
              <a:pPr algn="ctr"/>
              <a:r>
                <a:rPr kumimoji="1" lang="en-US" altLang="ja-JP" sz="600"/>
                <a:t>30</a:t>
              </a:r>
              <a:r>
                <a:rPr kumimoji="1" lang="ja-JP" altLang="en-US" sz="600"/>
                <a:t>代</a:t>
              </a:r>
              <a:endParaRPr kumimoji="1" lang="en-US" altLang="ja-JP" sz="600"/>
            </a:p>
            <a:p>
              <a:pPr algn="ctr"/>
              <a:r>
                <a:rPr kumimoji="1" lang="en-US" altLang="ja-JP" sz="800"/>
                <a:t>12</a:t>
              </a:r>
              <a:r>
                <a:rPr kumimoji="1" lang="en-US" altLang="ja-JP" sz="600"/>
                <a:t>%</a:t>
              </a:r>
            </a:p>
          </p:txBody>
        </p:sp>
        <p:sp>
          <p:nvSpPr>
            <p:cNvPr id="50" name="テキスト ボックス 49">
              <a:extLst>
                <a:ext uri="{FF2B5EF4-FFF2-40B4-BE49-F238E27FC236}">
                  <a16:creationId xmlns:a16="http://schemas.microsoft.com/office/drawing/2014/main" id="{45280EB3-6AEA-4480-B4CE-7BA214A3707C}"/>
                </a:ext>
              </a:extLst>
            </p:cNvPr>
            <p:cNvSpPr txBox="1"/>
            <p:nvPr/>
          </p:nvSpPr>
          <p:spPr>
            <a:xfrm>
              <a:off x="5224708" y="4018121"/>
              <a:ext cx="249033" cy="215444"/>
            </a:xfrm>
            <a:prstGeom prst="rect">
              <a:avLst/>
            </a:prstGeom>
            <a:noFill/>
          </p:spPr>
          <p:txBody>
            <a:bodyPr wrap="none" lIns="36000" tIns="0" rIns="36000" bIns="0" rtlCol="0">
              <a:spAutoFit/>
            </a:bodyPr>
            <a:lstStyle/>
            <a:p>
              <a:pPr algn="ctr"/>
              <a:r>
                <a:rPr kumimoji="1" lang="en-US" altLang="ja-JP" sz="600"/>
                <a:t>40</a:t>
              </a:r>
              <a:r>
                <a:rPr kumimoji="1" lang="ja-JP" altLang="en-US" sz="600"/>
                <a:t>代</a:t>
              </a:r>
              <a:endParaRPr kumimoji="1" lang="en-US" altLang="ja-JP" sz="600"/>
            </a:p>
            <a:p>
              <a:pPr algn="ctr"/>
              <a:r>
                <a:rPr kumimoji="1" lang="en-US" altLang="ja-JP" sz="800"/>
                <a:t>29</a:t>
              </a:r>
              <a:r>
                <a:rPr kumimoji="1" lang="en-US" altLang="ja-JP" sz="600"/>
                <a:t>%</a:t>
              </a:r>
            </a:p>
          </p:txBody>
        </p:sp>
        <p:sp>
          <p:nvSpPr>
            <p:cNvPr id="51" name="テキスト ボックス 50">
              <a:extLst>
                <a:ext uri="{FF2B5EF4-FFF2-40B4-BE49-F238E27FC236}">
                  <a16:creationId xmlns:a16="http://schemas.microsoft.com/office/drawing/2014/main" id="{8A2447C1-2336-4325-8A01-A744DA413313}"/>
                </a:ext>
              </a:extLst>
            </p:cNvPr>
            <p:cNvSpPr txBox="1"/>
            <p:nvPr/>
          </p:nvSpPr>
          <p:spPr>
            <a:xfrm>
              <a:off x="4806310" y="4088530"/>
              <a:ext cx="249033" cy="215444"/>
            </a:xfrm>
            <a:prstGeom prst="rect">
              <a:avLst/>
            </a:prstGeom>
            <a:noFill/>
          </p:spPr>
          <p:txBody>
            <a:bodyPr wrap="none" lIns="36000" tIns="0" rIns="36000" bIns="0" rtlCol="0">
              <a:spAutoFit/>
            </a:bodyPr>
            <a:lstStyle/>
            <a:p>
              <a:pPr algn="ctr"/>
              <a:r>
                <a:rPr kumimoji="1" lang="en-US" altLang="ja-JP" sz="600"/>
                <a:t>50</a:t>
              </a:r>
              <a:r>
                <a:rPr kumimoji="1" lang="ja-JP" altLang="en-US" sz="600"/>
                <a:t>代</a:t>
              </a:r>
              <a:endParaRPr kumimoji="1" lang="en-US" altLang="ja-JP" sz="600"/>
            </a:p>
            <a:p>
              <a:pPr algn="ctr"/>
              <a:r>
                <a:rPr kumimoji="1" lang="en-US" altLang="ja-JP" sz="800"/>
                <a:t>34</a:t>
              </a:r>
              <a:r>
                <a:rPr kumimoji="1" lang="en-US" altLang="ja-JP" sz="600"/>
                <a:t>%</a:t>
              </a:r>
            </a:p>
          </p:txBody>
        </p:sp>
        <p:sp>
          <p:nvSpPr>
            <p:cNvPr id="52" name="テキスト ボックス 51">
              <a:extLst>
                <a:ext uri="{FF2B5EF4-FFF2-40B4-BE49-F238E27FC236}">
                  <a16:creationId xmlns:a16="http://schemas.microsoft.com/office/drawing/2014/main" id="{9B1C5536-F3E8-45A5-BD3E-9C65BE250435}"/>
                </a:ext>
              </a:extLst>
            </p:cNvPr>
            <p:cNvSpPr txBox="1"/>
            <p:nvPr/>
          </p:nvSpPr>
          <p:spPr>
            <a:xfrm>
              <a:off x="4690226" y="3702663"/>
              <a:ext cx="390098" cy="215444"/>
            </a:xfrm>
            <a:prstGeom prst="rect">
              <a:avLst/>
            </a:prstGeom>
            <a:noFill/>
          </p:spPr>
          <p:txBody>
            <a:bodyPr wrap="none" lIns="36000" tIns="0" rIns="36000" bIns="0" rtlCol="0">
              <a:spAutoFit/>
            </a:bodyPr>
            <a:lstStyle/>
            <a:p>
              <a:pPr algn="ctr"/>
              <a:r>
                <a:rPr kumimoji="1" lang="en-US" altLang="ja-JP" sz="600"/>
                <a:t>60</a:t>
              </a:r>
              <a:r>
                <a:rPr kumimoji="1" lang="ja-JP" altLang="en-US" sz="600"/>
                <a:t>歳以上</a:t>
              </a:r>
              <a:endParaRPr kumimoji="1" lang="en-US" altLang="ja-JP" sz="600"/>
            </a:p>
            <a:p>
              <a:pPr algn="ctr"/>
              <a:r>
                <a:rPr kumimoji="1" lang="en-US" altLang="ja-JP" sz="800"/>
                <a:t>22</a:t>
              </a:r>
              <a:r>
                <a:rPr kumimoji="1" lang="en-US" altLang="ja-JP" sz="600"/>
                <a:t>%</a:t>
              </a:r>
            </a:p>
          </p:txBody>
        </p:sp>
      </p:grpSp>
      <p:grpSp>
        <p:nvGrpSpPr>
          <p:cNvPr id="65" name="グループ化 64">
            <a:extLst>
              <a:ext uri="{FF2B5EF4-FFF2-40B4-BE49-F238E27FC236}">
                <a16:creationId xmlns:a16="http://schemas.microsoft.com/office/drawing/2014/main" id="{8E9570DC-D6C9-40FE-B267-7367EE909CAA}"/>
              </a:ext>
            </a:extLst>
          </p:cNvPr>
          <p:cNvGrpSpPr/>
          <p:nvPr/>
        </p:nvGrpSpPr>
        <p:grpSpPr>
          <a:xfrm>
            <a:off x="5673298" y="3646757"/>
            <a:ext cx="1820310" cy="1092186"/>
            <a:chOff x="4213684" y="4519665"/>
            <a:chExt cx="1827943" cy="1096766"/>
          </a:xfrm>
        </p:grpSpPr>
        <p:graphicFrame>
          <p:nvGraphicFramePr>
            <p:cNvPr id="44" name="グラフ 43">
              <a:extLst>
                <a:ext uri="{FF2B5EF4-FFF2-40B4-BE49-F238E27FC236}">
                  <a16:creationId xmlns:a16="http://schemas.microsoft.com/office/drawing/2014/main" id="{78018C28-DF86-4894-BB62-92CB2F1211D0}"/>
                </a:ext>
              </a:extLst>
            </p:cNvPr>
            <p:cNvGraphicFramePr>
              <a:graphicFrameLocks/>
            </p:cNvGraphicFramePr>
            <p:nvPr/>
          </p:nvGraphicFramePr>
          <p:xfrm>
            <a:off x="4213684" y="4519665"/>
            <a:ext cx="1827943" cy="1096766"/>
          </p:xfrm>
          <a:graphic>
            <a:graphicData uri="http://schemas.openxmlformats.org/drawingml/2006/chart">
              <c:chart xmlns:c="http://schemas.openxmlformats.org/drawingml/2006/chart" xmlns:r="http://schemas.openxmlformats.org/officeDocument/2006/relationships" r:id="rId15"/>
            </a:graphicData>
          </a:graphic>
        </p:graphicFrame>
        <p:sp>
          <p:nvSpPr>
            <p:cNvPr id="54" name="テキスト ボックス 53">
              <a:extLst>
                <a:ext uri="{FF2B5EF4-FFF2-40B4-BE49-F238E27FC236}">
                  <a16:creationId xmlns:a16="http://schemas.microsoft.com/office/drawing/2014/main" id="{B1D85D4B-27D9-4677-B322-1B221BFBE2C7}"/>
                </a:ext>
              </a:extLst>
            </p:cNvPr>
            <p:cNvSpPr txBox="1"/>
            <p:nvPr/>
          </p:nvSpPr>
          <p:spPr>
            <a:xfrm>
              <a:off x="5127655" y="4783217"/>
              <a:ext cx="510322" cy="215444"/>
            </a:xfrm>
            <a:prstGeom prst="rect">
              <a:avLst/>
            </a:prstGeom>
            <a:noFill/>
          </p:spPr>
          <p:txBody>
            <a:bodyPr wrap="none" lIns="36000" tIns="0" rIns="36000" bIns="0" rtlCol="0">
              <a:spAutoFit/>
            </a:bodyPr>
            <a:lstStyle/>
            <a:p>
              <a:pPr algn="ctr"/>
              <a:r>
                <a:rPr kumimoji="1" lang="en-US" altLang="ja-JP" sz="600"/>
                <a:t>400</a:t>
              </a:r>
              <a:r>
                <a:rPr kumimoji="1" lang="ja-JP" altLang="en-US" sz="600"/>
                <a:t>万円未満</a:t>
              </a:r>
              <a:endParaRPr kumimoji="1" lang="en-US" altLang="ja-JP" sz="600"/>
            </a:p>
            <a:p>
              <a:pPr algn="ctr"/>
              <a:r>
                <a:rPr kumimoji="1" lang="en-US" altLang="ja-JP" sz="800"/>
                <a:t>23</a:t>
              </a:r>
              <a:r>
                <a:rPr kumimoji="1" lang="en-US" altLang="ja-JP" sz="600"/>
                <a:t>%</a:t>
              </a:r>
            </a:p>
          </p:txBody>
        </p:sp>
        <p:sp>
          <p:nvSpPr>
            <p:cNvPr id="55" name="テキスト ボックス 54">
              <a:extLst>
                <a:ext uri="{FF2B5EF4-FFF2-40B4-BE49-F238E27FC236}">
                  <a16:creationId xmlns:a16="http://schemas.microsoft.com/office/drawing/2014/main" id="{F382A01F-E7DD-4681-B950-D8567F980E02}"/>
                </a:ext>
              </a:extLst>
            </p:cNvPr>
            <p:cNvSpPr txBox="1"/>
            <p:nvPr/>
          </p:nvSpPr>
          <p:spPr>
            <a:xfrm>
              <a:off x="5098061" y="5149658"/>
              <a:ext cx="510322" cy="215444"/>
            </a:xfrm>
            <a:prstGeom prst="rect">
              <a:avLst/>
            </a:prstGeom>
            <a:noFill/>
          </p:spPr>
          <p:txBody>
            <a:bodyPr wrap="none" lIns="36000" tIns="0" rIns="36000" bIns="0" rtlCol="0">
              <a:spAutoFit/>
            </a:bodyPr>
            <a:lstStyle/>
            <a:p>
              <a:pPr algn="ctr"/>
              <a:r>
                <a:rPr kumimoji="1" lang="en-US" altLang="ja-JP" sz="600"/>
                <a:t>700</a:t>
              </a:r>
              <a:r>
                <a:rPr kumimoji="1" lang="ja-JP" altLang="en-US" sz="600"/>
                <a:t>万円未満</a:t>
              </a:r>
              <a:endParaRPr kumimoji="1" lang="en-US" altLang="ja-JP" sz="600"/>
            </a:p>
            <a:p>
              <a:pPr algn="ctr"/>
              <a:r>
                <a:rPr kumimoji="1" lang="en-US" altLang="ja-JP" sz="800"/>
                <a:t>30</a:t>
              </a:r>
              <a:r>
                <a:rPr kumimoji="1" lang="en-US" altLang="ja-JP" sz="600"/>
                <a:t>%</a:t>
              </a:r>
            </a:p>
          </p:txBody>
        </p:sp>
        <p:sp>
          <p:nvSpPr>
            <p:cNvPr id="56" name="テキスト ボックス 55">
              <a:extLst>
                <a:ext uri="{FF2B5EF4-FFF2-40B4-BE49-F238E27FC236}">
                  <a16:creationId xmlns:a16="http://schemas.microsoft.com/office/drawing/2014/main" id="{40B4C0E9-62FD-41B7-8377-49E9497787F6}"/>
                </a:ext>
              </a:extLst>
            </p:cNvPr>
            <p:cNvSpPr txBox="1"/>
            <p:nvPr/>
          </p:nvSpPr>
          <p:spPr>
            <a:xfrm>
              <a:off x="4574052" y="5142268"/>
              <a:ext cx="553604" cy="215444"/>
            </a:xfrm>
            <a:prstGeom prst="rect">
              <a:avLst/>
            </a:prstGeom>
            <a:noFill/>
          </p:spPr>
          <p:txBody>
            <a:bodyPr wrap="none" lIns="36000" tIns="0" rIns="36000" bIns="0" rtlCol="0">
              <a:spAutoFit/>
            </a:bodyPr>
            <a:lstStyle/>
            <a:p>
              <a:pPr algn="ctr"/>
              <a:r>
                <a:rPr kumimoji="1" lang="en-US" altLang="ja-JP" sz="600"/>
                <a:t>1000</a:t>
              </a:r>
              <a:r>
                <a:rPr kumimoji="1" lang="ja-JP" altLang="en-US" sz="600"/>
                <a:t>万円未満</a:t>
              </a:r>
              <a:endParaRPr kumimoji="1" lang="en-US" altLang="ja-JP" sz="600"/>
            </a:p>
            <a:p>
              <a:pPr algn="ctr"/>
              <a:r>
                <a:rPr kumimoji="1" lang="en-US" altLang="ja-JP" sz="800"/>
                <a:t>26</a:t>
              </a:r>
              <a:r>
                <a:rPr kumimoji="1" lang="en-US" altLang="ja-JP" sz="600"/>
                <a:t>%</a:t>
              </a:r>
            </a:p>
          </p:txBody>
        </p:sp>
        <p:sp>
          <p:nvSpPr>
            <p:cNvPr id="57" name="テキスト ボックス 56">
              <a:extLst>
                <a:ext uri="{FF2B5EF4-FFF2-40B4-BE49-F238E27FC236}">
                  <a16:creationId xmlns:a16="http://schemas.microsoft.com/office/drawing/2014/main" id="{19CF746B-5DC1-48A8-9F0E-F86EC53A10F2}"/>
                </a:ext>
              </a:extLst>
            </p:cNvPr>
            <p:cNvSpPr txBox="1"/>
            <p:nvPr/>
          </p:nvSpPr>
          <p:spPr>
            <a:xfrm>
              <a:off x="4572892" y="4785154"/>
              <a:ext cx="555925" cy="216347"/>
            </a:xfrm>
            <a:prstGeom prst="rect">
              <a:avLst/>
            </a:prstGeom>
            <a:noFill/>
          </p:spPr>
          <p:txBody>
            <a:bodyPr wrap="none" lIns="36000" tIns="0" rIns="36000" bIns="0" rtlCol="0">
              <a:spAutoFit/>
            </a:bodyPr>
            <a:lstStyle/>
            <a:p>
              <a:pPr algn="ctr"/>
              <a:r>
                <a:rPr kumimoji="1" lang="en-US" altLang="ja-JP" sz="600"/>
                <a:t>1000</a:t>
              </a:r>
              <a:r>
                <a:rPr kumimoji="1" lang="ja-JP" altLang="en-US" sz="600"/>
                <a:t>万円以上</a:t>
              </a:r>
              <a:endParaRPr kumimoji="1" lang="en-US" altLang="ja-JP" sz="600"/>
            </a:p>
            <a:p>
              <a:pPr algn="ctr"/>
              <a:r>
                <a:rPr kumimoji="1" lang="en-US" altLang="ja-JP" sz="800"/>
                <a:t>21</a:t>
              </a:r>
              <a:r>
                <a:rPr kumimoji="1" lang="en-US" altLang="ja-JP" sz="600"/>
                <a:t>%</a:t>
              </a:r>
            </a:p>
          </p:txBody>
        </p:sp>
      </p:grpSp>
      <p:grpSp>
        <p:nvGrpSpPr>
          <p:cNvPr id="36" name="グループ化 35">
            <a:extLst>
              <a:ext uri="{FF2B5EF4-FFF2-40B4-BE49-F238E27FC236}">
                <a16:creationId xmlns:a16="http://schemas.microsoft.com/office/drawing/2014/main" id="{7BDD4650-DD5C-4CE5-903C-3EA16C3BAE9F}"/>
              </a:ext>
            </a:extLst>
          </p:cNvPr>
          <p:cNvGrpSpPr/>
          <p:nvPr/>
        </p:nvGrpSpPr>
        <p:grpSpPr>
          <a:xfrm>
            <a:off x="4529241" y="3682036"/>
            <a:ext cx="1888894" cy="1056054"/>
            <a:chOff x="2491914" y="4560378"/>
            <a:chExt cx="1888894" cy="1056054"/>
          </a:xfrm>
        </p:grpSpPr>
        <p:graphicFrame>
          <p:nvGraphicFramePr>
            <p:cNvPr id="43" name="グラフ 42">
              <a:extLst>
                <a:ext uri="{FF2B5EF4-FFF2-40B4-BE49-F238E27FC236}">
                  <a16:creationId xmlns:a16="http://schemas.microsoft.com/office/drawing/2014/main" id="{59D4F6F9-FE19-4302-BF0C-133C57B17E81}"/>
                </a:ext>
              </a:extLst>
            </p:cNvPr>
            <p:cNvGraphicFramePr>
              <a:graphicFrameLocks/>
            </p:cNvGraphicFramePr>
            <p:nvPr/>
          </p:nvGraphicFramePr>
          <p:xfrm>
            <a:off x="2491914" y="4560378"/>
            <a:ext cx="1888894" cy="1056054"/>
          </p:xfrm>
          <a:graphic>
            <a:graphicData uri="http://schemas.openxmlformats.org/drawingml/2006/chart">
              <c:chart xmlns:c="http://schemas.openxmlformats.org/drawingml/2006/chart" xmlns:r="http://schemas.openxmlformats.org/officeDocument/2006/relationships" r:id="rId16"/>
            </a:graphicData>
          </a:graphic>
        </p:graphicFrame>
        <p:sp>
          <p:nvSpPr>
            <p:cNvPr id="58" name="テキスト ボックス 57">
              <a:extLst>
                <a:ext uri="{FF2B5EF4-FFF2-40B4-BE49-F238E27FC236}">
                  <a16:creationId xmlns:a16="http://schemas.microsoft.com/office/drawing/2014/main" id="{429D7812-9F8F-4C62-A305-72066A702AE7}"/>
                </a:ext>
              </a:extLst>
            </p:cNvPr>
            <p:cNvSpPr txBox="1"/>
            <p:nvPr/>
          </p:nvSpPr>
          <p:spPr>
            <a:xfrm>
              <a:off x="3407190" y="4976137"/>
              <a:ext cx="611312" cy="307777"/>
            </a:xfrm>
            <a:prstGeom prst="rect">
              <a:avLst/>
            </a:prstGeom>
            <a:noFill/>
          </p:spPr>
          <p:txBody>
            <a:bodyPr wrap="none" lIns="36000" tIns="0" rIns="36000" bIns="0" rtlCol="0">
              <a:spAutoFit/>
            </a:bodyPr>
            <a:lstStyle/>
            <a:p>
              <a:pPr algn="ctr"/>
              <a:r>
                <a:rPr kumimoji="1" lang="ja-JP" altLang="en-US" sz="600"/>
                <a:t>主婦</a:t>
              </a:r>
              <a:endParaRPr kumimoji="1" lang="en-US" altLang="ja-JP" sz="600"/>
            </a:p>
            <a:p>
              <a:pPr algn="ctr"/>
              <a:r>
                <a:rPr kumimoji="1" lang="ja-JP" altLang="en-US" sz="600"/>
                <a:t>（パート含む）</a:t>
              </a:r>
              <a:endParaRPr kumimoji="1" lang="en-US" altLang="ja-JP" sz="600"/>
            </a:p>
            <a:p>
              <a:pPr algn="ctr"/>
              <a:r>
                <a:rPr kumimoji="1" lang="en-US" altLang="ja-JP" sz="800"/>
                <a:t>52</a:t>
              </a:r>
              <a:r>
                <a:rPr kumimoji="1" lang="en-US" altLang="ja-JP" sz="600"/>
                <a:t>%</a:t>
              </a:r>
            </a:p>
          </p:txBody>
        </p:sp>
        <p:sp>
          <p:nvSpPr>
            <p:cNvPr id="60" name="テキスト ボックス 59">
              <a:extLst>
                <a:ext uri="{FF2B5EF4-FFF2-40B4-BE49-F238E27FC236}">
                  <a16:creationId xmlns:a16="http://schemas.microsoft.com/office/drawing/2014/main" id="{569A20EB-4380-4653-B837-47784A829951}"/>
                </a:ext>
              </a:extLst>
            </p:cNvPr>
            <p:cNvSpPr txBox="1"/>
            <p:nvPr/>
          </p:nvSpPr>
          <p:spPr>
            <a:xfrm>
              <a:off x="2596806" y="5079451"/>
              <a:ext cx="919089" cy="307777"/>
            </a:xfrm>
            <a:prstGeom prst="rect">
              <a:avLst/>
            </a:prstGeom>
            <a:noFill/>
          </p:spPr>
          <p:txBody>
            <a:bodyPr wrap="square" lIns="36000" tIns="0" rIns="36000" bIns="0" rtlCol="0">
              <a:spAutoFit/>
            </a:bodyPr>
            <a:lstStyle/>
            <a:p>
              <a:pPr algn="ctr"/>
              <a:r>
                <a:rPr kumimoji="1" lang="ja-JP" altLang="en-US" sz="600"/>
                <a:t>お勤め</a:t>
              </a:r>
              <a:endParaRPr kumimoji="1" lang="en-US" altLang="ja-JP" sz="600"/>
            </a:p>
            <a:p>
              <a:pPr algn="ctr"/>
              <a:r>
                <a:rPr kumimoji="1" lang="ja-JP" altLang="en-US" sz="600"/>
                <a:t>（会社員・公務員など）</a:t>
              </a:r>
              <a:endParaRPr kumimoji="1" lang="en-US" altLang="ja-JP" sz="600"/>
            </a:p>
            <a:p>
              <a:pPr algn="ctr"/>
              <a:r>
                <a:rPr kumimoji="1" lang="en-US" altLang="ja-JP" sz="800"/>
                <a:t>32</a:t>
              </a:r>
              <a:r>
                <a:rPr kumimoji="1" lang="en-US" altLang="ja-JP" sz="600"/>
                <a:t>%</a:t>
              </a:r>
            </a:p>
          </p:txBody>
        </p:sp>
        <p:sp>
          <p:nvSpPr>
            <p:cNvPr id="61" name="テキスト ボックス 60">
              <a:extLst>
                <a:ext uri="{FF2B5EF4-FFF2-40B4-BE49-F238E27FC236}">
                  <a16:creationId xmlns:a16="http://schemas.microsoft.com/office/drawing/2014/main" id="{48FF6EAC-5521-4612-BAB4-DF82419F7BFE}"/>
                </a:ext>
              </a:extLst>
            </p:cNvPr>
            <p:cNvSpPr txBox="1"/>
            <p:nvPr/>
          </p:nvSpPr>
          <p:spPr>
            <a:xfrm>
              <a:off x="3103383" y="4793919"/>
              <a:ext cx="226591" cy="184666"/>
            </a:xfrm>
            <a:prstGeom prst="rect">
              <a:avLst/>
            </a:prstGeom>
            <a:noFill/>
          </p:spPr>
          <p:txBody>
            <a:bodyPr wrap="none" lIns="36000" tIns="0" rIns="36000" bIns="0" rtlCol="0">
              <a:spAutoFit/>
            </a:bodyPr>
            <a:lstStyle/>
            <a:p>
              <a:pPr algn="ctr"/>
              <a:r>
                <a:rPr kumimoji="1" lang="ja-JP" altLang="en-US" sz="600"/>
                <a:t>無職</a:t>
              </a:r>
              <a:endParaRPr kumimoji="1" lang="en-US" altLang="ja-JP" sz="600"/>
            </a:p>
            <a:p>
              <a:pPr algn="ctr"/>
              <a:r>
                <a:rPr kumimoji="1" lang="en-US" altLang="ja-JP" sz="600"/>
                <a:t>10%</a:t>
              </a:r>
            </a:p>
          </p:txBody>
        </p:sp>
        <p:sp>
          <p:nvSpPr>
            <p:cNvPr id="62" name="テキスト ボックス 61">
              <a:extLst>
                <a:ext uri="{FF2B5EF4-FFF2-40B4-BE49-F238E27FC236}">
                  <a16:creationId xmlns:a16="http://schemas.microsoft.com/office/drawing/2014/main" id="{4411B23E-08CD-4217-B8E1-324C08E2AA79}"/>
                </a:ext>
              </a:extLst>
            </p:cNvPr>
            <p:cNvSpPr txBox="1"/>
            <p:nvPr/>
          </p:nvSpPr>
          <p:spPr>
            <a:xfrm>
              <a:off x="2689916" y="4597300"/>
              <a:ext cx="706162" cy="184666"/>
            </a:xfrm>
            <a:prstGeom prst="rect">
              <a:avLst/>
            </a:prstGeom>
            <a:noFill/>
          </p:spPr>
          <p:txBody>
            <a:bodyPr wrap="square" lIns="36000" tIns="0" rIns="36000" bIns="0" rtlCol="0">
              <a:spAutoFit/>
            </a:bodyPr>
            <a:lstStyle/>
            <a:p>
              <a:pPr algn="r"/>
              <a:r>
                <a:rPr kumimoji="1" lang="ja-JP" altLang="en-US" sz="600"/>
                <a:t>自営業・自由業</a:t>
              </a:r>
              <a:endParaRPr kumimoji="1" lang="en-US" altLang="ja-JP" sz="600"/>
            </a:p>
            <a:p>
              <a:pPr algn="r"/>
              <a:r>
                <a:rPr kumimoji="1" lang="en-US" altLang="ja-JP" sz="600"/>
                <a:t>5%</a:t>
              </a:r>
            </a:p>
          </p:txBody>
        </p:sp>
        <p:sp>
          <p:nvSpPr>
            <p:cNvPr id="64" name="テキスト ボックス 63">
              <a:extLst>
                <a:ext uri="{FF2B5EF4-FFF2-40B4-BE49-F238E27FC236}">
                  <a16:creationId xmlns:a16="http://schemas.microsoft.com/office/drawing/2014/main" id="{664699E2-B0D5-4579-A19B-03B81EAF4454}"/>
                </a:ext>
              </a:extLst>
            </p:cNvPr>
            <p:cNvSpPr txBox="1"/>
            <p:nvPr/>
          </p:nvSpPr>
          <p:spPr>
            <a:xfrm>
              <a:off x="3492860" y="4595548"/>
              <a:ext cx="353228" cy="92333"/>
            </a:xfrm>
            <a:prstGeom prst="rect">
              <a:avLst/>
            </a:prstGeom>
            <a:noFill/>
          </p:spPr>
          <p:txBody>
            <a:bodyPr wrap="none" lIns="36000" tIns="0" rIns="36000" bIns="0" rtlCol="0">
              <a:spAutoFit/>
            </a:bodyPr>
            <a:lstStyle/>
            <a:p>
              <a:pPr algn="ctr"/>
              <a:r>
                <a:rPr kumimoji="1" lang="ja-JP" altLang="en-US" sz="600"/>
                <a:t>学生 </a:t>
              </a:r>
              <a:r>
                <a:rPr kumimoji="1" lang="en-US" altLang="ja-JP" sz="600"/>
                <a:t>1%</a:t>
              </a:r>
            </a:p>
          </p:txBody>
        </p:sp>
      </p:grpSp>
      <p:pic>
        <p:nvPicPr>
          <p:cNvPr id="71" name="Picture 4">
            <a:extLst>
              <a:ext uri="{FF2B5EF4-FFF2-40B4-BE49-F238E27FC236}">
                <a16:creationId xmlns:a16="http://schemas.microsoft.com/office/drawing/2014/main" id="{3B26AC83-55D2-4CFA-8004-ED86509B03CA}"/>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381927" y="4230678"/>
            <a:ext cx="2279944" cy="297417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86" name="正方形/長方形 85">
            <a:extLst>
              <a:ext uri="{FF2B5EF4-FFF2-40B4-BE49-F238E27FC236}">
                <a16:creationId xmlns:a16="http://schemas.microsoft.com/office/drawing/2014/main" id="{3E3BA622-113C-49A4-B4E5-1CE3AD8BA98C}"/>
              </a:ext>
            </a:extLst>
          </p:cNvPr>
          <p:cNvSpPr/>
          <p:nvPr/>
        </p:nvSpPr>
        <p:spPr>
          <a:xfrm>
            <a:off x="2808062" y="4941412"/>
            <a:ext cx="1225762" cy="763001"/>
          </a:xfrm>
          <a:prstGeom prst="rect">
            <a:avLst/>
          </a:prstGeom>
        </p:spPr>
        <p:txBody>
          <a:bodyPr wrap="none">
            <a:spAutoFit/>
          </a:bodyPr>
          <a:lstStyle/>
          <a:p>
            <a:pPr algn="ctr" defTabSz="914400" eaLnBrk="0" fontAlgn="base" hangingPunct="0">
              <a:lnSpc>
                <a:spcPct val="120000"/>
              </a:lnSpc>
              <a:spcBef>
                <a:spcPct val="0"/>
              </a:spcBef>
              <a:spcAft>
                <a:spcPct val="0"/>
              </a:spcAft>
            </a:pPr>
            <a:r>
              <a:rPr kumimoji="1" lang="en-US" altLang="ja-JP" sz="800">
                <a:solidFill>
                  <a:prstClr val="black"/>
                </a:solidFill>
                <a:latin typeface="メイリオ"/>
                <a:ea typeface="メイリオ"/>
              </a:rPr>
              <a:t> </a:t>
            </a:r>
            <a:r>
              <a:rPr kumimoji="1" lang="ja-JP" altLang="ja-JP" sz="800">
                <a:solidFill>
                  <a:prstClr val="black"/>
                </a:solidFill>
                <a:latin typeface="メイリオ"/>
                <a:ea typeface="メイリオ"/>
              </a:rPr>
              <a:t>値段が高くても</a:t>
            </a:r>
            <a:endParaRPr kumimoji="1" lang="en-US" altLang="ja-JP" sz="800">
              <a:solidFill>
                <a:prstClr val="black"/>
              </a:solidFill>
              <a:latin typeface="メイリオ"/>
              <a:ea typeface="メイリオ"/>
            </a:endParaRPr>
          </a:p>
          <a:p>
            <a:pPr algn="ctr" defTabSz="914400" eaLnBrk="0" fontAlgn="base" hangingPunct="0">
              <a:lnSpc>
                <a:spcPct val="120000"/>
              </a:lnSpc>
              <a:spcBef>
                <a:spcPct val="0"/>
              </a:spcBef>
              <a:spcAft>
                <a:spcPct val="0"/>
              </a:spcAft>
            </a:pPr>
            <a:r>
              <a:rPr kumimoji="1" lang="ja-JP" altLang="ja-JP" sz="800">
                <a:solidFill>
                  <a:prstClr val="black"/>
                </a:solidFill>
                <a:latin typeface="メイリオ"/>
                <a:ea typeface="メイリオ"/>
              </a:rPr>
              <a:t>いいものを買う</a:t>
            </a:r>
            <a:endParaRPr kumimoji="1" lang="en-US" altLang="ja-JP" sz="800">
              <a:solidFill>
                <a:srgbClr val="C00000"/>
              </a:solidFill>
              <a:latin typeface="メイリオ"/>
              <a:ea typeface="メイリオ"/>
            </a:endParaRPr>
          </a:p>
          <a:p>
            <a:pPr algn="ctr" defTabSz="914400" eaLnBrk="0" fontAlgn="base" hangingPunct="0">
              <a:lnSpc>
                <a:spcPct val="120000"/>
              </a:lnSpc>
              <a:spcAft>
                <a:spcPct val="0"/>
              </a:spcAft>
            </a:pPr>
            <a:r>
              <a:rPr kumimoji="1" lang="en-US" altLang="ja-JP" sz="1600" b="1">
                <a:solidFill>
                  <a:srgbClr val="C00000"/>
                </a:solidFill>
                <a:latin typeface="メイリオ"/>
                <a:ea typeface="メイリオ"/>
              </a:rPr>
              <a:t>80</a:t>
            </a:r>
            <a:r>
              <a:rPr kumimoji="1" lang="ja-JP" altLang="en-US" sz="1600" b="1">
                <a:solidFill>
                  <a:prstClr val="black"/>
                </a:solidFill>
                <a:latin typeface="メイリオ"/>
                <a:ea typeface="メイリオ"/>
              </a:rPr>
              <a:t>％</a:t>
            </a:r>
            <a:endParaRPr kumimoji="1" lang="en-US" altLang="ja-JP" sz="1600" b="1">
              <a:solidFill>
                <a:prstClr val="black"/>
              </a:solidFill>
              <a:latin typeface="メイリオ"/>
              <a:ea typeface="メイリオ"/>
            </a:endParaRPr>
          </a:p>
        </p:txBody>
      </p:sp>
      <p:sp>
        <p:nvSpPr>
          <p:cNvPr id="87" name="正方形/長方形 86">
            <a:extLst>
              <a:ext uri="{FF2B5EF4-FFF2-40B4-BE49-F238E27FC236}">
                <a16:creationId xmlns:a16="http://schemas.microsoft.com/office/drawing/2014/main" id="{D4858B3A-1BA3-4B5E-A66B-753AA0494C88}"/>
              </a:ext>
            </a:extLst>
          </p:cNvPr>
          <p:cNvSpPr/>
          <p:nvPr/>
        </p:nvSpPr>
        <p:spPr>
          <a:xfrm>
            <a:off x="3893632" y="4941412"/>
            <a:ext cx="1045627" cy="892064"/>
          </a:xfrm>
          <a:prstGeom prst="rect">
            <a:avLst/>
          </a:prstGeom>
        </p:spPr>
        <p:txBody>
          <a:bodyPr wrap="none">
            <a:spAutoFit/>
          </a:bodyPr>
          <a:lstStyle/>
          <a:p>
            <a:pPr algn="ctr" defTabSz="914400" eaLnBrk="0" fontAlgn="base" hangingPunct="0">
              <a:lnSpc>
                <a:spcPct val="120000"/>
              </a:lnSpc>
              <a:spcBef>
                <a:spcPct val="0"/>
              </a:spcBef>
              <a:spcAft>
                <a:spcPct val="0"/>
              </a:spcAft>
            </a:pPr>
            <a:r>
              <a:rPr kumimoji="1" lang="ja-JP" altLang="en-US" sz="800">
                <a:solidFill>
                  <a:prstClr val="black"/>
                </a:solidFill>
                <a:latin typeface="メイリオ"/>
                <a:ea typeface="メイリオ"/>
              </a:rPr>
              <a:t>情報収集は</a:t>
            </a:r>
            <a:endParaRPr kumimoji="1" lang="en-US" altLang="ja-JP" sz="800">
              <a:solidFill>
                <a:prstClr val="black"/>
              </a:solidFill>
              <a:latin typeface="メイリオ"/>
              <a:ea typeface="メイリオ"/>
            </a:endParaRPr>
          </a:p>
          <a:p>
            <a:pPr algn="ctr" defTabSz="914400" eaLnBrk="0" fontAlgn="base" hangingPunct="0">
              <a:lnSpc>
                <a:spcPct val="120000"/>
              </a:lnSpc>
              <a:spcBef>
                <a:spcPct val="0"/>
              </a:spcBef>
              <a:spcAft>
                <a:spcPct val="0"/>
              </a:spcAft>
            </a:pPr>
            <a:r>
              <a:rPr kumimoji="1" lang="ja-JP" altLang="en-US" sz="800">
                <a:solidFill>
                  <a:prstClr val="black"/>
                </a:solidFill>
                <a:latin typeface="メイリオ"/>
                <a:ea typeface="メイリオ"/>
              </a:rPr>
              <a:t>積極的に行う</a:t>
            </a:r>
            <a:endParaRPr kumimoji="1" lang="en-US" altLang="ja-JP" sz="800">
              <a:solidFill>
                <a:srgbClr val="C00000"/>
              </a:solidFill>
              <a:latin typeface="メイリオ"/>
              <a:ea typeface="メイリオ"/>
            </a:endParaRPr>
          </a:p>
          <a:p>
            <a:pPr algn="ctr" defTabSz="914400" eaLnBrk="0" fontAlgn="base" hangingPunct="0">
              <a:lnSpc>
                <a:spcPct val="120000"/>
              </a:lnSpc>
              <a:spcAft>
                <a:spcPct val="0"/>
              </a:spcAft>
            </a:pPr>
            <a:r>
              <a:rPr kumimoji="1" lang="en-US" altLang="ja-JP" sz="1600" b="1">
                <a:solidFill>
                  <a:srgbClr val="C00000"/>
                </a:solidFill>
                <a:latin typeface="メイリオ"/>
                <a:ea typeface="メイリオ"/>
              </a:rPr>
              <a:t>80</a:t>
            </a:r>
            <a:r>
              <a:rPr kumimoji="1" lang="ja-JP" altLang="en-US" sz="1050" b="1">
                <a:solidFill>
                  <a:prstClr val="black"/>
                </a:solidFill>
                <a:latin typeface="メイリオ"/>
                <a:ea typeface="メイリオ"/>
              </a:rPr>
              <a:t>％</a:t>
            </a:r>
            <a:endParaRPr kumimoji="1" lang="en-US" altLang="ja-JP" sz="600">
              <a:solidFill>
                <a:prstClr val="black"/>
              </a:solidFill>
              <a:latin typeface="Times" panose="02020603050405020304" pitchFamily="18" charset="0"/>
              <a:ea typeface="Osaka" charset="-128"/>
            </a:endParaRPr>
          </a:p>
          <a:p>
            <a:pPr algn="ctr" defTabSz="914400" eaLnBrk="0" fontAlgn="base" hangingPunct="0">
              <a:lnSpc>
                <a:spcPct val="120000"/>
              </a:lnSpc>
              <a:spcBef>
                <a:spcPct val="0"/>
              </a:spcBef>
              <a:spcAft>
                <a:spcPct val="0"/>
              </a:spcAft>
            </a:pPr>
            <a:endParaRPr kumimoji="1" lang="ja-JP" altLang="ja-JP" sz="600">
              <a:solidFill>
                <a:prstClr val="black"/>
              </a:solidFill>
              <a:latin typeface="Times" panose="02020603050405020304" pitchFamily="18" charset="0"/>
              <a:ea typeface="Osaka" charset="-128"/>
            </a:endParaRPr>
          </a:p>
        </p:txBody>
      </p:sp>
      <p:sp>
        <p:nvSpPr>
          <p:cNvPr id="88" name="正方形/長方形 87">
            <a:extLst>
              <a:ext uri="{FF2B5EF4-FFF2-40B4-BE49-F238E27FC236}">
                <a16:creationId xmlns:a16="http://schemas.microsoft.com/office/drawing/2014/main" id="{22D0B298-A607-4CEC-B65B-F1CA89C1A772}"/>
              </a:ext>
            </a:extLst>
          </p:cNvPr>
          <p:cNvSpPr/>
          <p:nvPr/>
        </p:nvSpPr>
        <p:spPr>
          <a:xfrm>
            <a:off x="4880727" y="4941412"/>
            <a:ext cx="911572" cy="763001"/>
          </a:xfrm>
          <a:prstGeom prst="rect">
            <a:avLst/>
          </a:prstGeom>
        </p:spPr>
        <p:txBody>
          <a:bodyPr wrap="none">
            <a:spAutoFit/>
          </a:bodyPr>
          <a:lstStyle/>
          <a:p>
            <a:pPr algn="ctr" defTabSz="914400" eaLnBrk="0" fontAlgn="base" hangingPunct="0">
              <a:lnSpc>
                <a:spcPct val="120000"/>
              </a:lnSpc>
              <a:spcBef>
                <a:spcPct val="0"/>
              </a:spcBef>
              <a:spcAft>
                <a:spcPct val="0"/>
              </a:spcAft>
            </a:pPr>
            <a:r>
              <a:rPr kumimoji="1" lang="ja-JP" altLang="en-US" sz="800">
                <a:solidFill>
                  <a:prstClr val="black"/>
                </a:solidFill>
                <a:latin typeface="メイリオ"/>
                <a:ea typeface="メイリオ"/>
              </a:rPr>
              <a:t>着るものに</a:t>
            </a:r>
            <a:endParaRPr kumimoji="1" lang="en-US" altLang="ja-JP" sz="800">
              <a:solidFill>
                <a:prstClr val="black"/>
              </a:solidFill>
              <a:latin typeface="メイリオ"/>
              <a:ea typeface="メイリオ"/>
            </a:endParaRPr>
          </a:p>
          <a:p>
            <a:pPr algn="ctr" defTabSz="914400" eaLnBrk="0" fontAlgn="base" hangingPunct="0">
              <a:lnSpc>
                <a:spcPct val="120000"/>
              </a:lnSpc>
              <a:spcBef>
                <a:spcPct val="0"/>
              </a:spcBef>
              <a:spcAft>
                <a:spcPct val="0"/>
              </a:spcAft>
            </a:pPr>
            <a:r>
              <a:rPr kumimoji="1" lang="ja-JP" altLang="en-US" sz="800">
                <a:solidFill>
                  <a:prstClr val="black"/>
                </a:solidFill>
                <a:latin typeface="メイリオ"/>
                <a:ea typeface="メイリオ"/>
              </a:rPr>
              <a:t>気を使う</a:t>
            </a:r>
            <a:endParaRPr kumimoji="1" lang="en-US" altLang="ja-JP" sz="800">
              <a:solidFill>
                <a:srgbClr val="C00000"/>
              </a:solidFill>
              <a:latin typeface="メイリオ"/>
              <a:ea typeface="メイリオ"/>
            </a:endParaRPr>
          </a:p>
          <a:p>
            <a:pPr algn="ctr" defTabSz="914400" eaLnBrk="0" fontAlgn="base" hangingPunct="0">
              <a:lnSpc>
                <a:spcPct val="120000"/>
              </a:lnSpc>
              <a:spcAft>
                <a:spcPct val="0"/>
              </a:spcAft>
            </a:pPr>
            <a:r>
              <a:rPr kumimoji="1" lang="en-US" altLang="ja-JP" sz="1600" b="1">
                <a:solidFill>
                  <a:srgbClr val="C00000"/>
                </a:solidFill>
                <a:latin typeface="メイリオ"/>
                <a:ea typeface="メイリオ"/>
              </a:rPr>
              <a:t>73</a:t>
            </a:r>
            <a:r>
              <a:rPr kumimoji="1" lang="ja-JP" altLang="en-US" sz="1050" b="1">
                <a:solidFill>
                  <a:prstClr val="black"/>
                </a:solidFill>
                <a:latin typeface="メイリオ"/>
                <a:ea typeface="メイリオ"/>
              </a:rPr>
              <a:t>％</a:t>
            </a:r>
            <a:endParaRPr kumimoji="1" lang="en-US" altLang="ja-JP" sz="1200" b="1">
              <a:solidFill>
                <a:prstClr val="black"/>
              </a:solidFill>
              <a:latin typeface="メイリオ"/>
              <a:ea typeface="メイリオ"/>
            </a:endParaRPr>
          </a:p>
        </p:txBody>
      </p:sp>
      <p:sp>
        <p:nvSpPr>
          <p:cNvPr id="89" name="正方形/長方形 88">
            <a:extLst>
              <a:ext uri="{FF2B5EF4-FFF2-40B4-BE49-F238E27FC236}">
                <a16:creationId xmlns:a16="http://schemas.microsoft.com/office/drawing/2014/main" id="{27874E52-8DF5-46F4-B1E3-AF446FD34F0D}"/>
              </a:ext>
            </a:extLst>
          </p:cNvPr>
          <p:cNvSpPr/>
          <p:nvPr/>
        </p:nvSpPr>
        <p:spPr>
          <a:xfrm>
            <a:off x="5729488" y="4941412"/>
            <a:ext cx="1313736" cy="763001"/>
          </a:xfrm>
          <a:prstGeom prst="rect">
            <a:avLst/>
          </a:prstGeom>
        </p:spPr>
        <p:txBody>
          <a:bodyPr wrap="none">
            <a:spAutoFit/>
          </a:bodyPr>
          <a:lstStyle/>
          <a:p>
            <a:pPr algn="ctr" defTabSz="914400" eaLnBrk="0" fontAlgn="base" hangingPunct="0">
              <a:lnSpc>
                <a:spcPct val="120000"/>
              </a:lnSpc>
              <a:spcBef>
                <a:spcPts val="3000"/>
              </a:spcBef>
              <a:spcAft>
                <a:spcPct val="0"/>
              </a:spcAft>
            </a:pPr>
            <a:r>
              <a:rPr kumimoji="1" lang="ja-JP" altLang="en-US" sz="800">
                <a:solidFill>
                  <a:prstClr val="black"/>
                </a:solidFill>
                <a:latin typeface="メイリオ"/>
                <a:ea typeface="メイリオ"/>
              </a:rPr>
              <a:t>健康に強い関心を</a:t>
            </a:r>
            <a:endParaRPr kumimoji="1" lang="en-US" altLang="ja-JP" sz="800">
              <a:solidFill>
                <a:prstClr val="black"/>
              </a:solidFill>
              <a:latin typeface="メイリオ"/>
              <a:ea typeface="メイリオ"/>
            </a:endParaRPr>
          </a:p>
          <a:p>
            <a:pPr algn="ctr" defTabSz="914400" eaLnBrk="0" fontAlgn="base" hangingPunct="0">
              <a:lnSpc>
                <a:spcPct val="120000"/>
              </a:lnSpc>
              <a:spcAft>
                <a:spcPct val="0"/>
              </a:spcAft>
            </a:pPr>
            <a:r>
              <a:rPr kumimoji="1" lang="ja-JP" altLang="en-US" sz="800">
                <a:solidFill>
                  <a:prstClr val="black"/>
                </a:solidFill>
                <a:latin typeface="メイリオ"/>
                <a:ea typeface="メイリオ"/>
              </a:rPr>
              <a:t>持っている</a:t>
            </a:r>
            <a:endParaRPr kumimoji="1" lang="en-US" altLang="ja-JP" sz="800">
              <a:solidFill>
                <a:prstClr val="black"/>
              </a:solidFill>
              <a:latin typeface="メイリオ"/>
              <a:ea typeface="メイリオ"/>
            </a:endParaRPr>
          </a:p>
          <a:p>
            <a:pPr algn="ctr" defTabSz="914400" eaLnBrk="0" fontAlgn="base" hangingPunct="0">
              <a:lnSpc>
                <a:spcPct val="120000"/>
              </a:lnSpc>
              <a:spcAft>
                <a:spcPct val="0"/>
              </a:spcAft>
            </a:pPr>
            <a:r>
              <a:rPr kumimoji="1" lang="en-US" altLang="ja-JP" sz="1600" b="1">
                <a:solidFill>
                  <a:srgbClr val="C00000"/>
                </a:solidFill>
                <a:latin typeface="メイリオ"/>
                <a:ea typeface="Osaka" charset="-128"/>
              </a:rPr>
              <a:t>90</a:t>
            </a:r>
            <a:r>
              <a:rPr kumimoji="1" lang="ja-JP" altLang="en-US" sz="1050" b="1">
                <a:solidFill>
                  <a:prstClr val="black"/>
                </a:solidFill>
                <a:latin typeface="メイリオ"/>
                <a:ea typeface="Osaka" charset="-128"/>
              </a:rPr>
              <a:t>％</a:t>
            </a:r>
            <a:r>
              <a:rPr kumimoji="1" lang="en-US" altLang="ja-JP" sz="1050">
                <a:solidFill>
                  <a:prstClr val="black"/>
                </a:solidFill>
                <a:latin typeface="メイリオ"/>
                <a:ea typeface="メイリオ"/>
              </a:rPr>
              <a:t> </a:t>
            </a:r>
            <a:endParaRPr kumimoji="1" lang="en-US" altLang="ja-JP" sz="600">
              <a:solidFill>
                <a:prstClr val="black"/>
              </a:solidFill>
              <a:latin typeface="Times" panose="02020603050405020304" pitchFamily="18" charset="0"/>
              <a:ea typeface="Osaka" charset="-128"/>
            </a:endParaRPr>
          </a:p>
        </p:txBody>
      </p:sp>
      <p:sp>
        <p:nvSpPr>
          <p:cNvPr id="90" name="正方形/長方形 89">
            <a:extLst>
              <a:ext uri="{FF2B5EF4-FFF2-40B4-BE49-F238E27FC236}">
                <a16:creationId xmlns:a16="http://schemas.microsoft.com/office/drawing/2014/main" id="{8AC7F12A-4A45-4A35-9B4E-052DD3FEA830}"/>
              </a:ext>
            </a:extLst>
          </p:cNvPr>
          <p:cNvSpPr/>
          <p:nvPr/>
        </p:nvSpPr>
        <p:spPr>
          <a:xfrm>
            <a:off x="5662460" y="5594406"/>
            <a:ext cx="1447791" cy="763001"/>
          </a:xfrm>
          <a:prstGeom prst="rect">
            <a:avLst/>
          </a:prstGeom>
        </p:spPr>
        <p:txBody>
          <a:bodyPr wrap="none">
            <a:spAutoFit/>
          </a:bodyPr>
          <a:lstStyle/>
          <a:p>
            <a:pPr algn="ctr" defTabSz="914400" eaLnBrk="0" fontAlgn="base" hangingPunct="0">
              <a:lnSpc>
                <a:spcPct val="120000"/>
              </a:lnSpc>
              <a:spcBef>
                <a:spcPts val="3000"/>
              </a:spcBef>
              <a:spcAft>
                <a:spcPct val="0"/>
              </a:spcAft>
            </a:pPr>
            <a:r>
              <a:rPr kumimoji="1" lang="ja-JP" altLang="en-US" sz="800">
                <a:solidFill>
                  <a:prstClr val="black"/>
                </a:solidFill>
                <a:latin typeface="メイリオ"/>
                <a:ea typeface="メイリオ"/>
              </a:rPr>
              <a:t>いいと思った情報は</a:t>
            </a:r>
            <a:endParaRPr kumimoji="1" lang="en-US" altLang="ja-JP" sz="800">
              <a:solidFill>
                <a:prstClr val="black"/>
              </a:solidFill>
              <a:latin typeface="メイリオ"/>
              <a:ea typeface="メイリオ"/>
            </a:endParaRPr>
          </a:p>
          <a:p>
            <a:pPr algn="ctr" defTabSz="914400" eaLnBrk="0" fontAlgn="base" hangingPunct="0">
              <a:lnSpc>
                <a:spcPct val="120000"/>
              </a:lnSpc>
              <a:spcAft>
                <a:spcPct val="0"/>
              </a:spcAft>
            </a:pPr>
            <a:r>
              <a:rPr kumimoji="1" lang="ja-JP" altLang="en-US" sz="800">
                <a:solidFill>
                  <a:prstClr val="black"/>
                </a:solidFill>
                <a:latin typeface="メイリオ"/>
                <a:ea typeface="メイリオ"/>
              </a:rPr>
              <a:t>多くの人と共有する</a:t>
            </a:r>
            <a:endParaRPr kumimoji="1" lang="en-US" altLang="ja-JP" sz="800">
              <a:solidFill>
                <a:srgbClr val="C00000"/>
              </a:solidFill>
              <a:latin typeface="メイリオ"/>
              <a:ea typeface="メイリオ"/>
            </a:endParaRPr>
          </a:p>
          <a:p>
            <a:pPr algn="ctr" defTabSz="914400" eaLnBrk="0" fontAlgn="base" hangingPunct="0">
              <a:lnSpc>
                <a:spcPct val="120000"/>
              </a:lnSpc>
              <a:spcAft>
                <a:spcPct val="0"/>
              </a:spcAft>
            </a:pPr>
            <a:r>
              <a:rPr kumimoji="1" lang="en-US" altLang="ja-JP" sz="1600" b="1">
                <a:solidFill>
                  <a:srgbClr val="C00000"/>
                </a:solidFill>
                <a:latin typeface="メイリオ"/>
                <a:ea typeface="Osaka" charset="-128"/>
              </a:rPr>
              <a:t>67</a:t>
            </a:r>
            <a:r>
              <a:rPr kumimoji="1" lang="ja-JP" altLang="en-US" sz="1050" b="1">
                <a:solidFill>
                  <a:prstClr val="black"/>
                </a:solidFill>
                <a:latin typeface="メイリオ"/>
                <a:ea typeface="Osaka" charset="-128"/>
              </a:rPr>
              <a:t>％</a:t>
            </a:r>
            <a:endParaRPr kumimoji="1" lang="en-US" altLang="ja-JP" sz="1050" b="1">
              <a:solidFill>
                <a:prstClr val="black"/>
              </a:solidFill>
              <a:latin typeface="メイリオ"/>
              <a:ea typeface="Osaka" charset="-128"/>
            </a:endParaRPr>
          </a:p>
        </p:txBody>
      </p:sp>
      <p:sp>
        <p:nvSpPr>
          <p:cNvPr id="91" name="正方形/長方形 90">
            <a:extLst>
              <a:ext uri="{FF2B5EF4-FFF2-40B4-BE49-F238E27FC236}">
                <a16:creationId xmlns:a16="http://schemas.microsoft.com/office/drawing/2014/main" id="{13874868-4D50-4D23-8755-78145DBA6A66}"/>
              </a:ext>
            </a:extLst>
          </p:cNvPr>
          <p:cNvSpPr/>
          <p:nvPr/>
        </p:nvSpPr>
        <p:spPr>
          <a:xfrm>
            <a:off x="3960658" y="5594406"/>
            <a:ext cx="911572" cy="763001"/>
          </a:xfrm>
          <a:prstGeom prst="rect">
            <a:avLst/>
          </a:prstGeom>
        </p:spPr>
        <p:txBody>
          <a:bodyPr wrap="none">
            <a:spAutoFit/>
          </a:bodyPr>
          <a:lstStyle/>
          <a:p>
            <a:pPr algn="ctr" defTabSz="914400" eaLnBrk="0" fontAlgn="base" hangingPunct="0">
              <a:lnSpc>
                <a:spcPct val="120000"/>
              </a:lnSpc>
              <a:spcBef>
                <a:spcPts val="2700"/>
              </a:spcBef>
              <a:spcAft>
                <a:spcPct val="0"/>
              </a:spcAft>
            </a:pPr>
            <a:r>
              <a:rPr kumimoji="1" lang="ja-JP" altLang="en-US" sz="800">
                <a:solidFill>
                  <a:prstClr val="black"/>
                </a:solidFill>
                <a:latin typeface="メイリオ"/>
                <a:ea typeface="メイリオ"/>
              </a:rPr>
              <a:t>よく読書を</a:t>
            </a:r>
            <a:endParaRPr kumimoji="1" lang="en-US" altLang="ja-JP" sz="800">
              <a:solidFill>
                <a:prstClr val="black"/>
              </a:solidFill>
              <a:latin typeface="メイリオ"/>
              <a:ea typeface="メイリオ"/>
            </a:endParaRPr>
          </a:p>
          <a:p>
            <a:pPr algn="ctr" defTabSz="914400" eaLnBrk="0" fontAlgn="base" hangingPunct="0">
              <a:lnSpc>
                <a:spcPct val="120000"/>
              </a:lnSpc>
              <a:spcAft>
                <a:spcPct val="0"/>
              </a:spcAft>
            </a:pPr>
            <a:r>
              <a:rPr kumimoji="1" lang="ja-JP" altLang="en-US" sz="800">
                <a:solidFill>
                  <a:prstClr val="black"/>
                </a:solidFill>
                <a:latin typeface="メイリオ"/>
                <a:ea typeface="メイリオ"/>
              </a:rPr>
              <a:t>する</a:t>
            </a:r>
            <a:endParaRPr kumimoji="1" lang="en-US" altLang="ja-JP" sz="800">
              <a:solidFill>
                <a:prstClr val="black"/>
              </a:solidFill>
              <a:latin typeface="メイリオ"/>
              <a:ea typeface="メイリオ"/>
            </a:endParaRPr>
          </a:p>
          <a:p>
            <a:pPr algn="ctr" defTabSz="914400" eaLnBrk="0" fontAlgn="base" hangingPunct="0">
              <a:lnSpc>
                <a:spcPct val="120000"/>
              </a:lnSpc>
              <a:spcAft>
                <a:spcPct val="0"/>
              </a:spcAft>
            </a:pPr>
            <a:r>
              <a:rPr kumimoji="1" lang="en-US" altLang="ja-JP" sz="1600" b="1">
                <a:solidFill>
                  <a:srgbClr val="C00000"/>
                </a:solidFill>
                <a:latin typeface="メイリオ"/>
                <a:ea typeface="メイリオ"/>
              </a:rPr>
              <a:t>69</a:t>
            </a:r>
            <a:r>
              <a:rPr kumimoji="1" lang="ja-JP" altLang="en-US" sz="1050" b="1">
                <a:solidFill>
                  <a:prstClr val="black"/>
                </a:solidFill>
                <a:latin typeface="メイリオ"/>
                <a:ea typeface="メイリオ"/>
              </a:rPr>
              <a:t>％</a:t>
            </a:r>
            <a:endParaRPr kumimoji="1" lang="en-US" altLang="ja-JP" sz="1050" b="1">
              <a:solidFill>
                <a:prstClr val="black"/>
              </a:solidFill>
              <a:latin typeface="メイリオ"/>
              <a:ea typeface="メイリオ"/>
            </a:endParaRPr>
          </a:p>
        </p:txBody>
      </p:sp>
      <p:sp>
        <p:nvSpPr>
          <p:cNvPr id="92" name="正方形/長方形 91">
            <a:extLst>
              <a:ext uri="{FF2B5EF4-FFF2-40B4-BE49-F238E27FC236}">
                <a16:creationId xmlns:a16="http://schemas.microsoft.com/office/drawing/2014/main" id="{8C84AADE-3AA0-4AD2-80EB-7BCAD3769F0C}"/>
              </a:ext>
            </a:extLst>
          </p:cNvPr>
          <p:cNvSpPr/>
          <p:nvPr/>
        </p:nvSpPr>
        <p:spPr>
          <a:xfrm>
            <a:off x="4595860" y="5594406"/>
            <a:ext cx="1481305" cy="763001"/>
          </a:xfrm>
          <a:prstGeom prst="rect">
            <a:avLst/>
          </a:prstGeom>
        </p:spPr>
        <p:txBody>
          <a:bodyPr wrap="none">
            <a:spAutoFit/>
          </a:bodyPr>
          <a:lstStyle/>
          <a:p>
            <a:pPr algn="ctr" defTabSz="914400" eaLnBrk="0" fontAlgn="base" hangingPunct="0">
              <a:lnSpc>
                <a:spcPct val="120000"/>
              </a:lnSpc>
              <a:spcBef>
                <a:spcPts val="1500"/>
              </a:spcBef>
              <a:spcAft>
                <a:spcPct val="0"/>
              </a:spcAft>
            </a:pPr>
            <a:r>
              <a:rPr kumimoji="1" lang="ja-JP" altLang="en-US" sz="800">
                <a:solidFill>
                  <a:prstClr val="black"/>
                </a:solidFill>
                <a:latin typeface="メイリオ"/>
                <a:ea typeface="メイリオ"/>
              </a:rPr>
              <a:t>過去</a:t>
            </a:r>
            <a:r>
              <a:rPr kumimoji="1" lang="en-US" altLang="ja-JP" sz="800">
                <a:solidFill>
                  <a:prstClr val="black"/>
                </a:solidFill>
                <a:latin typeface="メイリオ"/>
                <a:ea typeface="メイリオ"/>
              </a:rPr>
              <a:t>1</a:t>
            </a:r>
            <a:r>
              <a:rPr kumimoji="1" lang="ja-JP" altLang="en-US" sz="800">
                <a:solidFill>
                  <a:prstClr val="black"/>
                </a:solidFill>
                <a:latin typeface="メイリオ"/>
                <a:ea typeface="メイリオ"/>
              </a:rPr>
              <a:t>年に</a:t>
            </a:r>
            <a:r>
              <a:rPr kumimoji="1" lang="en-US" altLang="ja-JP" sz="800">
                <a:solidFill>
                  <a:prstClr val="black"/>
                </a:solidFill>
                <a:latin typeface="メイリオ"/>
                <a:ea typeface="メイリオ"/>
              </a:rPr>
              <a:t>1</a:t>
            </a:r>
            <a:r>
              <a:rPr kumimoji="1" lang="ja-JP" altLang="en-US" sz="800">
                <a:solidFill>
                  <a:prstClr val="black"/>
                </a:solidFill>
                <a:latin typeface="メイリオ"/>
                <a:ea typeface="メイリオ"/>
              </a:rPr>
              <a:t>泊以上の</a:t>
            </a:r>
            <a:endParaRPr kumimoji="1" lang="en-US" altLang="ja-JP" sz="800">
              <a:solidFill>
                <a:prstClr val="black"/>
              </a:solidFill>
              <a:latin typeface="メイリオ"/>
              <a:ea typeface="メイリオ"/>
            </a:endParaRPr>
          </a:p>
          <a:p>
            <a:pPr algn="ctr" defTabSz="914400" eaLnBrk="0" fontAlgn="base" hangingPunct="0">
              <a:lnSpc>
                <a:spcPct val="120000"/>
              </a:lnSpc>
              <a:spcAft>
                <a:spcPct val="0"/>
              </a:spcAft>
            </a:pPr>
            <a:r>
              <a:rPr kumimoji="1" lang="ja-JP" altLang="en-US" sz="800">
                <a:solidFill>
                  <a:prstClr val="black"/>
                </a:solidFill>
                <a:latin typeface="メイリオ"/>
                <a:ea typeface="メイリオ"/>
              </a:rPr>
              <a:t>国内旅行をした</a:t>
            </a:r>
            <a:endParaRPr kumimoji="1" lang="en-US" altLang="ja-JP" sz="800">
              <a:solidFill>
                <a:prstClr val="black"/>
              </a:solidFill>
              <a:latin typeface="メイリオ"/>
              <a:ea typeface="メイリオ"/>
            </a:endParaRPr>
          </a:p>
          <a:p>
            <a:pPr algn="ctr" defTabSz="914400" eaLnBrk="0" fontAlgn="base" hangingPunct="0">
              <a:lnSpc>
                <a:spcPct val="120000"/>
              </a:lnSpc>
              <a:spcAft>
                <a:spcPct val="0"/>
              </a:spcAft>
            </a:pPr>
            <a:r>
              <a:rPr kumimoji="1" lang="en-US" altLang="ja-JP" sz="1600" b="1">
                <a:solidFill>
                  <a:srgbClr val="C00000"/>
                </a:solidFill>
                <a:latin typeface="メイリオ"/>
                <a:ea typeface="メイリオ"/>
              </a:rPr>
              <a:t>75</a:t>
            </a:r>
            <a:r>
              <a:rPr kumimoji="1" lang="ja-JP" altLang="en-US" sz="1050" b="1">
                <a:solidFill>
                  <a:prstClr val="black"/>
                </a:solidFill>
                <a:latin typeface="メイリオ"/>
                <a:ea typeface="メイリオ"/>
              </a:rPr>
              <a:t>％</a:t>
            </a:r>
          </a:p>
        </p:txBody>
      </p:sp>
      <p:sp>
        <p:nvSpPr>
          <p:cNvPr id="94" name="正方形/長方形 93">
            <a:extLst>
              <a:ext uri="{FF2B5EF4-FFF2-40B4-BE49-F238E27FC236}">
                <a16:creationId xmlns:a16="http://schemas.microsoft.com/office/drawing/2014/main" id="{4F67C856-9A85-4385-BDD9-F866F361D3E7}"/>
              </a:ext>
            </a:extLst>
          </p:cNvPr>
          <p:cNvSpPr/>
          <p:nvPr/>
        </p:nvSpPr>
        <p:spPr>
          <a:xfrm>
            <a:off x="2865302" y="5607919"/>
            <a:ext cx="1313736" cy="892064"/>
          </a:xfrm>
          <a:prstGeom prst="rect">
            <a:avLst/>
          </a:prstGeom>
        </p:spPr>
        <p:txBody>
          <a:bodyPr wrap="none">
            <a:spAutoFit/>
          </a:bodyPr>
          <a:lstStyle/>
          <a:p>
            <a:pPr lvl="0" algn="ctr" defTabSz="914400" eaLnBrk="0" fontAlgn="base" hangingPunct="0">
              <a:lnSpc>
                <a:spcPct val="120000"/>
              </a:lnSpc>
              <a:spcBef>
                <a:spcPts val="1500"/>
              </a:spcBef>
              <a:spcAft>
                <a:spcPct val="0"/>
              </a:spcAft>
            </a:pPr>
            <a:r>
              <a:rPr kumimoji="1" lang="ja-JP" altLang="en-US" sz="800">
                <a:solidFill>
                  <a:prstClr val="black"/>
                </a:solidFill>
                <a:latin typeface="メイリオ"/>
                <a:ea typeface="メイリオ"/>
              </a:rPr>
              <a:t>今の生活を楽しむ</a:t>
            </a:r>
            <a:endParaRPr kumimoji="1" lang="en-US" altLang="ja-JP" sz="800">
              <a:solidFill>
                <a:prstClr val="black"/>
              </a:solidFill>
              <a:latin typeface="メイリオ"/>
              <a:ea typeface="メイリオ"/>
            </a:endParaRPr>
          </a:p>
          <a:p>
            <a:pPr lvl="0" algn="ctr" defTabSz="914400" eaLnBrk="0" fontAlgn="base" hangingPunct="0">
              <a:lnSpc>
                <a:spcPct val="120000"/>
              </a:lnSpc>
              <a:spcAft>
                <a:spcPct val="0"/>
              </a:spcAft>
            </a:pPr>
            <a:r>
              <a:rPr kumimoji="1" lang="ja-JP" altLang="en-US" sz="800">
                <a:solidFill>
                  <a:prstClr val="black"/>
                </a:solidFill>
                <a:latin typeface="メイリオ"/>
                <a:ea typeface="メイリオ"/>
              </a:rPr>
              <a:t>ためにお金を使う</a:t>
            </a:r>
            <a:endParaRPr kumimoji="1" lang="en-US" altLang="ja-JP" sz="800">
              <a:solidFill>
                <a:srgbClr val="C00000"/>
              </a:solidFill>
              <a:latin typeface="メイリオ"/>
              <a:ea typeface="メイリオ"/>
            </a:endParaRPr>
          </a:p>
          <a:p>
            <a:pPr lvl="0" algn="ctr" defTabSz="914400" eaLnBrk="0" fontAlgn="base" hangingPunct="0">
              <a:lnSpc>
                <a:spcPct val="120000"/>
              </a:lnSpc>
              <a:spcAft>
                <a:spcPct val="0"/>
              </a:spcAft>
            </a:pPr>
            <a:r>
              <a:rPr kumimoji="1" lang="en-US" altLang="ja-JP" sz="1600" b="1">
                <a:solidFill>
                  <a:srgbClr val="C00000"/>
                </a:solidFill>
                <a:latin typeface="メイリオ"/>
                <a:ea typeface="メイリオ"/>
              </a:rPr>
              <a:t>89</a:t>
            </a:r>
            <a:r>
              <a:rPr kumimoji="1" lang="ja-JP" altLang="en-US" sz="1050" b="1">
                <a:solidFill>
                  <a:prstClr val="black"/>
                </a:solidFill>
                <a:latin typeface="メイリオ"/>
                <a:ea typeface="メイリオ"/>
              </a:rPr>
              <a:t>％</a:t>
            </a:r>
            <a:endParaRPr kumimoji="1" lang="en-US" altLang="ja-JP" sz="1050" b="1">
              <a:solidFill>
                <a:prstClr val="black"/>
              </a:solidFill>
              <a:latin typeface="メイリオ"/>
              <a:ea typeface="メイリオ"/>
            </a:endParaRPr>
          </a:p>
          <a:p>
            <a:pPr lvl="0" algn="ctr" defTabSz="914400" eaLnBrk="0" fontAlgn="base" hangingPunct="0">
              <a:lnSpc>
                <a:spcPct val="120000"/>
              </a:lnSpc>
              <a:spcBef>
                <a:spcPct val="0"/>
              </a:spcBef>
              <a:spcAft>
                <a:spcPct val="0"/>
              </a:spcAft>
            </a:pPr>
            <a:endParaRPr kumimoji="1" lang="en-US" altLang="ja-JP" sz="600">
              <a:solidFill>
                <a:prstClr val="black"/>
              </a:solidFill>
              <a:latin typeface="Times" panose="02020603050405020304" pitchFamily="18" charset="0"/>
              <a:ea typeface="Osaka" charset="-128"/>
            </a:endParaRPr>
          </a:p>
        </p:txBody>
      </p:sp>
      <p:sp>
        <p:nvSpPr>
          <p:cNvPr id="96" name="正方形/長方形 95">
            <a:extLst>
              <a:ext uri="{FF2B5EF4-FFF2-40B4-BE49-F238E27FC236}">
                <a16:creationId xmlns:a16="http://schemas.microsoft.com/office/drawing/2014/main" id="{4BD23EE9-3DF8-4D62-989C-3D2DBF691294}"/>
              </a:ext>
            </a:extLst>
          </p:cNvPr>
          <p:cNvSpPr/>
          <p:nvPr/>
        </p:nvSpPr>
        <p:spPr>
          <a:xfrm>
            <a:off x="4833756" y="4617291"/>
            <a:ext cx="2292614" cy="200055"/>
          </a:xfrm>
          <a:prstGeom prst="rect">
            <a:avLst/>
          </a:prstGeom>
        </p:spPr>
        <p:txBody>
          <a:bodyPr wrap="none">
            <a:spAutoFit/>
          </a:bodyPr>
          <a:lstStyle/>
          <a:p>
            <a:pPr algn="r"/>
            <a:r>
              <a:rPr lang="ja-JP" altLang="en-US" sz="700">
                <a:latin typeface="游ゴシック" panose="020B0400000000000000" pitchFamily="50" charset="-128"/>
                <a:ea typeface="游ゴシック" panose="020B0400000000000000" pitchFamily="50" charset="-128"/>
              </a:rPr>
              <a:t>出典：</a:t>
            </a:r>
            <a:r>
              <a:rPr lang="en-US" altLang="ja-JP" sz="700">
                <a:latin typeface="游ゴシック" panose="020B0400000000000000" pitchFamily="50" charset="-128"/>
                <a:ea typeface="游ゴシック" panose="020B0400000000000000" pitchFamily="50" charset="-128"/>
              </a:rPr>
              <a:t>2017</a:t>
            </a:r>
            <a:r>
              <a:rPr lang="ja-JP" altLang="en-US" sz="700">
                <a:latin typeface="游ゴシック" panose="020B0400000000000000" pitchFamily="50" charset="-128"/>
                <a:ea typeface="游ゴシック" panose="020B0400000000000000" pitchFamily="50" charset="-128"/>
              </a:rPr>
              <a:t>年</a:t>
            </a:r>
            <a:r>
              <a:rPr lang="en-US" altLang="ja-JP" sz="700">
                <a:latin typeface="游ゴシック" panose="020B0400000000000000" pitchFamily="50" charset="-128"/>
                <a:ea typeface="游ゴシック" panose="020B0400000000000000" pitchFamily="50" charset="-128"/>
              </a:rPr>
              <a:t>7</a:t>
            </a:r>
            <a:r>
              <a:rPr lang="ja-JP" altLang="en-US" sz="700">
                <a:latin typeface="游ゴシック" panose="020B0400000000000000" pitchFamily="50" charset="-128"/>
                <a:ea typeface="游ゴシック" panose="020B0400000000000000" pitchFamily="50" charset="-128"/>
              </a:rPr>
              <a:t>月号の読者アンケート、</a:t>
            </a:r>
            <a:r>
              <a:rPr lang="en-US" altLang="ja-JP" sz="700">
                <a:latin typeface="游ゴシック" panose="020B0400000000000000" pitchFamily="50" charset="-128"/>
                <a:ea typeface="游ゴシック" panose="020B0400000000000000" pitchFamily="50" charset="-128"/>
              </a:rPr>
              <a:t>J-READ2017</a:t>
            </a:r>
            <a:endParaRPr lang="ja-JP" altLang="en-US" sz="70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1BE61134-FC71-4CEF-B4FB-352E842B6FF1}"/>
              </a:ext>
            </a:extLst>
          </p:cNvPr>
          <p:cNvSpPr txBox="1"/>
          <p:nvPr/>
        </p:nvSpPr>
        <p:spPr>
          <a:xfrm>
            <a:off x="3019850" y="3536975"/>
            <a:ext cx="453970" cy="200055"/>
          </a:xfrm>
          <a:prstGeom prst="rect">
            <a:avLst/>
          </a:prstGeom>
          <a:noFill/>
        </p:spPr>
        <p:txBody>
          <a:bodyPr wrap="none" rtlCol="0">
            <a:spAutoFit/>
          </a:bodyPr>
          <a:lstStyle/>
          <a:p>
            <a:r>
              <a:rPr kumimoji="1" lang="ja-JP" altLang="en-US" sz="700" b="1"/>
              <a:t>男女比</a:t>
            </a:r>
          </a:p>
        </p:txBody>
      </p:sp>
      <p:sp>
        <p:nvSpPr>
          <p:cNvPr id="72" name="テキスト ボックス 71">
            <a:extLst>
              <a:ext uri="{FF2B5EF4-FFF2-40B4-BE49-F238E27FC236}">
                <a16:creationId xmlns:a16="http://schemas.microsoft.com/office/drawing/2014/main" id="{56FA7332-EC26-4094-A3B9-778423913FEE}"/>
              </a:ext>
            </a:extLst>
          </p:cNvPr>
          <p:cNvSpPr txBox="1"/>
          <p:nvPr/>
        </p:nvSpPr>
        <p:spPr>
          <a:xfrm>
            <a:off x="3992208" y="3536975"/>
            <a:ext cx="364202" cy="200055"/>
          </a:xfrm>
          <a:prstGeom prst="rect">
            <a:avLst/>
          </a:prstGeom>
          <a:noFill/>
        </p:spPr>
        <p:txBody>
          <a:bodyPr wrap="none" rtlCol="0">
            <a:spAutoFit/>
          </a:bodyPr>
          <a:lstStyle/>
          <a:p>
            <a:r>
              <a:rPr kumimoji="1" lang="ja-JP" altLang="en-US" sz="700" b="1"/>
              <a:t>年代</a:t>
            </a:r>
          </a:p>
        </p:txBody>
      </p:sp>
      <p:sp>
        <p:nvSpPr>
          <p:cNvPr id="73" name="テキスト ボックス 72">
            <a:extLst>
              <a:ext uri="{FF2B5EF4-FFF2-40B4-BE49-F238E27FC236}">
                <a16:creationId xmlns:a16="http://schemas.microsoft.com/office/drawing/2014/main" id="{21DF7872-603E-42F7-BF0D-6D29670785DC}"/>
              </a:ext>
            </a:extLst>
          </p:cNvPr>
          <p:cNvSpPr txBox="1"/>
          <p:nvPr/>
        </p:nvSpPr>
        <p:spPr>
          <a:xfrm>
            <a:off x="5281015" y="3536975"/>
            <a:ext cx="364202" cy="200055"/>
          </a:xfrm>
          <a:prstGeom prst="rect">
            <a:avLst/>
          </a:prstGeom>
          <a:noFill/>
        </p:spPr>
        <p:txBody>
          <a:bodyPr wrap="none" rtlCol="0">
            <a:spAutoFit/>
          </a:bodyPr>
          <a:lstStyle/>
          <a:p>
            <a:r>
              <a:rPr kumimoji="1" lang="ja-JP" altLang="en-US" sz="700" b="1"/>
              <a:t>職業</a:t>
            </a:r>
          </a:p>
        </p:txBody>
      </p:sp>
      <p:sp>
        <p:nvSpPr>
          <p:cNvPr id="74" name="テキスト ボックス 73">
            <a:extLst>
              <a:ext uri="{FF2B5EF4-FFF2-40B4-BE49-F238E27FC236}">
                <a16:creationId xmlns:a16="http://schemas.microsoft.com/office/drawing/2014/main" id="{A0B874C2-A1E0-4DDA-B15B-5EBA3160684C}"/>
              </a:ext>
            </a:extLst>
          </p:cNvPr>
          <p:cNvSpPr txBox="1"/>
          <p:nvPr/>
        </p:nvSpPr>
        <p:spPr>
          <a:xfrm>
            <a:off x="6374897" y="3536975"/>
            <a:ext cx="364202" cy="200055"/>
          </a:xfrm>
          <a:prstGeom prst="rect">
            <a:avLst/>
          </a:prstGeom>
          <a:noFill/>
        </p:spPr>
        <p:txBody>
          <a:bodyPr wrap="none" rtlCol="0">
            <a:spAutoFit/>
          </a:bodyPr>
          <a:lstStyle/>
          <a:p>
            <a:r>
              <a:rPr kumimoji="1" lang="ja-JP" altLang="en-US" sz="700" b="1"/>
              <a:t>年収</a:t>
            </a:r>
          </a:p>
        </p:txBody>
      </p:sp>
      <p:cxnSp>
        <p:nvCxnSpPr>
          <p:cNvPr id="31" name="直線コネクタ 30">
            <a:extLst>
              <a:ext uri="{FF2B5EF4-FFF2-40B4-BE49-F238E27FC236}">
                <a16:creationId xmlns:a16="http://schemas.microsoft.com/office/drawing/2014/main" id="{741CCF1B-495D-438C-8A5A-9CECB6EEF028}"/>
              </a:ext>
            </a:extLst>
          </p:cNvPr>
          <p:cNvCxnSpPr>
            <a:cxnSpLocks/>
            <a:stCxn id="64" idx="1"/>
          </p:cNvCxnSpPr>
          <p:nvPr/>
        </p:nvCxnSpPr>
        <p:spPr>
          <a:xfrm flipH="1">
            <a:off x="5463117" y="3763373"/>
            <a:ext cx="67070" cy="56216"/>
          </a:xfrm>
          <a:prstGeom prst="line">
            <a:avLst/>
          </a:prstGeom>
        </p:spPr>
        <p:style>
          <a:lnRef idx="1">
            <a:schemeClr val="dk1"/>
          </a:lnRef>
          <a:fillRef idx="0">
            <a:schemeClr val="dk1"/>
          </a:fillRef>
          <a:effectRef idx="0">
            <a:schemeClr val="dk1"/>
          </a:effectRef>
          <a:fontRef idx="minor">
            <a:schemeClr val="tx1"/>
          </a:fontRef>
        </p:style>
      </p:cxnSp>
      <p:sp>
        <p:nvSpPr>
          <p:cNvPr id="75" name="正方形/長方形 74">
            <a:extLst>
              <a:ext uri="{FF2B5EF4-FFF2-40B4-BE49-F238E27FC236}">
                <a16:creationId xmlns:a16="http://schemas.microsoft.com/office/drawing/2014/main" id="{BC41E747-0FC3-4BF0-AE92-2F06619A7BBC}"/>
              </a:ext>
            </a:extLst>
          </p:cNvPr>
          <p:cNvSpPr/>
          <p:nvPr/>
        </p:nvSpPr>
        <p:spPr>
          <a:xfrm>
            <a:off x="8086582" y="4617291"/>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18">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76" name="正方形/長方形 75">
            <a:extLst>
              <a:ext uri="{FF2B5EF4-FFF2-40B4-BE49-F238E27FC236}">
                <a16:creationId xmlns:a16="http://schemas.microsoft.com/office/drawing/2014/main" id="{AC49B3CE-21BC-48CE-B3B7-11775FD61AD0}"/>
              </a:ext>
            </a:extLst>
          </p:cNvPr>
          <p:cNvSpPr/>
          <p:nvPr/>
        </p:nvSpPr>
        <p:spPr>
          <a:xfrm>
            <a:off x="8042686" y="6399832"/>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19">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pic>
        <p:nvPicPr>
          <p:cNvPr id="32" name="図 31" descr="白いシャツを着ている女性&#10;&#10;自動的に生成された説明">
            <a:extLst>
              <a:ext uri="{FF2B5EF4-FFF2-40B4-BE49-F238E27FC236}">
                <a16:creationId xmlns:a16="http://schemas.microsoft.com/office/drawing/2014/main" id="{A0CFCB1E-5F0A-4375-8528-B494D5B2CF99}"/>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4146539" y="6550194"/>
            <a:ext cx="543457" cy="631071"/>
          </a:xfrm>
          <a:prstGeom prst="rect">
            <a:avLst/>
          </a:prstGeom>
        </p:spPr>
      </p:pic>
      <p:pic>
        <p:nvPicPr>
          <p:cNvPr id="46" name="図 45" descr="赤いドレスを着た女性&#10;&#10;自動的に生成された説明">
            <a:extLst>
              <a:ext uri="{FF2B5EF4-FFF2-40B4-BE49-F238E27FC236}">
                <a16:creationId xmlns:a16="http://schemas.microsoft.com/office/drawing/2014/main" id="{63CC6E3E-C858-4517-BAAF-B58C34C00BCE}"/>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4802711" y="6560384"/>
            <a:ext cx="520742" cy="617839"/>
          </a:xfrm>
          <a:prstGeom prst="rect">
            <a:avLst/>
          </a:prstGeom>
        </p:spPr>
      </p:pic>
      <p:sp>
        <p:nvSpPr>
          <p:cNvPr id="59" name="正方形/長方形 58">
            <a:extLst>
              <a:ext uri="{FF2B5EF4-FFF2-40B4-BE49-F238E27FC236}">
                <a16:creationId xmlns:a16="http://schemas.microsoft.com/office/drawing/2014/main" id="{235E035D-4A3E-4273-8CA7-B603A69CD142}"/>
              </a:ext>
            </a:extLst>
          </p:cNvPr>
          <p:cNvSpPr/>
          <p:nvPr/>
        </p:nvSpPr>
        <p:spPr>
          <a:xfrm>
            <a:off x="4739863" y="7142986"/>
            <a:ext cx="659155" cy="153888"/>
          </a:xfrm>
          <a:prstGeom prst="rect">
            <a:avLst/>
          </a:prstGeom>
        </p:spPr>
        <p:txBody>
          <a:bodyPr wrap="none">
            <a:spAutoFit/>
          </a:bodyPr>
          <a:lstStyle/>
          <a:p>
            <a:r>
              <a:rPr lang="en-US" altLang="ja-JP" sz="400"/>
              <a:t>photo:Yuji Takeuchi</a:t>
            </a:r>
            <a:endParaRPr lang="ja-JP" altLang="en-US" sz="400"/>
          </a:p>
        </p:txBody>
      </p:sp>
      <p:sp>
        <p:nvSpPr>
          <p:cNvPr id="80" name="正方形/長方形 79">
            <a:extLst>
              <a:ext uri="{FF2B5EF4-FFF2-40B4-BE49-F238E27FC236}">
                <a16:creationId xmlns:a16="http://schemas.microsoft.com/office/drawing/2014/main" id="{04E3D801-1C7E-4B97-A930-34884157F853}"/>
              </a:ext>
            </a:extLst>
          </p:cNvPr>
          <p:cNvSpPr/>
          <p:nvPr/>
        </p:nvSpPr>
        <p:spPr>
          <a:xfrm>
            <a:off x="4035180" y="7142986"/>
            <a:ext cx="805029" cy="153888"/>
          </a:xfrm>
          <a:prstGeom prst="rect">
            <a:avLst/>
          </a:prstGeom>
        </p:spPr>
        <p:txBody>
          <a:bodyPr wrap="none">
            <a:spAutoFit/>
          </a:bodyPr>
          <a:lstStyle/>
          <a:p>
            <a:r>
              <a:rPr lang="en-US" altLang="ja-JP" sz="400"/>
              <a:t>photo:Tadayuki Minamoto</a:t>
            </a:r>
            <a:endParaRPr lang="ja-JP" altLang="en-US" sz="400"/>
          </a:p>
        </p:txBody>
      </p:sp>
      <p:pic>
        <p:nvPicPr>
          <p:cNvPr id="81" name="図 80">
            <a:extLst>
              <a:ext uri="{FF2B5EF4-FFF2-40B4-BE49-F238E27FC236}">
                <a16:creationId xmlns:a16="http://schemas.microsoft.com/office/drawing/2014/main" id="{7AF82085-5A18-4754-8FEB-9005F39ADD6D}"/>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2902642" y="6551980"/>
            <a:ext cx="1131182" cy="631071"/>
          </a:xfrm>
          <a:prstGeom prst="rect">
            <a:avLst/>
          </a:prstGeom>
        </p:spPr>
      </p:pic>
    </p:spTree>
    <p:extLst>
      <p:ext uri="{BB962C8B-B14F-4D97-AF65-F5344CB8AC3E}">
        <p14:creationId xmlns:p14="http://schemas.microsoft.com/office/powerpoint/2010/main" val="1854827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正方形/長方形 134">
            <a:extLst>
              <a:ext uri="{FF2B5EF4-FFF2-40B4-BE49-F238E27FC236}">
                <a16:creationId xmlns:a16="http://schemas.microsoft.com/office/drawing/2014/main" id="{00433706-5445-4E9A-ACE0-97D4F33DFAAC}"/>
              </a:ext>
            </a:extLst>
          </p:cNvPr>
          <p:cNvSpPr/>
          <p:nvPr/>
        </p:nvSpPr>
        <p:spPr>
          <a:xfrm>
            <a:off x="3294129" y="3108181"/>
            <a:ext cx="4104493" cy="4073558"/>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5" name="グラフィックス 44" descr="ノート PC">
            <a:extLst>
              <a:ext uri="{FF2B5EF4-FFF2-40B4-BE49-F238E27FC236}">
                <a16:creationId xmlns:a16="http://schemas.microsoft.com/office/drawing/2014/main" id="{760E7C3A-649A-426D-939C-EE37CE92817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5196" y="689456"/>
            <a:ext cx="216000" cy="216000"/>
          </a:xfrm>
          <a:prstGeom prst="rect">
            <a:avLst/>
          </a:prstGeom>
        </p:spPr>
      </p:pic>
      <p:sp>
        <p:nvSpPr>
          <p:cNvPr id="47" name="正方形/長方形 46">
            <a:extLst>
              <a:ext uri="{FF2B5EF4-FFF2-40B4-BE49-F238E27FC236}">
                <a16:creationId xmlns:a16="http://schemas.microsoft.com/office/drawing/2014/main" id="{B4CDD100-278C-4ADC-B81A-4D7E0D51A621}"/>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dirty="0"/>
              <a:t>月間</a:t>
            </a:r>
            <a:r>
              <a:rPr lang="en-US" altLang="ja-JP" dirty="0"/>
              <a:t>8500</a:t>
            </a:r>
            <a:r>
              <a:rPr lang="ja-JP" altLang="en-US" dirty="0"/>
              <a:t>万</a:t>
            </a:r>
            <a:r>
              <a:rPr lang="en-US" altLang="ja-JP" dirty="0"/>
              <a:t>PV</a:t>
            </a:r>
            <a:r>
              <a:rPr lang="ja-JP" altLang="en-US" dirty="0"/>
              <a:t>超と、面白さ・わかりやすさでネット上でたびたび話題に。</a:t>
            </a:r>
            <a:endParaRPr lang="en-US" altLang="ja-JP" dirty="0"/>
          </a:p>
          <a:p>
            <a:r>
              <a:rPr lang="ja-JP" altLang="en-US" dirty="0"/>
              <a:t>編集部による、「もっとおもしろく」する企画案が好評。</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dirty="0"/>
              <a:t>LINE</a:t>
            </a:r>
            <a:r>
              <a:rPr lang="ja-JP" altLang="en-US" dirty="0"/>
              <a:t>ニュース・</a:t>
            </a:r>
            <a:r>
              <a:rPr lang="en-US" altLang="ja-JP" dirty="0"/>
              <a:t>Yahoo!</a:t>
            </a:r>
            <a:r>
              <a:rPr lang="ja-JP" altLang="en-US" dirty="0"/>
              <a:t>ニュース・</a:t>
            </a:r>
            <a:r>
              <a:rPr lang="en-US" altLang="ja-JP" dirty="0"/>
              <a:t>Twitter</a:t>
            </a:r>
            <a:r>
              <a:rPr lang="ja-JP" altLang="en-US" dirty="0"/>
              <a:t>など</a:t>
            </a:r>
          </a:p>
          <a:p>
            <a:r>
              <a:rPr lang="ja-JP" altLang="en-US" dirty="0"/>
              <a:t>様々な外部チャネルから流入するスマホユーザーの</a:t>
            </a:r>
            <a:r>
              <a:rPr lang="en-US" altLang="ja-JP" dirty="0"/>
              <a:t>20~30</a:t>
            </a:r>
            <a:r>
              <a:rPr lang="ja-JP" altLang="en-US" dirty="0"/>
              <a:t>代男女。</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pic>
        <p:nvPicPr>
          <p:cNvPr id="50" name="グラフィックス 49" descr="ドキュメント">
            <a:extLst>
              <a:ext uri="{FF2B5EF4-FFF2-40B4-BE49-F238E27FC236}">
                <a16:creationId xmlns:a16="http://schemas.microsoft.com/office/drawing/2014/main" id="{9B855A03-C468-4C89-9E60-BBAF8691F09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68150" y="692382"/>
            <a:ext cx="162730" cy="162730"/>
          </a:xfrm>
          <a:prstGeom prst="rect">
            <a:avLst/>
          </a:prstGeom>
        </p:spPr>
      </p:pic>
      <p:pic>
        <p:nvPicPr>
          <p:cNvPr id="37" name="Picture 2">
            <a:extLst>
              <a:ext uri="{FF2B5EF4-FFF2-40B4-BE49-F238E27FC236}">
                <a16:creationId xmlns:a16="http://schemas.microsoft.com/office/drawing/2014/main" id="{1D20D15D-48A6-4C65-9565-B9AD09A175BE}"/>
              </a:ext>
            </a:extLst>
          </p:cNvPr>
          <p:cNvPicPr>
            <a:picLocks noChangeAspect="1" noChangeArrowheads="1"/>
          </p:cNvPicPr>
          <p:nvPr/>
        </p:nvPicPr>
        <p:blipFill>
          <a:blip r:embed="rId7"/>
          <a:srcRect/>
          <a:stretch/>
        </p:blipFill>
        <p:spPr bwMode="auto">
          <a:xfrm>
            <a:off x="3132098" y="157937"/>
            <a:ext cx="505125" cy="505125"/>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a:extLst>
              <a:ext uri="{FF2B5EF4-FFF2-40B4-BE49-F238E27FC236}">
                <a16:creationId xmlns:a16="http://schemas.microsoft.com/office/drawing/2014/main" id="{12D846AB-3A5C-48B0-9175-0C66A8121823}"/>
              </a:ext>
            </a:extLst>
          </p:cNvPr>
          <p:cNvSpPr/>
          <p:nvPr/>
        </p:nvSpPr>
        <p:spPr>
          <a:xfrm>
            <a:off x="587565" y="686056"/>
            <a:ext cx="1042273" cy="200055"/>
          </a:xfrm>
          <a:prstGeom prst="rect">
            <a:avLst/>
          </a:prstGeom>
        </p:spPr>
        <p:txBody>
          <a:bodyPr wrap="none">
            <a:spAutoFit/>
          </a:bodyPr>
          <a:lstStyle/>
          <a:p>
            <a:r>
              <a:rPr lang="en-US" altLang="ja-JP" sz="700" dirty="0">
                <a:latin typeface="游ゴシック" panose="020B0400000000000000" pitchFamily="50" charset="-128"/>
                <a:ea typeface="游ゴシック" panose="020B0400000000000000" pitchFamily="50" charset="-128"/>
                <a:hlinkClick r:id="rId8"/>
              </a:rPr>
              <a:t>https://withnews.jp/</a:t>
            </a:r>
            <a:endParaRPr lang="en-US" altLang="ja-JP" sz="700" dirty="0">
              <a:latin typeface="游ゴシック" panose="020B0400000000000000" pitchFamily="50" charset="-128"/>
              <a:ea typeface="游ゴシック" panose="020B0400000000000000" pitchFamily="50" charset="-128"/>
            </a:endParaRPr>
          </a:p>
        </p:txBody>
      </p:sp>
      <p:sp>
        <p:nvSpPr>
          <p:cNvPr id="39" name="正方形/長方形 38">
            <a:extLst>
              <a:ext uri="{FF2B5EF4-FFF2-40B4-BE49-F238E27FC236}">
                <a16:creationId xmlns:a16="http://schemas.microsoft.com/office/drawing/2014/main" id="{40245ED4-452F-4798-9B98-C61DA3B2ED3D}"/>
              </a:ext>
            </a:extLst>
          </p:cNvPr>
          <p:cNvSpPr/>
          <p:nvPr/>
        </p:nvSpPr>
        <p:spPr>
          <a:xfrm>
            <a:off x="2330880" y="686056"/>
            <a:ext cx="3517310" cy="200055"/>
          </a:xfrm>
          <a:prstGeom prst="rect">
            <a:avLst/>
          </a:prstGeom>
        </p:spPr>
        <p:txBody>
          <a:bodyPr wrap="none">
            <a:spAutoFit/>
          </a:bodyPr>
          <a:lstStyle/>
          <a:p>
            <a:r>
              <a:rPr lang="en-US" altLang="ja-JP" sz="700" dirty="0">
                <a:latin typeface="游ゴシック" panose="020B0400000000000000" pitchFamily="50" charset="-128"/>
                <a:ea typeface="游ゴシック" panose="020B0400000000000000" pitchFamily="50" charset="-128"/>
                <a:hlinkClick r:id="rId9"/>
              </a:rPr>
              <a:t>https://www.asahi.com/ads/guide/doc/file/withnews/ad/withnews_adguide.pdf</a:t>
            </a:r>
            <a:endParaRPr lang="en-US" altLang="ja-JP" sz="700" dirty="0">
              <a:latin typeface="游ゴシック" panose="020B0400000000000000" pitchFamily="50" charset="-128"/>
              <a:ea typeface="游ゴシック" panose="020B0400000000000000" pitchFamily="50" charset="-128"/>
            </a:endParaRPr>
          </a:p>
        </p:txBody>
      </p:sp>
      <p:cxnSp>
        <p:nvCxnSpPr>
          <p:cNvPr id="57" name="直線コネクタ 56">
            <a:extLst>
              <a:ext uri="{FF2B5EF4-FFF2-40B4-BE49-F238E27FC236}">
                <a16:creationId xmlns:a16="http://schemas.microsoft.com/office/drawing/2014/main" id="{493B095B-53C0-4885-B3DA-795FF8E24819}"/>
              </a:ext>
            </a:extLst>
          </p:cNvPr>
          <p:cNvCxnSpPr>
            <a:cxnSpLocks/>
          </p:cNvCxnSpPr>
          <p:nvPr/>
        </p:nvCxnSpPr>
        <p:spPr>
          <a:xfrm>
            <a:off x="370909" y="2951286"/>
            <a:ext cx="7027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プレースホルダー 2">
            <a:extLst>
              <a:ext uri="{FF2B5EF4-FFF2-40B4-BE49-F238E27FC236}">
                <a16:creationId xmlns:a16="http://schemas.microsoft.com/office/drawing/2014/main" id="{64D1D92D-88C1-419C-A37D-23328D1C2439}"/>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62" name="直線コネクタ 61">
            <a:extLst>
              <a:ext uri="{FF2B5EF4-FFF2-40B4-BE49-F238E27FC236}">
                <a16:creationId xmlns:a16="http://schemas.microsoft.com/office/drawing/2014/main" id="{71EFDF26-B7D0-47F5-963C-4F8C95E0EBA8}"/>
              </a:ext>
            </a:extLst>
          </p:cNvPr>
          <p:cNvCxnSpPr>
            <a:cxnSpLocks/>
          </p:cNvCxnSpPr>
          <p:nvPr/>
        </p:nvCxnSpPr>
        <p:spPr>
          <a:xfrm>
            <a:off x="7607193" y="2951286"/>
            <a:ext cx="27137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プレースホルダー 2">
            <a:extLst>
              <a:ext uri="{FF2B5EF4-FFF2-40B4-BE49-F238E27FC236}">
                <a16:creationId xmlns:a16="http://schemas.microsoft.com/office/drawing/2014/main" id="{73507D91-B744-4C9E-9CCE-1AA33CD8414D}"/>
              </a:ext>
            </a:extLst>
          </p:cNvPr>
          <p:cNvSpPr txBox="1">
            <a:spLocks/>
          </p:cNvSpPr>
          <p:nvPr/>
        </p:nvSpPr>
        <p:spPr>
          <a:xfrm>
            <a:off x="7533466"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68" name="テキスト プレースホルダー 2">
            <a:extLst>
              <a:ext uri="{FF2B5EF4-FFF2-40B4-BE49-F238E27FC236}">
                <a16:creationId xmlns:a16="http://schemas.microsoft.com/office/drawing/2014/main" id="{17B49842-04E1-4A87-8B85-5554DEABD925}"/>
              </a:ext>
            </a:extLst>
          </p:cNvPr>
          <p:cNvSpPr txBox="1">
            <a:spLocks/>
          </p:cNvSpPr>
          <p:nvPr/>
        </p:nvSpPr>
        <p:spPr>
          <a:xfrm>
            <a:off x="281069" y="5625322"/>
            <a:ext cx="607859"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■規模</a:t>
            </a:r>
          </a:p>
        </p:txBody>
      </p:sp>
      <p:sp>
        <p:nvSpPr>
          <p:cNvPr id="103" name="テキスト ボックス 102">
            <a:extLst>
              <a:ext uri="{FF2B5EF4-FFF2-40B4-BE49-F238E27FC236}">
                <a16:creationId xmlns:a16="http://schemas.microsoft.com/office/drawing/2014/main" id="{FBD9D3F1-1AFE-4837-8F49-A4A57E54CD7C}"/>
              </a:ext>
            </a:extLst>
          </p:cNvPr>
          <p:cNvSpPr txBox="1"/>
          <p:nvPr/>
        </p:nvSpPr>
        <p:spPr>
          <a:xfrm>
            <a:off x="154514" y="5808695"/>
            <a:ext cx="1800850" cy="690125"/>
          </a:xfrm>
          <a:prstGeom prst="rect">
            <a:avLst/>
          </a:prstGeom>
          <a:noFill/>
        </p:spPr>
        <p:txBody>
          <a:bodyPr wrap="square" rtlCol="0">
            <a:spAutoFit/>
          </a:bodyPr>
          <a:lstStyle/>
          <a:p>
            <a:pPr algn="ctr"/>
            <a:r>
              <a:rPr lang="ja-JP" altLang="en-US" sz="1079" b="1" dirty="0">
                <a:solidFill>
                  <a:schemeClr val="accent1"/>
                </a:solidFill>
                <a:latin typeface="游ゴシック" panose="020B0400000000000000" pitchFamily="50" charset="-128"/>
                <a:ea typeface="游ゴシック" panose="020B0400000000000000" pitchFamily="50" charset="-128"/>
              </a:rPr>
              <a:t>月間 </a:t>
            </a:r>
            <a:r>
              <a:rPr lang="en-US" altLang="ja-JP" sz="1511" b="1" dirty="0">
                <a:solidFill>
                  <a:schemeClr val="accent1"/>
                </a:solidFill>
                <a:latin typeface="游ゴシック" panose="020B0400000000000000" pitchFamily="50" charset="-128"/>
                <a:ea typeface="游ゴシック" panose="020B0400000000000000" pitchFamily="50" charset="-128"/>
              </a:rPr>
              <a:t>8,672</a:t>
            </a:r>
            <a:r>
              <a:rPr lang="ja-JP" altLang="en-US" sz="1511" b="1" dirty="0">
                <a:solidFill>
                  <a:schemeClr val="accent1"/>
                </a:solidFill>
                <a:latin typeface="游ゴシック" panose="020B0400000000000000" pitchFamily="50" charset="-128"/>
                <a:ea typeface="游ゴシック" panose="020B0400000000000000" pitchFamily="50" charset="-128"/>
              </a:rPr>
              <a:t>万</a:t>
            </a:r>
            <a:r>
              <a:rPr lang="en-US" altLang="ja-JP" sz="1200" b="1" dirty="0">
                <a:solidFill>
                  <a:schemeClr val="accent1"/>
                </a:solidFill>
                <a:latin typeface="游ゴシック" panose="020B0400000000000000" pitchFamily="50" charset="-128"/>
                <a:ea typeface="游ゴシック" panose="020B0400000000000000" pitchFamily="50" charset="-128"/>
              </a:rPr>
              <a:t>PV</a:t>
            </a:r>
            <a:endParaRPr lang="en-US" altLang="ja-JP" sz="1079" b="1" dirty="0">
              <a:solidFill>
                <a:schemeClr val="accent1"/>
              </a:solidFill>
              <a:latin typeface="游ゴシック" panose="020B0400000000000000" pitchFamily="50" charset="-128"/>
              <a:ea typeface="游ゴシック" panose="020B0400000000000000" pitchFamily="50" charset="-128"/>
            </a:endParaRPr>
          </a:p>
          <a:p>
            <a:pPr algn="ctr"/>
            <a:r>
              <a:rPr lang="ja-JP" altLang="en-US" sz="1079" b="1" dirty="0">
                <a:solidFill>
                  <a:schemeClr val="accent1"/>
                </a:solidFill>
                <a:latin typeface="游ゴシック" panose="020B0400000000000000" pitchFamily="50" charset="-128"/>
                <a:ea typeface="游ゴシック" panose="020B0400000000000000" pitchFamily="50" charset="-128"/>
              </a:rPr>
              <a:t>月間 </a:t>
            </a:r>
            <a:r>
              <a:rPr lang="ja-JP" altLang="en-US" sz="863" b="1" dirty="0">
                <a:solidFill>
                  <a:schemeClr val="accent1"/>
                </a:solidFill>
                <a:latin typeface="游ゴシック" panose="020B0400000000000000" pitchFamily="50" charset="-128"/>
                <a:ea typeface="游ゴシック" panose="020B0400000000000000" pitchFamily="50" charset="-128"/>
              </a:rPr>
              <a:t>約</a:t>
            </a:r>
            <a:r>
              <a:rPr lang="en-US" altLang="ja-JP" sz="1511" b="1" dirty="0">
                <a:solidFill>
                  <a:schemeClr val="accent1"/>
                </a:solidFill>
                <a:latin typeface="游ゴシック" panose="020B0400000000000000" pitchFamily="50" charset="-128"/>
                <a:ea typeface="游ゴシック" panose="020B0400000000000000" pitchFamily="50" charset="-128"/>
              </a:rPr>
              <a:t>405</a:t>
            </a:r>
            <a:r>
              <a:rPr lang="ja-JP" altLang="en-US" sz="1511" b="1" dirty="0">
                <a:solidFill>
                  <a:schemeClr val="accent1"/>
                </a:solidFill>
                <a:latin typeface="游ゴシック" panose="020B0400000000000000" pitchFamily="50" charset="-128"/>
                <a:ea typeface="游ゴシック" panose="020B0400000000000000" pitchFamily="50" charset="-128"/>
              </a:rPr>
              <a:t>万</a:t>
            </a:r>
            <a:r>
              <a:rPr lang="en-US" altLang="ja-JP" sz="1200" b="1" dirty="0">
                <a:solidFill>
                  <a:schemeClr val="accent1"/>
                </a:solidFill>
                <a:latin typeface="游ゴシック" panose="020B0400000000000000" pitchFamily="50" charset="-128"/>
                <a:ea typeface="游ゴシック" panose="020B0400000000000000" pitchFamily="50" charset="-128"/>
              </a:rPr>
              <a:t>UU</a:t>
            </a:r>
            <a:endParaRPr lang="en-US" altLang="ja-JP" sz="1511" b="1" dirty="0">
              <a:solidFill>
                <a:schemeClr val="accent1"/>
              </a:solidFill>
              <a:latin typeface="游ゴシック" panose="020B0400000000000000" pitchFamily="50" charset="-128"/>
              <a:ea typeface="游ゴシック" panose="020B0400000000000000" pitchFamily="50" charset="-128"/>
            </a:endParaRPr>
          </a:p>
          <a:p>
            <a:pPr lvl="0" algn="r"/>
            <a:r>
              <a:rPr lang="en-US" altLang="ja-JP" sz="863" dirty="0">
                <a:solidFill>
                  <a:schemeClr val="accent1"/>
                </a:solidFill>
                <a:latin typeface="游ゴシック" panose="020B0400000000000000" pitchFamily="50" charset="-128"/>
                <a:ea typeface="游ゴシック" panose="020B0400000000000000" pitchFamily="50" charset="-128"/>
              </a:rPr>
              <a:t>※ 2020</a:t>
            </a:r>
            <a:r>
              <a:rPr lang="ja-JP" altLang="en-US" sz="863" dirty="0">
                <a:solidFill>
                  <a:schemeClr val="accent1"/>
                </a:solidFill>
                <a:latin typeface="游ゴシック" panose="020B0400000000000000" pitchFamily="50" charset="-128"/>
                <a:ea typeface="游ゴシック" panose="020B0400000000000000" pitchFamily="50" charset="-128"/>
              </a:rPr>
              <a:t>年</a:t>
            </a:r>
            <a:r>
              <a:rPr lang="en-US" altLang="ja-JP" sz="863" dirty="0">
                <a:solidFill>
                  <a:schemeClr val="accent1"/>
                </a:solidFill>
                <a:latin typeface="游ゴシック" panose="020B0400000000000000" pitchFamily="50" charset="-128"/>
                <a:ea typeface="游ゴシック" panose="020B0400000000000000" pitchFamily="50" charset="-128"/>
              </a:rPr>
              <a:t>1</a:t>
            </a:r>
            <a:r>
              <a:rPr lang="ja-JP" altLang="en-US" sz="863" dirty="0">
                <a:solidFill>
                  <a:schemeClr val="accent1"/>
                </a:solidFill>
                <a:latin typeface="游ゴシック" panose="020B0400000000000000" pitchFamily="50" charset="-128"/>
                <a:ea typeface="游ゴシック" panose="020B0400000000000000" pitchFamily="50" charset="-128"/>
              </a:rPr>
              <a:t>月～</a:t>
            </a:r>
            <a:r>
              <a:rPr lang="en-US" altLang="ja-JP" sz="863" dirty="0">
                <a:solidFill>
                  <a:schemeClr val="accent1"/>
                </a:solidFill>
                <a:latin typeface="游ゴシック" panose="020B0400000000000000" pitchFamily="50" charset="-128"/>
                <a:ea typeface="游ゴシック" panose="020B0400000000000000" pitchFamily="50" charset="-128"/>
              </a:rPr>
              <a:t>2020</a:t>
            </a:r>
            <a:r>
              <a:rPr lang="ja-JP" altLang="en-US" sz="863" dirty="0">
                <a:solidFill>
                  <a:schemeClr val="accent1"/>
                </a:solidFill>
                <a:latin typeface="游ゴシック" panose="020B0400000000000000" pitchFamily="50" charset="-128"/>
                <a:ea typeface="游ゴシック" panose="020B0400000000000000" pitchFamily="50" charset="-128"/>
              </a:rPr>
              <a:t>年</a:t>
            </a:r>
            <a:r>
              <a:rPr lang="en-US" altLang="ja-JP" sz="863" dirty="0">
                <a:solidFill>
                  <a:schemeClr val="accent1"/>
                </a:solidFill>
                <a:latin typeface="游ゴシック" panose="020B0400000000000000" pitchFamily="50" charset="-128"/>
                <a:ea typeface="游ゴシック" panose="020B0400000000000000" pitchFamily="50" charset="-128"/>
              </a:rPr>
              <a:t>12</a:t>
            </a:r>
            <a:r>
              <a:rPr lang="ja-JP" altLang="en-US" sz="863" dirty="0">
                <a:solidFill>
                  <a:schemeClr val="accent1"/>
                </a:solidFill>
                <a:latin typeface="游ゴシック" panose="020B0400000000000000" pitchFamily="50" charset="-128"/>
                <a:ea typeface="游ゴシック" panose="020B0400000000000000" pitchFamily="50" charset="-128"/>
              </a:rPr>
              <a:t>月平均</a:t>
            </a:r>
          </a:p>
        </p:txBody>
      </p:sp>
      <p:grpSp>
        <p:nvGrpSpPr>
          <p:cNvPr id="12" name="グループ化 11">
            <a:extLst>
              <a:ext uri="{FF2B5EF4-FFF2-40B4-BE49-F238E27FC236}">
                <a16:creationId xmlns:a16="http://schemas.microsoft.com/office/drawing/2014/main" id="{0C49D628-FDB9-48F4-8EEF-8400F6EE4109}"/>
              </a:ext>
            </a:extLst>
          </p:cNvPr>
          <p:cNvGrpSpPr/>
          <p:nvPr/>
        </p:nvGrpSpPr>
        <p:grpSpPr>
          <a:xfrm>
            <a:off x="406253" y="3102805"/>
            <a:ext cx="1147373" cy="2434670"/>
            <a:chOff x="163648" y="3449777"/>
            <a:chExt cx="1007872" cy="2138656"/>
          </a:xfrm>
        </p:grpSpPr>
        <p:pic>
          <p:nvPicPr>
            <p:cNvPr id="104" name="グラフィックス 103">
              <a:extLst>
                <a:ext uri="{FF2B5EF4-FFF2-40B4-BE49-F238E27FC236}">
                  <a16:creationId xmlns:a16="http://schemas.microsoft.com/office/drawing/2014/main" id="{18EC9046-8416-441F-8D25-9AABE526E8C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63648" y="3449777"/>
              <a:ext cx="1007872" cy="2138656"/>
            </a:xfrm>
            <a:prstGeom prst="rect">
              <a:avLst/>
            </a:prstGeom>
          </p:spPr>
        </p:pic>
        <p:pic>
          <p:nvPicPr>
            <p:cNvPr id="11" name="図 10" descr="スクリーンショットの画面&#10;&#10;自動的に生成された説明">
              <a:extLst>
                <a:ext uri="{FF2B5EF4-FFF2-40B4-BE49-F238E27FC236}">
                  <a16:creationId xmlns:a16="http://schemas.microsoft.com/office/drawing/2014/main" id="{5FE3E3B4-706A-49E5-9E68-1231735F6E0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36347" y="3756344"/>
              <a:ext cx="888236" cy="1478996"/>
            </a:xfrm>
            <a:prstGeom prst="rect">
              <a:avLst/>
            </a:prstGeom>
          </p:spPr>
        </p:pic>
      </p:grpSp>
      <p:grpSp>
        <p:nvGrpSpPr>
          <p:cNvPr id="17" name="グループ化 16">
            <a:extLst>
              <a:ext uri="{FF2B5EF4-FFF2-40B4-BE49-F238E27FC236}">
                <a16:creationId xmlns:a16="http://schemas.microsoft.com/office/drawing/2014/main" id="{C80B5A3B-0159-487E-AE91-B8A671CEC140}"/>
              </a:ext>
            </a:extLst>
          </p:cNvPr>
          <p:cNvGrpSpPr/>
          <p:nvPr/>
        </p:nvGrpSpPr>
        <p:grpSpPr>
          <a:xfrm>
            <a:off x="638382" y="6625561"/>
            <a:ext cx="2490188" cy="584775"/>
            <a:chOff x="1664276" y="4005947"/>
            <a:chExt cx="2490188" cy="584775"/>
          </a:xfrm>
        </p:grpSpPr>
        <p:sp>
          <p:nvSpPr>
            <p:cNvPr id="106" name="テキスト ボックス 105">
              <a:extLst>
                <a:ext uri="{FF2B5EF4-FFF2-40B4-BE49-F238E27FC236}">
                  <a16:creationId xmlns:a16="http://schemas.microsoft.com/office/drawing/2014/main" id="{61E42915-F9E9-4DEB-BB9C-9AAF4292475D}"/>
                </a:ext>
              </a:extLst>
            </p:cNvPr>
            <p:cNvSpPr txBox="1"/>
            <p:nvPr/>
          </p:nvSpPr>
          <p:spPr>
            <a:xfrm>
              <a:off x="1664276" y="4106434"/>
              <a:ext cx="829073" cy="391133"/>
            </a:xfrm>
            <a:prstGeom prst="rect">
              <a:avLst/>
            </a:prstGeom>
            <a:noFill/>
          </p:spPr>
          <p:txBody>
            <a:bodyPr wrap="none" rtlCol="0">
              <a:spAutoFit/>
            </a:bodyPr>
            <a:lstStyle/>
            <a:p>
              <a:pPr lvl="0" algn="ctr"/>
              <a:r>
                <a:rPr lang="en-US" altLang="ja-JP" sz="971" b="1">
                  <a:solidFill>
                    <a:prstClr val="black"/>
                  </a:solidFill>
                  <a:latin typeface="游ゴシック" panose="020B0400000000000000" pitchFamily="50" charset="-128"/>
                  <a:ea typeface="游ゴシック" panose="020B0400000000000000" pitchFamily="50" charset="-128"/>
                </a:rPr>
                <a:t>3</a:t>
              </a:r>
              <a:r>
                <a:rPr lang="ja-JP" altLang="en-US" sz="971" b="1">
                  <a:solidFill>
                    <a:prstClr val="black"/>
                  </a:solidFill>
                  <a:latin typeface="游ゴシック" panose="020B0400000000000000" pitchFamily="50" charset="-128"/>
                  <a:ea typeface="游ゴシック" panose="020B0400000000000000" pitchFamily="50" charset="-128"/>
                </a:rPr>
                <a:t>人に</a:t>
              </a:r>
              <a:r>
                <a:rPr lang="en-US" altLang="ja-JP" sz="971" b="1">
                  <a:solidFill>
                    <a:prstClr val="black"/>
                  </a:solidFill>
                  <a:latin typeface="游ゴシック" panose="020B0400000000000000" pitchFamily="50" charset="-128"/>
                  <a:ea typeface="游ゴシック" panose="020B0400000000000000" pitchFamily="50" charset="-128"/>
                </a:rPr>
                <a:t>1</a:t>
              </a:r>
              <a:r>
                <a:rPr lang="ja-JP" altLang="en-US" sz="971" b="1">
                  <a:solidFill>
                    <a:prstClr val="black"/>
                  </a:solidFill>
                  <a:latin typeface="游ゴシック" panose="020B0400000000000000" pitchFamily="50" charset="-128"/>
                  <a:ea typeface="游ゴシック" panose="020B0400000000000000" pitchFamily="50" charset="-128"/>
                </a:rPr>
                <a:t>人が</a:t>
              </a:r>
              <a:endParaRPr lang="en-US" altLang="ja-JP" sz="971" b="1">
                <a:solidFill>
                  <a:prstClr val="black"/>
                </a:solidFill>
                <a:latin typeface="游ゴシック" panose="020B0400000000000000" pitchFamily="50" charset="-128"/>
                <a:ea typeface="游ゴシック" panose="020B0400000000000000" pitchFamily="50" charset="-128"/>
              </a:endParaRPr>
            </a:p>
            <a:p>
              <a:pPr lvl="0" algn="ctr"/>
              <a:r>
                <a:rPr lang="en-US" altLang="ja-JP" sz="971" b="1">
                  <a:solidFill>
                    <a:prstClr val="black"/>
                  </a:solidFill>
                  <a:latin typeface="游ゴシック" panose="020B0400000000000000" pitchFamily="50" charset="-128"/>
                  <a:ea typeface="游ゴシック" panose="020B0400000000000000" pitchFamily="50" charset="-128"/>
                </a:rPr>
                <a:t>35</a:t>
              </a:r>
              <a:r>
                <a:rPr lang="ja-JP" altLang="en-US" sz="971" b="1">
                  <a:solidFill>
                    <a:prstClr val="black"/>
                  </a:solidFill>
                  <a:latin typeface="游ゴシック" panose="020B0400000000000000" pitchFamily="50" charset="-128"/>
                  <a:ea typeface="游ゴシック" panose="020B0400000000000000" pitchFamily="50" charset="-128"/>
                </a:rPr>
                <a:t>歳以下</a:t>
              </a:r>
              <a:endParaRPr lang="en-US" altLang="ja-JP" sz="971" b="1">
                <a:solidFill>
                  <a:prstClr val="black"/>
                </a:solidFill>
                <a:latin typeface="游ゴシック" panose="020B0400000000000000" pitchFamily="50" charset="-128"/>
                <a:ea typeface="游ゴシック" panose="020B0400000000000000" pitchFamily="50" charset="-128"/>
              </a:endParaRPr>
            </a:p>
          </p:txBody>
        </p:sp>
        <p:sp>
          <p:nvSpPr>
            <p:cNvPr id="107" name="テキスト ボックス 106">
              <a:extLst>
                <a:ext uri="{FF2B5EF4-FFF2-40B4-BE49-F238E27FC236}">
                  <a16:creationId xmlns:a16="http://schemas.microsoft.com/office/drawing/2014/main" id="{78810DA3-4154-48AB-A151-FA87DBD505BA}"/>
                </a:ext>
              </a:extLst>
            </p:cNvPr>
            <p:cNvSpPr txBox="1"/>
            <p:nvPr/>
          </p:nvSpPr>
          <p:spPr>
            <a:xfrm>
              <a:off x="3180113" y="4005947"/>
              <a:ext cx="974351" cy="584775"/>
            </a:xfrm>
            <a:prstGeom prst="rect">
              <a:avLst/>
            </a:prstGeom>
            <a:noFill/>
          </p:spPr>
          <p:txBody>
            <a:bodyPr wrap="square" rtlCol="0">
              <a:spAutoFit/>
            </a:bodyPr>
            <a:lstStyle/>
            <a:p>
              <a:pPr algn="ctr"/>
              <a:r>
                <a:rPr lang="ja-JP" altLang="en-US" sz="800" b="1" dirty="0">
                  <a:latin typeface="游ゴシック" panose="020B0400000000000000" pitchFamily="50" charset="-128"/>
                  <a:ea typeface="游ゴシック" panose="020B0400000000000000" pitchFamily="50" charset="-128"/>
                </a:rPr>
                <a:t>硬い話題も</a:t>
              </a:r>
              <a:endParaRPr lang="en-US" altLang="ja-JP" sz="800" b="1" dirty="0">
                <a:latin typeface="游ゴシック" panose="020B0400000000000000" pitchFamily="50" charset="-128"/>
                <a:ea typeface="游ゴシック" panose="020B0400000000000000" pitchFamily="50" charset="-128"/>
              </a:endParaRPr>
            </a:p>
            <a:p>
              <a:pPr algn="ctr"/>
              <a:r>
                <a:rPr lang="ja-JP" altLang="en-US" sz="800" b="1" dirty="0">
                  <a:latin typeface="游ゴシック" panose="020B0400000000000000" pitchFamily="50" charset="-128"/>
                  <a:ea typeface="游ゴシック" panose="020B0400000000000000" pitchFamily="50" charset="-128"/>
                </a:rPr>
                <a:t>面白く・わかりやすく伝えることも得意</a:t>
              </a:r>
              <a:endParaRPr lang="en-US" altLang="ja-JP" sz="800" b="1" dirty="0">
                <a:latin typeface="游ゴシック" panose="020B0400000000000000" pitchFamily="50" charset="-128"/>
                <a:ea typeface="游ゴシック" panose="020B0400000000000000" pitchFamily="50" charset="-128"/>
              </a:endParaRPr>
            </a:p>
          </p:txBody>
        </p:sp>
        <p:sp>
          <p:nvSpPr>
            <p:cNvPr id="108" name="正方形/長方形 107">
              <a:extLst>
                <a:ext uri="{FF2B5EF4-FFF2-40B4-BE49-F238E27FC236}">
                  <a16:creationId xmlns:a16="http://schemas.microsoft.com/office/drawing/2014/main" id="{9F5CF7DA-22DA-4788-AE81-A08F8F962F84}"/>
                </a:ext>
              </a:extLst>
            </p:cNvPr>
            <p:cNvSpPr/>
            <p:nvPr/>
          </p:nvSpPr>
          <p:spPr>
            <a:xfrm>
              <a:off x="2373192" y="4073123"/>
              <a:ext cx="957866" cy="457754"/>
            </a:xfrm>
            <a:prstGeom prst="rect">
              <a:avLst/>
            </a:prstGeom>
          </p:spPr>
          <p:txBody>
            <a:bodyPr wrap="square">
              <a:spAutoFit/>
            </a:bodyPr>
            <a:lstStyle/>
            <a:p>
              <a:pPr lvl="0" algn="ctr"/>
              <a:r>
                <a:rPr lang="en-US" altLang="ja-JP" sz="863" b="1" dirty="0">
                  <a:solidFill>
                    <a:prstClr val="black"/>
                  </a:solidFill>
                  <a:latin typeface="游ゴシック" panose="020B0400000000000000" pitchFamily="50" charset="-128"/>
                  <a:ea typeface="游ゴシック" panose="020B0400000000000000" pitchFamily="50" charset="-128"/>
                </a:rPr>
                <a:t>LINE</a:t>
              </a:r>
              <a:r>
                <a:rPr lang="ja-JP" altLang="en-US" sz="863" b="1" dirty="0">
                  <a:solidFill>
                    <a:prstClr val="black"/>
                  </a:solidFill>
                  <a:latin typeface="游ゴシック" panose="020B0400000000000000" pitchFamily="50" charset="-128"/>
                  <a:ea typeface="游ゴシック" panose="020B0400000000000000" pitchFamily="50" charset="-128"/>
                </a:rPr>
                <a:t>ニュース</a:t>
              </a:r>
              <a:endParaRPr lang="en-US" altLang="ja-JP" sz="863" b="1" dirty="0">
                <a:solidFill>
                  <a:prstClr val="black"/>
                </a:solidFill>
                <a:latin typeface="游ゴシック" panose="020B0400000000000000" pitchFamily="50" charset="-128"/>
                <a:ea typeface="游ゴシック" panose="020B0400000000000000" pitchFamily="50" charset="-128"/>
              </a:endParaRPr>
            </a:p>
            <a:p>
              <a:pPr lvl="0" algn="ctr"/>
              <a:r>
                <a:rPr lang="en-US" altLang="ja-JP" sz="756" b="1" dirty="0">
                  <a:solidFill>
                    <a:prstClr val="black"/>
                  </a:solidFill>
                  <a:latin typeface="游ゴシック" panose="020B0400000000000000" pitchFamily="50" charset="-128"/>
                  <a:ea typeface="游ゴシック" panose="020B0400000000000000" pitchFamily="50" charset="-128"/>
                </a:rPr>
                <a:t>Yahoo!</a:t>
              </a:r>
              <a:r>
                <a:rPr lang="ja-JP" altLang="en-US" sz="756" b="1" dirty="0">
                  <a:solidFill>
                    <a:prstClr val="black"/>
                  </a:solidFill>
                  <a:latin typeface="游ゴシック" panose="020B0400000000000000" pitchFamily="50" charset="-128"/>
                  <a:ea typeface="游ゴシック" panose="020B0400000000000000" pitchFamily="50" charset="-128"/>
                </a:rPr>
                <a:t>など、</a:t>
              </a:r>
              <a:endParaRPr lang="en-US" altLang="ja-JP" sz="756" b="1" dirty="0">
                <a:solidFill>
                  <a:prstClr val="black"/>
                </a:solidFill>
                <a:latin typeface="游ゴシック" panose="020B0400000000000000" pitchFamily="50" charset="-128"/>
                <a:ea typeface="游ゴシック" panose="020B0400000000000000" pitchFamily="50" charset="-128"/>
              </a:endParaRPr>
            </a:p>
            <a:p>
              <a:pPr lvl="0" algn="ctr"/>
              <a:r>
                <a:rPr lang="ja-JP" altLang="en-US" sz="756" b="1" dirty="0">
                  <a:solidFill>
                    <a:prstClr val="black"/>
                  </a:solidFill>
                  <a:latin typeface="游ゴシック" panose="020B0400000000000000" pitchFamily="50" charset="-128"/>
                  <a:ea typeface="游ゴシック" panose="020B0400000000000000" pitchFamily="50" charset="-128"/>
                </a:rPr>
                <a:t>外部配信多数</a:t>
              </a:r>
              <a:endParaRPr lang="en-US" altLang="ja-JP" sz="756" b="1" dirty="0">
                <a:solidFill>
                  <a:prstClr val="black"/>
                </a:solidFill>
                <a:latin typeface="游ゴシック" panose="020B0400000000000000" pitchFamily="50" charset="-128"/>
                <a:ea typeface="游ゴシック" panose="020B0400000000000000" pitchFamily="50" charset="-128"/>
              </a:endParaRPr>
            </a:p>
          </p:txBody>
        </p:sp>
        <p:cxnSp>
          <p:nvCxnSpPr>
            <p:cNvPr id="109" name="直線コネクタ 108">
              <a:extLst>
                <a:ext uri="{FF2B5EF4-FFF2-40B4-BE49-F238E27FC236}">
                  <a16:creationId xmlns:a16="http://schemas.microsoft.com/office/drawing/2014/main" id="{FFD889A9-7811-4ED5-81D1-1352613657D1}"/>
                </a:ext>
              </a:extLst>
            </p:cNvPr>
            <p:cNvCxnSpPr/>
            <p:nvPr/>
          </p:nvCxnSpPr>
          <p:spPr>
            <a:xfrm>
              <a:off x="2435584" y="4077771"/>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7E2AD136-9D1A-47A9-9CB7-2F35B24BFE9E}"/>
                </a:ext>
              </a:extLst>
            </p:cNvPr>
            <p:cNvCxnSpPr/>
            <p:nvPr/>
          </p:nvCxnSpPr>
          <p:spPr>
            <a:xfrm>
              <a:off x="3254211" y="4077771"/>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AAFF6A5E-1427-4C44-AEEC-5CF7573D5D9A}"/>
              </a:ext>
            </a:extLst>
          </p:cNvPr>
          <p:cNvGrpSpPr/>
          <p:nvPr/>
        </p:nvGrpSpPr>
        <p:grpSpPr>
          <a:xfrm>
            <a:off x="1717847" y="3023956"/>
            <a:ext cx="1387757" cy="3510640"/>
            <a:chOff x="1717847" y="6016933"/>
            <a:chExt cx="1387757" cy="3510640"/>
          </a:xfrm>
        </p:grpSpPr>
        <p:sp>
          <p:nvSpPr>
            <p:cNvPr id="111" name="テキスト ボックス 110">
              <a:extLst>
                <a:ext uri="{FF2B5EF4-FFF2-40B4-BE49-F238E27FC236}">
                  <a16:creationId xmlns:a16="http://schemas.microsoft.com/office/drawing/2014/main" id="{FDFB9270-7919-452E-8357-3753DA0A7A14}"/>
                </a:ext>
              </a:extLst>
            </p:cNvPr>
            <p:cNvSpPr txBox="1"/>
            <p:nvPr/>
          </p:nvSpPr>
          <p:spPr>
            <a:xfrm>
              <a:off x="1765458" y="6208562"/>
              <a:ext cx="1320510" cy="1213858"/>
            </a:xfrm>
            <a:prstGeom prst="rect">
              <a:avLst/>
            </a:prstGeom>
            <a:noFill/>
          </p:spPr>
          <p:txBody>
            <a:bodyPr wrap="square" lIns="0" tIns="0" rIns="0" bIns="0" rtlCol="0" anchor="t">
              <a:spAutoFit/>
            </a:bodyPr>
            <a:lstStyle/>
            <a:p>
              <a:pPr algn="just">
                <a:lnSpc>
                  <a:spcPct val="110000"/>
                </a:lnSpc>
              </a:pPr>
              <a:r>
                <a:rPr lang="ja-JP" altLang="en-US" sz="800" dirty="0">
                  <a:latin typeface="游ゴシック" panose="020B0400000000000000" pitchFamily="50" charset="-128"/>
                  <a:ea typeface="游ゴシック" panose="020B0400000000000000" pitchFamily="50" charset="-128"/>
                </a:rPr>
                <a:t>経験のある新聞記者がネットの話題をさらに深堀りし、当事者へのインタビューなどを重ねてきた</a:t>
              </a:r>
              <a:r>
                <a:rPr lang="en-US" altLang="ja-JP" sz="800" dirty="0" err="1">
                  <a:latin typeface="游ゴシック" panose="020B0400000000000000" pitchFamily="50" charset="-128"/>
                  <a:ea typeface="游ゴシック" panose="020B0400000000000000" pitchFamily="50" charset="-128"/>
                </a:rPr>
                <a:t>withnews</a:t>
              </a:r>
              <a:r>
                <a:rPr lang="ja-JP" altLang="en-US" sz="800" dirty="0">
                  <a:latin typeface="游ゴシック" panose="020B0400000000000000" pitchFamily="50" charset="-128"/>
                  <a:ea typeface="游ゴシック" panose="020B0400000000000000" pitchFamily="50" charset="-128"/>
                </a:rPr>
                <a:t>。記事広告であってもインタビューや複数取材の組み合わせなど徹底的な取材を実施。面白さとわかりやすさを両立させます。</a:t>
              </a:r>
            </a:p>
          </p:txBody>
        </p:sp>
        <p:sp>
          <p:nvSpPr>
            <p:cNvPr id="112" name="テキスト ボックス 111">
              <a:extLst>
                <a:ext uri="{FF2B5EF4-FFF2-40B4-BE49-F238E27FC236}">
                  <a16:creationId xmlns:a16="http://schemas.microsoft.com/office/drawing/2014/main" id="{78DB8ED6-878A-44E1-ABC5-7CFEE6BFA29A}"/>
                </a:ext>
              </a:extLst>
            </p:cNvPr>
            <p:cNvSpPr txBox="1"/>
            <p:nvPr/>
          </p:nvSpPr>
          <p:spPr>
            <a:xfrm>
              <a:off x="1785094" y="6016933"/>
              <a:ext cx="1154162" cy="138499"/>
            </a:xfrm>
            <a:prstGeom prst="rect">
              <a:avLst/>
            </a:prstGeom>
            <a:noFill/>
          </p:spPr>
          <p:txBody>
            <a:bodyPr wrap="none" lIns="0" tIns="0" rIns="0" bIns="0" rtlCol="0" anchor="b">
              <a:spAutoFit/>
            </a:bodyPr>
            <a:lstStyle/>
            <a:p>
              <a:r>
                <a:rPr lang="ja-JP" altLang="en-US" sz="900" b="1" dirty="0">
                  <a:latin typeface="游ゴシック" panose="020B0400000000000000" pitchFamily="50" charset="-128"/>
                  <a:ea typeface="游ゴシック" panose="020B0400000000000000" pitchFamily="50" charset="-128"/>
                </a:rPr>
                <a:t>面白さ・わかりやすさ</a:t>
              </a:r>
            </a:p>
          </p:txBody>
        </p:sp>
        <p:sp>
          <p:nvSpPr>
            <p:cNvPr id="113" name="テキスト ボックス 112">
              <a:extLst>
                <a:ext uri="{FF2B5EF4-FFF2-40B4-BE49-F238E27FC236}">
                  <a16:creationId xmlns:a16="http://schemas.microsoft.com/office/drawing/2014/main" id="{5564D6E2-38FE-47E0-A49F-724AA6063203}"/>
                </a:ext>
              </a:extLst>
            </p:cNvPr>
            <p:cNvSpPr txBox="1"/>
            <p:nvPr/>
          </p:nvSpPr>
          <p:spPr>
            <a:xfrm>
              <a:off x="1717847" y="7461451"/>
              <a:ext cx="1384995" cy="138499"/>
            </a:xfrm>
            <a:prstGeom prst="rect">
              <a:avLst/>
            </a:prstGeom>
            <a:noFill/>
          </p:spPr>
          <p:txBody>
            <a:bodyPr wrap="none" lIns="0" tIns="0" rIns="0" bIns="0" rtlCol="0" anchor="b">
              <a:spAutoFit/>
            </a:bodyPr>
            <a:lstStyle/>
            <a:p>
              <a:pPr algn="just"/>
              <a:r>
                <a:rPr lang="ja-JP" altLang="en-US" sz="900" b="1" dirty="0">
                  <a:latin typeface="游ゴシック" panose="020B0400000000000000" pitchFamily="50" charset="-128"/>
                  <a:ea typeface="游ゴシック" panose="020B0400000000000000" pitchFamily="50" charset="-128"/>
                </a:rPr>
                <a:t>ネット上でたびたび話題に</a:t>
              </a:r>
            </a:p>
          </p:txBody>
        </p:sp>
        <p:sp>
          <p:nvSpPr>
            <p:cNvPr id="114" name="テキスト ボックス 113">
              <a:extLst>
                <a:ext uri="{FF2B5EF4-FFF2-40B4-BE49-F238E27FC236}">
                  <a16:creationId xmlns:a16="http://schemas.microsoft.com/office/drawing/2014/main" id="{B0D2CCD0-7B9F-4987-BE8E-ECB97A0F4A69}"/>
                </a:ext>
              </a:extLst>
            </p:cNvPr>
            <p:cNvSpPr txBox="1"/>
            <p:nvPr/>
          </p:nvSpPr>
          <p:spPr>
            <a:xfrm>
              <a:off x="1785094" y="7639102"/>
              <a:ext cx="1320510" cy="807593"/>
            </a:xfrm>
            <a:prstGeom prst="rect">
              <a:avLst/>
            </a:prstGeom>
            <a:noFill/>
          </p:spPr>
          <p:txBody>
            <a:bodyPr wrap="square" lIns="0" tIns="0" rIns="0" bIns="0" rtlCol="0" anchor="t">
              <a:spAutoFit/>
            </a:bodyPr>
            <a:lstStyle/>
            <a:p>
              <a:pPr algn="just">
                <a:lnSpc>
                  <a:spcPct val="110000"/>
                </a:lnSpc>
              </a:pPr>
              <a:r>
                <a:rPr lang="ja-JP" altLang="en-US" sz="800" dirty="0">
                  <a:latin typeface="游ゴシック" panose="020B0400000000000000" pitchFamily="50" charset="-128"/>
                  <a:ea typeface="游ゴシック" panose="020B0400000000000000" pitchFamily="50" charset="-128"/>
                </a:rPr>
                <a:t>「“気になる”話題を、もっとおもしろく」をキャッチフレーズに、ユーザーの興味関心を重視し、ネット上でたびたび話題になり、月間</a:t>
              </a:r>
              <a:r>
                <a:rPr lang="en-US" altLang="ja-JP" sz="800" dirty="0">
                  <a:latin typeface="游ゴシック" panose="020B0400000000000000" pitchFamily="50" charset="-128"/>
                  <a:ea typeface="游ゴシック" panose="020B0400000000000000" pitchFamily="50" charset="-128"/>
                </a:rPr>
                <a:t>8,500</a:t>
              </a:r>
              <a:r>
                <a:rPr lang="ja-JP" altLang="en-US" sz="800" dirty="0">
                  <a:latin typeface="游ゴシック" panose="020B0400000000000000" pitchFamily="50" charset="-128"/>
                  <a:ea typeface="游ゴシック" panose="020B0400000000000000" pitchFamily="50" charset="-128"/>
                </a:rPr>
                <a:t>万</a:t>
              </a:r>
              <a:r>
                <a:rPr lang="en-US" altLang="ja-JP" sz="800" dirty="0">
                  <a:latin typeface="游ゴシック" panose="020B0400000000000000" pitchFamily="50" charset="-128"/>
                  <a:ea typeface="游ゴシック" panose="020B0400000000000000" pitchFamily="50" charset="-128"/>
                </a:rPr>
                <a:t>PV</a:t>
              </a:r>
              <a:r>
                <a:rPr lang="ja-JP" altLang="en-US" sz="800" dirty="0">
                  <a:latin typeface="游ゴシック" panose="020B0400000000000000" pitchFamily="50" charset="-128"/>
                  <a:ea typeface="游ゴシック" panose="020B0400000000000000" pitchFamily="50" charset="-128"/>
                </a:rPr>
                <a:t>も読まれています。</a:t>
              </a:r>
            </a:p>
          </p:txBody>
        </p:sp>
        <p:sp>
          <p:nvSpPr>
            <p:cNvPr id="115" name="object 4">
              <a:extLst>
                <a:ext uri="{FF2B5EF4-FFF2-40B4-BE49-F238E27FC236}">
                  <a16:creationId xmlns:a16="http://schemas.microsoft.com/office/drawing/2014/main" id="{E5CAF944-BA75-4907-A19B-85E06972BB4B}"/>
                </a:ext>
              </a:extLst>
            </p:cNvPr>
            <p:cNvSpPr/>
            <p:nvPr/>
          </p:nvSpPr>
          <p:spPr>
            <a:xfrm>
              <a:off x="2006876" y="8469445"/>
              <a:ext cx="822226" cy="850668"/>
            </a:xfrm>
            <a:prstGeom prst="rect">
              <a:avLst/>
            </a:prstGeom>
            <a:blipFill>
              <a:blip r:embed="rId13" cstate="print">
                <a:extLst>
                  <a:ext uri="{28A0092B-C50C-407E-A947-70E740481C1C}">
                    <a14:useLocalDpi xmlns:a14="http://schemas.microsoft.com/office/drawing/2010/main"/>
                  </a:ext>
                </a:extLst>
              </a:blip>
              <a:stretch>
                <a:fillRect/>
              </a:stretch>
            </a:blipFill>
          </p:spPr>
          <p:txBody>
            <a:bodyPr wrap="square" lIns="0" tIns="0" rIns="0" bIns="0" rtlCol="0"/>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sz="1943">
                <a:latin typeface="游ゴシック" panose="020B0400000000000000" pitchFamily="50" charset="-128"/>
                <a:ea typeface="游ゴシック" panose="020B0400000000000000" pitchFamily="50" charset="-128"/>
              </a:endParaRPr>
            </a:p>
          </p:txBody>
        </p:sp>
        <p:sp>
          <p:nvSpPr>
            <p:cNvPr id="116" name="正方形/長方形 115">
              <a:extLst>
                <a:ext uri="{FF2B5EF4-FFF2-40B4-BE49-F238E27FC236}">
                  <a16:creationId xmlns:a16="http://schemas.microsoft.com/office/drawing/2014/main" id="{BF4EB1CC-A752-4BA5-8795-1E682AC92033}"/>
                </a:ext>
              </a:extLst>
            </p:cNvPr>
            <p:cNvSpPr/>
            <p:nvPr/>
          </p:nvSpPr>
          <p:spPr>
            <a:xfrm>
              <a:off x="2018885" y="9318926"/>
              <a:ext cx="821839" cy="208647"/>
            </a:xfrm>
            <a:prstGeom prst="rect">
              <a:avLst/>
            </a:prstGeom>
          </p:spPr>
          <p:txBody>
            <a:bodyPr wrap="square">
              <a:spAutoFit/>
            </a:bodyPr>
            <a:lstStyle/>
            <a:p>
              <a:pPr algn="ctr"/>
              <a:r>
                <a:rPr lang="ja-JP" altLang="en-US" sz="756" kern="100" dirty="0">
                  <a:solidFill>
                    <a:schemeClr val="tx1">
                      <a:lumMod val="65000"/>
                      <a:lumOff val="35000"/>
                    </a:schemeClr>
                  </a:solidFill>
                  <a:latin typeface="游ゴシック" panose="020B0400000000000000" pitchFamily="50" charset="-128"/>
                  <a:ea typeface="游ゴシック" panose="020B0400000000000000" pitchFamily="50" charset="-128"/>
                  <a:cs typeface="Times New Roman" panose="02020603050405020304" pitchFamily="18" charset="0"/>
                </a:rPr>
                <a:t>奥山編集長</a:t>
              </a:r>
              <a:endParaRPr lang="en-US" altLang="ja-JP" sz="756" kern="100" dirty="0">
                <a:solidFill>
                  <a:schemeClr val="tx1">
                    <a:lumMod val="65000"/>
                    <a:lumOff val="35000"/>
                  </a:schemeClr>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22" name="正方形/長方形 121">
            <a:extLst>
              <a:ext uri="{FF2B5EF4-FFF2-40B4-BE49-F238E27FC236}">
                <a16:creationId xmlns:a16="http://schemas.microsoft.com/office/drawing/2014/main" id="{3B7D870E-33CF-4DFE-A8BB-6A39B2775CBA}"/>
              </a:ext>
            </a:extLst>
          </p:cNvPr>
          <p:cNvSpPr/>
          <p:nvPr/>
        </p:nvSpPr>
        <p:spPr>
          <a:xfrm>
            <a:off x="8548905" y="3093500"/>
            <a:ext cx="1736655" cy="1069203"/>
          </a:xfrm>
          <a:prstGeom prst="rect">
            <a:avLst/>
          </a:prstGeom>
          <a:noFill/>
        </p:spPr>
        <p:txBody>
          <a:bodyPr wrap="square">
            <a:spAutoFit/>
          </a:bodyPr>
          <a:lstStyle/>
          <a:p>
            <a:pPr lvl="0">
              <a:lnSpc>
                <a:spcPct val="110000"/>
              </a:lnSpc>
            </a:pPr>
            <a:r>
              <a:rPr lang="ja-JP" altLang="en-US" sz="1000" b="1" dirty="0">
                <a:latin typeface="游ゴシック" panose="020B0400000000000000" pitchFamily="50" charset="-128"/>
                <a:ea typeface="游ゴシック" panose="020B0400000000000000" pitchFamily="50" charset="-128"/>
              </a:rPr>
              <a:t>■広告主：明治</a:t>
            </a:r>
            <a:endParaRPr lang="en-US" altLang="ja-JP" sz="1000" b="1" dirty="0">
              <a:latin typeface="游ゴシック" panose="020B0400000000000000" pitchFamily="50" charset="-128"/>
              <a:ea typeface="游ゴシック" panose="020B0400000000000000" pitchFamily="50" charset="-128"/>
            </a:endParaRPr>
          </a:p>
          <a:p>
            <a:pPr lvl="0">
              <a:lnSpc>
                <a:spcPct val="110000"/>
              </a:lnSpc>
            </a:pPr>
            <a:r>
              <a:rPr lang="ja-JP" altLang="en-US" sz="800" dirty="0">
                <a:latin typeface="游ゴシック" panose="020B0400000000000000" pitchFamily="50" charset="-128"/>
                <a:ea typeface="游ゴシック" panose="020B0400000000000000" pitchFamily="50" charset="-128"/>
              </a:rPr>
              <a:t>新聞広告に掲載された明治「</a:t>
            </a:r>
            <a:r>
              <a:rPr lang="en-US" altLang="ja-JP" sz="800" dirty="0">
                <a:latin typeface="游ゴシック" panose="020B0400000000000000" pitchFamily="50" charset="-128"/>
                <a:ea typeface="游ゴシック" panose="020B0400000000000000" pitchFamily="50" charset="-128"/>
              </a:rPr>
              <a:t>LG21</a:t>
            </a:r>
            <a:r>
              <a:rPr lang="ja-JP" altLang="en-US" sz="800" dirty="0">
                <a:latin typeface="游ゴシック" panose="020B0400000000000000" pitchFamily="50" charset="-128"/>
                <a:ea typeface="游ゴシック" panose="020B0400000000000000" pitchFamily="50" charset="-128"/>
              </a:rPr>
              <a:t>」のイメージキャラクターの片桐仁さんのペーパークラフトを</a:t>
            </a:r>
            <a:r>
              <a:rPr lang="en-US" altLang="ja-JP" sz="800" dirty="0" err="1">
                <a:latin typeface="游ゴシック" panose="020B0400000000000000" pitchFamily="50" charset="-128"/>
                <a:ea typeface="游ゴシック" panose="020B0400000000000000" pitchFamily="50" charset="-128"/>
              </a:rPr>
              <a:t>withnews</a:t>
            </a:r>
            <a:r>
              <a:rPr lang="ja-JP" altLang="en-US" sz="800" dirty="0">
                <a:latin typeface="游ゴシック" panose="020B0400000000000000" pitchFamily="50" charset="-128"/>
                <a:ea typeface="游ゴシック" panose="020B0400000000000000" pitchFamily="50" charset="-128"/>
              </a:rPr>
              <a:t>チームが実際に制作して記事化。制作過程も含めて楽しく紹介した。</a:t>
            </a:r>
            <a:endParaRPr lang="en-US" altLang="ja-JP" sz="800" dirty="0">
              <a:latin typeface="游ゴシック" panose="020B0400000000000000" pitchFamily="50" charset="-128"/>
              <a:ea typeface="游ゴシック" panose="020B0400000000000000" pitchFamily="50" charset="-128"/>
            </a:endParaRPr>
          </a:p>
        </p:txBody>
      </p:sp>
      <p:sp>
        <p:nvSpPr>
          <p:cNvPr id="123" name="正方形/長方形 122">
            <a:extLst>
              <a:ext uri="{FF2B5EF4-FFF2-40B4-BE49-F238E27FC236}">
                <a16:creationId xmlns:a16="http://schemas.microsoft.com/office/drawing/2014/main" id="{EBB3A36B-9B66-4674-9A3B-4932031209AA}"/>
              </a:ext>
            </a:extLst>
          </p:cNvPr>
          <p:cNvSpPr/>
          <p:nvPr/>
        </p:nvSpPr>
        <p:spPr>
          <a:xfrm>
            <a:off x="8602901" y="4709181"/>
            <a:ext cx="1682659" cy="1204625"/>
          </a:xfrm>
          <a:prstGeom prst="rect">
            <a:avLst/>
          </a:prstGeom>
          <a:noFill/>
        </p:spPr>
        <p:txBody>
          <a:bodyPr wrap="square">
            <a:spAutoFit/>
          </a:bodyPr>
          <a:lstStyle/>
          <a:p>
            <a:pPr lvl="0">
              <a:lnSpc>
                <a:spcPct val="110000"/>
              </a:lnSpc>
            </a:pPr>
            <a:r>
              <a:rPr lang="ja-JP" altLang="en-US" sz="1000" b="1">
                <a:latin typeface="游ゴシック" panose="020B0400000000000000" pitchFamily="50" charset="-128"/>
                <a:ea typeface="游ゴシック" panose="020B0400000000000000" pitchFamily="50" charset="-128"/>
              </a:rPr>
              <a:t>■広告主：メルカリ</a:t>
            </a:r>
            <a:endParaRPr lang="en-US" altLang="ja-JP" sz="1000" b="1">
              <a:latin typeface="游ゴシック" panose="020B0400000000000000" pitchFamily="50" charset="-128"/>
              <a:ea typeface="游ゴシック" panose="020B0400000000000000" pitchFamily="50" charset="-128"/>
            </a:endParaRPr>
          </a:p>
          <a:p>
            <a:pPr lvl="0">
              <a:lnSpc>
                <a:spcPct val="110000"/>
              </a:lnSpc>
            </a:pPr>
            <a:r>
              <a:rPr lang="ja-JP" altLang="en-US" sz="800">
                <a:latin typeface="游ゴシック" panose="020B0400000000000000" pitchFamily="50" charset="-128"/>
                <a:ea typeface="游ゴシック" panose="020B0400000000000000" pitchFamily="50" charset="-128"/>
              </a:rPr>
              <a:t>平成から令和に変わった</a:t>
            </a:r>
            <a:r>
              <a:rPr lang="en-US" altLang="ja-JP" sz="800">
                <a:latin typeface="游ゴシック" panose="020B0400000000000000" pitchFamily="50" charset="-128"/>
                <a:ea typeface="游ゴシック" panose="020B0400000000000000" pitchFamily="50" charset="-128"/>
              </a:rPr>
              <a:t>4</a:t>
            </a:r>
            <a:r>
              <a:rPr lang="ja-JP" altLang="en-US" sz="800">
                <a:latin typeface="游ゴシック" panose="020B0400000000000000" pitchFamily="50" charset="-128"/>
                <a:ea typeface="游ゴシック" panose="020B0400000000000000" pitchFamily="50" charset="-128"/>
              </a:rPr>
              <a:t>月</a:t>
            </a:r>
            <a:r>
              <a:rPr lang="en-US" altLang="ja-JP" sz="800">
                <a:latin typeface="游ゴシック" panose="020B0400000000000000" pitchFamily="50" charset="-128"/>
                <a:ea typeface="游ゴシック" panose="020B0400000000000000" pitchFamily="50" charset="-128"/>
              </a:rPr>
              <a:t>1</a:t>
            </a:r>
            <a:r>
              <a:rPr lang="ja-JP" altLang="en-US" sz="800">
                <a:latin typeface="游ゴシック" panose="020B0400000000000000" pitchFamily="50" charset="-128"/>
                <a:ea typeface="游ゴシック" panose="020B0400000000000000" pitchFamily="50" charset="-128"/>
              </a:rPr>
              <a:t>日、新元号発表から約</a:t>
            </a:r>
            <a:r>
              <a:rPr lang="en-US" altLang="ja-JP" sz="800">
                <a:latin typeface="游ゴシック" panose="020B0400000000000000" pitchFamily="50" charset="-128"/>
                <a:ea typeface="游ゴシック" panose="020B0400000000000000" pitchFamily="50" charset="-128"/>
              </a:rPr>
              <a:t>2</a:t>
            </a:r>
            <a:r>
              <a:rPr lang="ja-JP" altLang="en-US" sz="800">
                <a:latin typeface="游ゴシック" panose="020B0400000000000000" pitchFamily="50" charset="-128"/>
                <a:ea typeface="游ゴシック" panose="020B0400000000000000" pitchFamily="50" charset="-128"/>
              </a:rPr>
              <a:t>時間後にメルカリが</a:t>
            </a:r>
            <a:r>
              <a:rPr lang="en-US" altLang="ja-JP" sz="800">
                <a:latin typeface="游ゴシック" panose="020B0400000000000000" pitchFamily="50" charset="-128"/>
                <a:ea typeface="游ゴシック" panose="020B0400000000000000" pitchFamily="50" charset="-128"/>
              </a:rPr>
              <a:t>｢</a:t>
            </a:r>
            <a:r>
              <a:rPr lang="ja-JP" altLang="en-US" sz="800">
                <a:latin typeface="游ゴシック" panose="020B0400000000000000" pitchFamily="50" charset="-128"/>
                <a:ea typeface="游ゴシック" panose="020B0400000000000000" pitchFamily="50" charset="-128"/>
              </a:rPr>
              <a:t>令和</a:t>
            </a:r>
            <a:r>
              <a:rPr lang="en-US" altLang="ja-JP" sz="800">
                <a:latin typeface="游ゴシック" panose="020B0400000000000000" pitchFamily="50" charset="-128"/>
                <a:ea typeface="游ゴシック" panose="020B0400000000000000" pitchFamily="50" charset="-128"/>
              </a:rPr>
              <a:t>｣</a:t>
            </a:r>
            <a:r>
              <a:rPr lang="ja-JP" altLang="en-US" sz="800">
                <a:latin typeface="游ゴシック" panose="020B0400000000000000" pitchFamily="50" charset="-128"/>
                <a:ea typeface="游ゴシック" panose="020B0400000000000000" pitchFamily="50" charset="-128"/>
              </a:rPr>
              <a:t>と書かれた</a:t>
            </a:r>
            <a:r>
              <a:rPr lang="en-US" altLang="ja-JP" sz="800">
                <a:latin typeface="游ゴシック" panose="020B0400000000000000" pitchFamily="50" charset="-128"/>
                <a:ea typeface="游ゴシック" panose="020B0400000000000000" pitchFamily="50" charset="-128"/>
              </a:rPr>
              <a:t>T</a:t>
            </a:r>
            <a:r>
              <a:rPr lang="ja-JP" altLang="en-US" sz="800">
                <a:latin typeface="游ゴシック" panose="020B0400000000000000" pitchFamily="50" charset="-128"/>
                <a:ea typeface="游ゴシック" panose="020B0400000000000000" pitchFamily="50" charset="-128"/>
              </a:rPr>
              <a:t>シャツを配布。このスピード感あるキャンペーンを仕掛けた同社のマーケティングスペシャリストに、狙いを聞いた。</a:t>
            </a:r>
          </a:p>
        </p:txBody>
      </p:sp>
      <p:sp>
        <p:nvSpPr>
          <p:cNvPr id="124" name="テキスト ボックス 123">
            <a:extLst>
              <a:ext uri="{FF2B5EF4-FFF2-40B4-BE49-F238E27FC236}">
                <a16:creationId xmlns:a16="http://schemas.microsoft.com/office/drawing/2014/main" id="{0087C413-25EB-4CA3-A609-DE36C7113E01}"/>
              </a:ext>
            </a:extLst>
          </p:cNvPr>
          <p:cNvSpPr txBox="1"/>
          <p:nvPr/>
        </p:nvSpPr>
        <p:spPr>
          <a:xfrm>
            <a:off x="7587147" y="6418296"/>
            <a:ext cx="2950152" cy="339003"/>
          </a:xfrm>
          <a:prstGeom prst="rect">
            <a:avLst/>
          </a:prstGeom>
          <a:noFill/>
        </p:spPr>
        <p:txBody>
          <a:bodyPr wrap="square" lIns="72000" tIns="72000" rtlCol="0">
            <a:noAutofit/>
          </a:bodyPr>
          <a:lstStyle/>
          <a:p>
            <a:r>
              <a:rPr lang="ja-JP" altLang="en-US" sz="800" b="1" dirty="0">
                <a:latin typeface="游ゴシック" panose="020B0400000000000000" pitchFamily="50" charset="-128"/>
                <a:ea typeface="游ゴシック" panose="020B0400000000000000" pitchFamily="50" charset="-128"/>
              </a:rPr>
              <a:t>日本コカ・コーラ、サントリー、</a:t>
            </a:r>
            <a:r>
              <a:rPr lang="en-US" altLang="ja-JP" sz="800" b="1" dirty="0">
                <a:latin typeface="游ゴシック" panose="020B0400000000000000" pitchFamily="50" charset="-128"/>
                <a:ea typeface="游ゴシック" panose="020B0400000000000000" pitchFamily="50" charset="-128"/>
              </a:rPr>
              <a:t>P&amp;G</a:t>
            </a:r>
            <a:r>
              <a:rPr lang="ja-JP" altLang="en-US" sz="800" b="1" dirty="0">
                <a:latin typeface="游ゴシック" panose="020B0400000000000000" pitchFamily="50" charset="-128"/>
                <a:ea typeface="游ゴシック" panose="020B0400000000000000" pitchFamily="50" charset="-128"/>
              </a:rPr>
              <a:t>、日本マクドナルド、ロッテ、東京都、スクウェア・エニックス、明治大学　ほか</a:t>
            </a:r>
          </a:p>
        </p:txBody>
      </p:sp>
      <p:sp>
        <p:nvSpPr>
          <p:cNvPr id="125" name="テキスト プレースホルダー 2">
            <a:extLst>
              <a:ext uri="{FF2B5EF4-FFF2-40B4-BE49-F238E27FC236}">
                <a16:creationId xmlns:a16="http://schemas.microsoft.com/office/drawing/2014/main" id="{310706B7-EFAD-4C31-8CCF-172C0A5A2E58}"/>
              </a:ext>
            </a:extLst>
          </p:cNvPr>
          <p:cNvSpPr txBox="1">
            <a:spLocks/>
          </p:cNvSpPr>
          <p:nvPr/>
        </p:nvSpPr>
        <p:spPr>
          <a:xfrm>
            <a:off x="7553943" y="6263927"/>
            <a:ext cx="176466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■実績広告主</a:t>
            </a:r>
          </a:p>
        </p:txBody>
      </p:sp>
      <p:sp>
        <p:nvSpPr>
          <p:cNvPr id="136" name="四角形: 角を丸くする 135">
            <a:extLst>
              <a:ext uri="{FF2B5EF4-FFF2-40B4-BE49-F238E27FC236}">
                <a16:creationId xmlns:a16="http://schemas.microsoft.com/office/drawing/2014/main" id="{1475999B-3489-4D21-8C09-19A33A063358}"/>
              </a:ext>
            </a:extLst>
          </p:cNvPr>
          <p:cNvSpPr/>
          <p:nvPr/>
        </p:nvSpPr>
        <p:spPr>
          <a:xfrm>
            <a:off x="7483955" y="6757311"/>
            <a:ext cx="3057030" cy="529741"/>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000" b="1" dirty="0">
                <a:solidFill>
                  <a:schemeClr val="tx1"/>
                </a:solidFill>
                <a:latin typeface="游ゴシック" panose="020B0400000000000000" pitchFamily="50" charset="-128"/>
                <a:ea typeface="游ゴシック" panose="020B0400000000000000" pitchFamily="50" charset="-128"/>
              </a:rPr>
              <a:t>■タイアップ広告</a:t>
            </a:r>
            <a:endParaRPr kumimoji="1" lang="en-US" altLang="ja-JP" sz="1000" b="1" dirty="0">
              <a:solidFill>
                <a:schemeClr val="tx1"/>
              </a:solidFill>
              <a:latin typeface="游ゴシック" panose="020B0400000000000000" pitchFamily="50" charset="-128"/>
              <a:ea typeface="游ゴシック" panose="020B0400000000000000" pitchFamily="50" charset="-128"/>
            </a:endParaRPr>
          </a:p>
          <a:p>
            <a:pPr defTabSz="1881188"/>
            <a:r>
              <a:rPr kumimoji="1" lang="ja-JP" altLang="en-US" sz="1000" dirty="0">
                <a:solidFill>
                  <a:schemeClr val="tx1"/>
                </a:solidFill>
                <a:latin typeface="游ゴシック" panose="020B0400000000000000" pitchFamily="50" charset="-128"/>
                <a:ea typeface="游ゴシック" panose="020B0400000000000000" pitchFamily="50" charset="-128"/>
              </a:rPr>
              <a:t>通常プラン　：</a:t>
            </a:r>
            <a:r>
              <a:rPr kumimoji="1" lang="en-US" altLang="ja-JP" sz="1000" dirty="0">
                <a:solidFill>
                  <a:schemeClr val="tx1"/>
                </a:solidFill>
                <a:latin typeface="游ゴシック" panose="020B0400000000000000" pitchFamily="50" charset="-128"/>
                <a:ea typeface="游ゴシック" panose="020B0400000000000000" pitchFamily="50" charset="-128"/>
              </a:rPr>
              <a:t>200</a:t>
            </a:r>
            <a:r>
              <a:rPr kumimoji="1" lang="ja-JP" altLang="en-US" sz="1000" dirty="0">
                <a:solidFill>
                  <a:schemeClr val="tx1"/>
                </a:solidFill>
                <a:latin typeface="游ゴシック" panose="020B0400000000000000" pitchFamily="50" charset="-128"/>
                <a:ea typeface="游ゴシック" panose="020B0400000000000000" pitchFamily="50" charset="-128"/>
              </a:rPr>
              <a:t>万円～　想定</a:t>
            </a:r>
            <a:r>
              <a:rPr kumimoji="1" lang="en-US" altLang="ja-JP" sz="1000" dirty="0">
                <a:solidFill>
                  <a:schemeClr val="tx1"/>
                </a:solidFill>
                <a:latin typeface="游ゴシック" panose="020B0400000000000000" pitchFamily="50" charset="-128"/>
                <a:ea typeface="游ゴシック" panose="020B0400000000000000" pitchFamily="50" charset="-128"/>
              </a:rPr>
              <a:t>PV</a:t>
            </a:r>
            <a:r>
              <a:rPr kumimoji="1" lang="ja-JP" altLang="en-US" sz="1000" dirty="0">
                <a:solidFill>
                  <a:schemeClr val="tx1"/>
                </a:solidFill>
                <a:latin typeface="游ゴシック" panose="020B0400000000000000" pitchFamily="50" charset="-128"/>
                <a:ea typeface="游ゴシック" panose="020B0400000000000000" pitchFamily="50" charset="-128"/>
              </a:rPr>
              <a:t>数：</a:t>
            </a:r>
            <a:r>
              <a:rPr kumimoji="1" lang="en-US" altLang="ja-JP" sz="1000" dirty="0">
                <a:solidFill>
                  <a:schemeClr val="tx1"/>
                </a:solidFill>
                <a:latin typeface="游ゴシック" panose="020B0400000000000000" pitchFamily="50" charset="-128"/>
                <a:ea typeface="游ゴシック" panose="020B0400000000000000" pitchFamily="50" charset="-128"/>
              </a:rPr>
              <a:t>1</a:t>
            </a:r>
            <a:r>
              <a:rPr kumimoji="1" lang="ja-JP" altLang="en-US" sz="1000" dirty="0">
                <a:solidFill>
                  <a:schemeClr val="tx1"/>
                </a:solidFill>
                <a:latin typeface="游ゴシック" panose="020B0400000000000000" pitchFamily="50" charset="-128"/>
                <a:ea typeface="游ゴシック" panose="020B0400000000000000" pitchFamily="50" charset="-128"/>
              </a:rPr>
              <a:t>～</a:t>
            </a:r>
            <a:r>
              <a:rPr kumimoji="1" lang="en-US" altLang="ja-JP" sz="1000" dirty="0">
                <a:solidFill>
                  <a:schemeClr val="tx1"/>
                </a:solidFill>
                <a:latin typeface="游ゴシック" panose="020B0400000000000000" pitchFamily="50" charset="-128"/>
                <a:ea typeface="游ゴシック" panose="020B0400000000000000" pitchFamily="50" charset="-128"/>
              </a:rPr>
              <a:t>2</a:t>
            </a:r>
            <a:r>
              <a:rPr kumimoji="1" lang="ja-JP" altLang="en-US" sz="1000" dirty="0">
                <a:solidFill>
                  <a:schemeClr val="tx1"/>
                </a:solidFill>
                <a:latin typeface="游ゴシック" panose="020B0400000000000000" pitchFamily="50" charset="-128"/>
                <a:ea typeface="游ゴシック" panose="020B0400000000000000" pitchFamily="50" charset="-128"/>
              </a:rPr>
              <a:t>万</a:t>
            </a:r>
            <a:r>
              <a:rPr kumimoji="1" lang="en-US" altLang="ja-JP" sz="1000" dirty="0">
                <a:solidFill>
                  <a:schemeClr val="tx1"/>
                </a:solidFill>
                <a:latin typeface="游ゴシック" panose="020B0400000000000000" pitchFamily="50" charset="-128"/>
                <a:ea typeface="游ゴシック" panose="020B0400000000000000" pitchFamily="50" charset="-128"/>
              </a:rPr>
              <a:t>PV</a:t>
            </a:r>
          </a:p>
          <a:p>
            <a:pPr defTabSz="1881188"/>
            <a:r>
              <a:rPr kumimoji="1" lang="ja-JP" altLang="en-US" sz="1000" dirty="0">
                <a:solidFill>
                  <a:schemeClr val="tx1"/>
                </a:solidFill>
                <a:latin typeface="游ゴシック" panose="020B0400000000000000" pitchFamily="50" charset="-128"/>
                <a:ea typeface="游ゴシック" panose="020B0400000000000000" pitchFamily="50" charset="-128"/>
              </a:rPr>
              <a:t>有名ライター：</a:t>
            </a:r>
            <a:r>
              <a:rPr kumimoji="1" lang="en-US" altLang="ja-JP" sz="1000" dirty="0">
                <a:solidFill>
                  <a:schemeClr val="tx1"/>
                </a:solidFill>
                <a:latin typeface="游ゴシック" panose="020B0400000000000000" pitchFamily="50" charset="-128"/>
                <a:ea typeface="游ゴシック" panose="020B0400000000000000" pitchFamily="50" charset="-128"/>
              </a:rPr>
              <a:t>300</a:t>
            </a:r>
            <a:r>
              <a:rPr kumimoji="1" lang="ja-JP" altLang="en-US" sz="1000" dirty="0">
                <a:solidFill>
                  <a:schemeClr val="tx1"/>
                </a:solidFill>
                <a:latin typeface="游ゴシック" panose="020B0400000000000000" pitchFamily="50" charset="-128"/>
                <a:ea typeface="游ゴシック" panose="020B0400000000000000" pitchFamily="50" charset="-128"/>
              </a:rPr>
              <a:t>万円～　想定</a:t>
            </a:r>
            <a:r>
              <a:rPr kumimoji="1" lang="en-US" altLang="ja-JP" sz="1000" dirty="0">
                <a:solidFill>
                  <a:schemeClr val="tx1"/>
                </a:solidFill>
                <a:latin typeface="游ゴシック" panose="020B0400000000000000" pitchFamily="50" charset="-128"/>
                <a:ea typeface="游ゴシック" panose="020B0400000000000000" pitchFamily="50" charset="-128"/>
              </a:rPr>
              <a:t>PV</a:t>
            </a:r>
            <a:r>
              <a:rPr kumimoji="1" lang="ja-JP" altLang="en-US" sz="1000" dirty="0">
                <a:solidFill>
                  <a:schemeClr val="tx1"/>
                </a:solidFill>
                <a:latin typeface="游ゴシック" panose="020B0400000000000000" pitchFamily="50" charset="-128"/>
                <a:ea typeface="游ゴシック" panose="020B0400000000000000" pitchFamily="50" charset="-128"/>
              </a:rPr>
              <a:t>数：</a:t>
            </a:r>
            <a:r>
              <a:rPr kumimoji="1" lang="en-US" altLang="ja-JP" sz="1000" dirty="0">
                <a:solidFill>
                  <a:schemeClr val="tx1"/>
                </a:solidFill>
                <a:latin typeface="游ゴシック" panose="020B0400000000000000" pitchFamily="50" charset="-128"/>
                <a:ea typeface="游ゴシック" panose="020B0400000000000000" pitchFamily="50" charset="-128"/>
              </a:rPr>
              <a:t>2</a:t>
            </a:r>
            <a:r>
              <a:rPr kumimoji="1" lang="ja-JP" altLang="en-US" sz="1000" dirty="0">
                <a:solidFill>
                  <a:schemeClr val="tx1"/>
                </a:solidFill>
                <a:latin typeface="游ゴシック" panose="020B0400000000000000" pitchFamily="50" charset="-128"/>
                <a:ea typeface="游ゴシック" panose="020B0400000000000000" pitchFamily="50" charset="-128"/>
              </a:rPr>
              <a:t>～</a:t>
            </a:r>
            <a:r>
              <a:rPr kumimoji="1" lang="en-US" altLang="ja-JP" sz="1000" dirty="0">
                <a:solidFill>
                  <a:schemeClr val="tx1"/>
                </a:solidFill>
                <a:latin typeface="游ゴシック" panose="020B0400000000000000" pitchFamily="50" charset="-128"/>
                <a:ea typeface="游ゴシック" panose="020B0400000000000000" pitchFamily="50" charset="-128"/>
              </a:rPr>
              <a:t>3</a:t>
            </a:r>
            <a:r>
              <a:rPr kumimoji="1" lang="ja-JP" altLang="en-US" sz="1000" dirty="0">
                <a:solidFill>
                  <a:schemeClr val="tx1"/>
                </a:solidFill>
                <a:latin typeface="游ゴシック" panose="020B0400000000000000" pitchFamily="50" charset="-128"/>
                <a:ea typeface="游ゴシック" panose="020B0400000000000000" pitchFamily="50" charset="-128"/>
              </a:rPr>
              <a:t>万</a:t>
            </a:r>
            <a:r>
              <a:rPr kumimoji="1" lang="en-US" altLang="ja-JP" sz="1000" dirty="0">
                <a:solidFill>
                  <a:schemeClr val="tx1"/>
                </a:solidFill>
                <a:latin typeface="游ゴシック" panose="020B0400000000000000" pitchFamily="50" charset="-128"/>
                <a:ea typeface="游ゴシック" panose="020B0400000000000000" pitchFamily="50" charset="-128"/>
              </a:rPr>
              <a:t>PV</a:t>
            </a:r>
            <a:endParaRPr lang="en-US" altLang="ja-JP" sz="900" dirty="0">
              <a:solidFill>
                <a:schemeClr val="tx1"/>
              </a:solidFill>
              <a:latin typeface="游ゴシック" panose="020B0400000000000000" pitchFamily="50" charset="-128"/>
            </a:endParaRPr>
          </a:p>
        </p:txBody>
      </p:sp>
      <p:pic>
        <p:nvPicPr>
          <p:cNvPr id="19" name="図 18">
            <a:extLst>
              <a:ext uri="{FF2B5EF4-FFF2-40B4-BE49-F238E27FC236}">
                <a16:creationId xmlns:a16="http://schemas.microsoft.com/office/drawing/2014/main" id="{1E0D8E43-257A-46C7-A35D-FA50DE9C856C}"/>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644307" y="4713447"/>
            <a:ext cx="895073" cy="1539373"/>
          </a:xfrm>
          <a:prstGeom prst="rect">
            <a:avLst/>
          </a:prstGeom>
          <a:ln w="6350">
            <a:solidFill>
              <a:schemeClr val="bg1">
                <a:lumMod val="75000"/>
              </a:schemeClr>
            </a:solidFill>
          </a:ln>
          <a:effectLst/>
        </p:spPr>
      </p:pic>
      <p:sp>
        <p:nvSpPr>
          <p:cNvPr id="65" name="テキスト プレースホルダー 2">
            <a:extLst>
              <a:ext uri="{FF2B5EF4-FFF2-40B4-BE49-F238E27FC236}">
                <a16:creationId xmlns:a16="http://schemas.microsoft.com/office/drawing/2014/main" id="{D4847D7C-2E7D-429F-BEAB-7F78F5545363}"/>
              </a:ext>
            </a:extLst>
          </p:cNvPr>
          <p:cNvSpPr txBox="1">
            <a:spLocks/>
          </p:cNvSpPr>
          <p:nvPr/>
        </p:nvSpPr>
        <p:spPr>
          <a:xfrm>
            <a:off x="281069" y="6510086"/>
            <a:ext cx="889987"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■ユーザー</a:t>
            </a:r>
          </a:p>
        </p:txBody>
      </p:sp>
      <p:sp>
        <p:nvSpPr>
          <p:cNvPr id="3" name="正方形/長方形 2">
            <a:extLst>
              <a:ext uri="{FF2B5EF4-FFF2-40B4-BE49-F238E27FC236}">
                <a16:creationId xmlns:a16="http://schemas.microsoft.com/office/drawing/2014/main" id="{FE50ECF3-88B9-45F2-BEF4-4471D878F3C9}"/>
              </a:ext>
            </a:extLst>
          </p:cNvPr>
          <p:cNvSpPr/>
          <p:nvPr/>
        </p:nvSpPr>
        <p:spPr>
          <a:xfrm>
            <a:off x="8547503" y="4100657"/>
            <a:ext cx="813043" cy="200055"/>
          </a:xfrm>
          <a:prstGeom prst="rect">
            <a:avLst/>
          </a:prstGeom>
        </p:spPr>
        <p:txBody>
          <a:bodyPr wrap="none">
            <a:spAutoFit/>
          </a:bodyPr>
          <a:lstStyle/>
          <a:p>
            <a:pPr lvl="0"/>
            <a:r>
              <a:rPr lang="ja-JP" altLang="en-US" sz="700" dirty="0">
                <a:solidFill>
                  <a:prstClr val="black"/>
                </a:solidFill>
                <a:latin typeface="游ゴシック" panose="020B0400000000000000" pitchFamily="50" charset="-128"/>
                <a:ea typeface="游ゴシック" panose="020B0400000000000000" pitchFamily="50" charset="-128"/>
                <a:hlinkClick r:id="rId15">
                  <a:extLst>
                    <a:ext uri="{A12FA001-AC4F-418D-AE19-62706E023703}">
                      <ahyp:hlinkClr xmlns:ahyp="http://schemas.microsoft.com/office/drawing/2018/hyperlinkcolor" val="tx"/>
                    </a:ext>
                  </a:extLst>
                </a:hlinkClick>
              </a:rPr>
              <a:t>リンクはこちら</a:t>
            </a:r>
            <a:endParaRPr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62E65364-DD9B-4D13-B9C2-4D50DDE0E875}"/>
              </a:ext>
            </a:extLst>
          </p:cNvPr>
          <p:cNvSpPr/>
          <p:nvPr/>
        </p:nvSpPr>
        <p:spPr>
          <a:xfrm>
            <a:off x="8602901" y="5843066"/>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16">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69" name="object 2">
            <a:extLst>
              <a:ext uri="{FF2B5EF4-FFF2-40B4-BE49-F238E27FC236}">
                <a16:creationId xmlns:a16="http://schemas.microsoft.com/office/drawing/2014/main" id="{E4EA43FA-7155-43D7-8AB5-CEFC5E7BFB8E}"/>
              </a:ext>
            </a:extLst>
          </p:cNvPr>
          <p:cNvSpPr txBox="1"/>
          <p:nvPr/>
        </p:nvSpPr>
        <p:spPr>
          <a:xfrm>
            <a:off x="3396472" y="5953679"/>
            <a:ext cx="1236918" cy="916276"/>
          </a:xfrm>
          <a:prstGeom prst="rect">
            <a:avLst/>
          </a:prstGeom>
        </p:spPr>
        <p:txBody>
          <a:bodyPr vert="horz" wrap="square" lIns="0" tIns="53975"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just" fontAlgn="t"/>
            <a:r>
              <a:rPr lang="ja-JP" altLang="en-US" sz="800">
                <a:latin typeface="游ゴシック" panose="020B0400000000000000" pitchFamily="50" charset="-128"/>
                <a:ea typeface="游ゴシック" panose="020B0400000000000000" pitchFamily="50" charset="-128"/>
                <a:cs typeface="游ゴシック体 ミディアム"/>
              </a:rPr>
              <a:t>新聞社の強みである世界の取材網を活かし、パキスタンでの若者のゲームの盛り上がりについての記事を掲載。パキスタンの情勢もわかる切り口で</a:t>
            </a:r>
            <a:r>
              <a:rPr lang="en" altLang="ja-JP" sz="800">
                <a:latin typeface="游ゴシック" panose="020B0400000000000000" pitchFamily="50" charset="-128"/>
                <a:ea typeface="游ゴシック" panose="020B0400000000000000" pitchFamily="50" charset="-128"/>
                <a:cs typeface="游ゴシック体 ミディアム"/>
              </a:rPr>
              <a:t>Twitter</a:t>
            </a:r>
            <a:r>
              <a:rPr lang="ja-JP" altLang="en-US" sz="800">
                <a:latin typeface="游ゴシック" panose="020B0400000000000000" pitchFamily="50" charset="-128"/>
                <a:ea typeface="游ゴシック" panose="020B0400000000000000" pitchFamily="50" charset="-128"/>
                <a:cs typeface="游ゴシック体 ミディアム"/>
              </a:rPr>
              <a:t>で大きな反響があった。</a:t>
            </a:r>
          </a:p>
        </p:txBody>
      </p:sp>
      <p:sp>
        <p:nvSpPr>
          <p:cNvPr id="71" name="object 15">
            <a:extLst>
              <a:ext uri="{FF2B5EF4-FFF2-40B4-BE49-F238E27FC236}">
                <a16:creationId xmlns:a16="http://schemas.microsoft.com/office/drawing/2014/main" id="{A24CE7B4-B23D-428E-B4CF-15263EEEC84D}"/>
              </a:ext>
            </a:extLst>
          </p:cNvPr>
          <p:cNvSpPr txBox="1"/>
          <p:nvPr/>
        </p:nvSpPr>
        <p:spPr>
          <a:xfrm>
            <a:off x="6052916" y="5962992"/>
            <a:ext cx="1226736" cy="997709"/>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just" fontAlgn="t"/>
            <a:r>
              <a:rPr lang="ja-JP" altLang="en-US" sz="800" kern="800">
                <a:latin typeface="游ゴシック" panose="020B0400000000000000" pitchFamily="50" charset="-128"/>
                <a:ea typeface="游ゴシック" panose="020B0400000000000000" pitchFamily="50" charset="-128"/>
                <a:cs typeface="游ゴシック体 ミディアム"/>
              </a:rPr>
              <a:t>医学部卒の経歴を持つ朽木編集部員が、科学的な根拠を交えて自分のダイエット体験を掲載。専門的知見を絡めた内容も評価され、ヤフトピにも掲載された。</a:t>
            </a:r>
            <a:r>
              <a:rPr lang="en" altLang="ja-JP" sz="800" kern="800" err="1">
                <a:latin typeface="游ゴシック" panose="020B0400000000000000" pitchFamily="50" charset="-128"/>
                <a:ea typeface="游ゴシック" panose="020B0400000000000000" pitchFamily="50" charset="-128"/>
                <a:cs typeface="游ゴシック体 ミディアム"/>
              </a:rPr>
              <a:t>withnews</a:t>
            </a:r>
            <a:r>
              <a:rPr lang="ja-JP" altLang="en-US" sz="800" kern="800">
                <a:latin typeface="游ゴシック" panose="020B0400000000000000" pitchFamily="50" charset="-128"/>
                <a:ea typeface="游ゴシック" panose="020B0400000000000000" pitchFamily="50" charset="-128"/>
                <a:cs typeface="游ゴシック体 ミディアム"/>
              </a:rPr>
              <a:t>上で連載合計</a:t>
            </a:r>
            <a:r>
              <a:rPr lang="en-US" altLang="ja-JP" sz="800" kern="800">
                <a:latin typeface="游ゴシック" panose="020B0400000000000000" pitchFamily="50" charset="-128"/>
                <a:ea typeface="游ゴシック" panose="020B0400000000000000" pitchFamily="50" charset="-128"/>
                <a:cs typeface="游ゴシック体 ミディアム"/>
              </a:rPr>
              <a:t>50</a:t>
            </a:r>
            <a:r>
              <a:rPr lang="ja-JP" altLang="en-US" sz="800" kern="800">
                <a:latin typeface="游ゴシック" panose="020B0400000000000000" pitchFamily="50" charset="-128"/>
                <a:ea typeface="游ゴシック" panose="020B0400000000000000" pitchFamily="50" charset="-128"/>
                <a:cs typeface="游ゴシック体 ミディアム"/>
              </a:rPr>
              <a:t>万</a:t>
            </a:r>
            <a:r>
              <a:rPr lang="en" altLang="ja-JP" sz="800" kern="800">
                <a:latin typeface="游ゴシック" panose="020B0400000000000000" pitchFamily="50" charset="-128"/>
                <a:ea typeface="游ゴシック" panose="020B0400000000000000" pitchFamily="50" charset="-128"/>
                <a:cs typeface="游ゴシック体 ミディアム"/>
              </a:rPr>
              <a:t>PV</a:t>
            </a:r>
            <a:r>
              <a:rPr lang="ja-JP" altLang="en-US" sz="800" kern="800">
                <a:latin typeface="游ゴシック" panose="020B0400000000000000" pitchFamily="50" charset="-128"/>
                <a:ea typeface="游ゴシック" panose="020B0400000000000000" pitchFamily="50" charset="-128"/>
                <a:cs typeface="游ゴシック体 ミディアム"/>
              </a:rPr>
              <a:t>以上読まれた。</a:t>
            </a:r>
          </a:p>
        </p:txBody>
      </p:sp>
      <p:sp>
        <p:nvSpPr>
          <p:cNvPr id="73" name="object 11">
            <a:extLst>
              <a:ext uri="{FF2B5EF4-FFF2-40B4-BE49-F238E27FC236}">
                <a16:creationId xmlns:a16="http://schemas.microsoft.com/office/drawing/2014/main" id="{6F06B036-320C-429A-A8D0-E46D7DD8BC87}"/>
              </a:ext>
            </a:extLst>
          </p:cNvPr>
          <p:cNvSpPr txBox="1"/>
          <p:nvPr/>
        </p:nvSpPr>
        <p:spPr>
          <a:xfrm>
            <a:off x="4725021" y="5972126"/>
            <a:ext cx="1236264" cy="751488"/>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just" fontAlgn="t"/>
            <a:r>
              <a:rPr lang="en" altLang="ja-JP" sz="800">
                <a:latin typeface="游ゴシック" panose="020B0400000000000000" pitchFamily="50" charset="-128"/>
                <a:ea typeface="游ゴシック" panose="020B0400000000000000" pitchFamily="50" charset="-128"/>
                <a:cs typeface="游ゴシック体 ボールド"/>
              </a:rPr>
              <a:t>LINE</a:t>
            </a:r>
            <a:r>
              <a:rPr lang="ja-JP" altLang="en-US" sz="800">
                <a:latin typeface="游ゴシック" panose="020B0400000000000000" pitchFamily="50" charset="-128"/>
                <a:ea typeface="游ゴシック" panose="020B0400000000000000" pitchFamily="50" charset="-128"/>
                <a:cs typeface="游ゴシック体 ボールド"/>
              </a:rPr>
              <a:t>上で記録的に読まれた。生きづらさを抱える</a:t>
            </a:r>
            <a:r>
              <a:rPr lang="en-US" altLang="ja-JP" sz="800">
                <a:latin typeface="游ゴシック" panose="020B0400000000000000" pitchFamily="50" charset="-128"/>
                <a:ea typeface="游ゴシック" panose="020B0400000000000000" pitchFamily="50" charset="-128"/>
                <a:cs typeface="游ゴシック体 ボールド"/>
              </a:rPr>
              <a:t>10</a:t>
            </a:r>
            <a:r>
              <a:rPr lang="ja-JP" altLang="en-US" sz="800">
                <a:latin typeface="游ゴシック" panose="020B0400000000000000" pitchFamily="50" charset="-128"/>
                <a:ea typeface="游ゴシック" panose="020B0400000000000000" pitchFamily="50" charset="-128"/>
                <a:cs typeface="游ゴシック体 ボールド"/>
              </a:rPr>
              <a:t>代への企画が、若年層に圧倒的な浸透力を持つ</a:t>
            </a:r>
            <a:r>
              <a:rPr lang="en" altLang="ja-JP" sz="800">
                <a:latin typeface="游ゴシック" panose="020B0400000000000000" pitchFamily="50" charset="-128"/>
                <a:ea typeface="游ゴシック" panose="020B0400000000000000" pitchFamily="50" charset="-128"/>
                <a:cs typeface="游ゴシック体 ボールド"/>
              </a:rPr>
              <a:t>LINE</a:t>
            </a:r>
            <a:r>
              <a:rPr lang="ja-JP" altLang="en-US" sz="800">
                <a:latin typeface="游ゴシック" panose="020B0400000000000000" pitchFamily="50" charset="-128"/>
                <a:ea typeface="游ゴシック" panose="020B0400000000000000" pitchFamily="50" charset="-128"/>
                <a:cs typeface="游ゴシック体 ボールド"/>
              </a:rPr>
              <a:t>のパワーと結びつき、大きな反響となった。</a:t>
            </a:r>
          </a:p>
        </p:txBody>
      </p:sp>
      <p:sp>
        <p:nvSpPr>
          <p:cNvPr id="78" name="object 3">
            <a:extLst>
              <a:ext uri="{FF2B5EF4-FFF2-40B4-BE49-F238E27FC236}">
                <a16:creationId xmlns:a16="http://schemas.microsoft.com/office/drawing/2014/main" id="{DE8B363B-BA74-4943-841D-4B971B742B9F}"/>
              </a:ext>
            </a:extLst>
          </p:cNvPr>
          <p:cNvSpPr txBox="1"/>
          <p:nvPr/>
        </p:nvSpPr>
        <p:spPr>
          <a:xfrm>
            <a:off x="3396192" y="5406384"/>
            <a:ext cx="1202665" cy="382156"/>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r>
              <a:rPr lang="en" altLang="ja-JP" sz="800" b="1">
                <a:solidFill>
                  <a:srgbClr val="00A8D9"/>
                </a:solidFill>
                <a:latin typeface="游ゴシック" panose="020B0400000000000000" pitchFamily="50" charset="-128"/>
                <a:ea typeface="游ゴシック" panose="020B0400000000000000" pitchFamily="50" charset="-128"/>
                <a:cs typeface="游ゴシック体 ボールド"/>
              </a:rPr>
              <a:t>Twitter</a:t>
            </a:r>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上で拡散。</a:t>
            </a:r>
          </a:p>
          <a:p>
            <a:pPr marR="5080"/>
            <a:r>
              <a:rPr lang="en" altLang="ja-JP" sz="800" b="1">
                <a:solidFill>
                  <a:srgbClr val="00A8D9"/>
                </a:solidFill>
                <a:latin typeface="游ゴシック" panose="020B0400000000000000" pitchFamily="50" charset="-128"/>
                <a:ea typeface="游ゴシック" panose="020B0400000000000000" pitchFamily="50" charset="-128"/>
                <a:cs typeface="游ゴシック体 ボールド"/>
              </a:rPr>
              <a:t>WEB</a:t>
            </a:r>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メディア業界やゲーム業界で大きな話題に！</a:t>
            </a:r>
          </a:p>
        </p:txBody>
      </p:sp>
      <p:sp>
        <p:nvSpPr>
          <p:cNvPr id="79" name="object 16">
            <a:extLst>
              <a:ext uri="{FF2B5EF4-FFF2-40B4-BE49-F238E27FC236}">
                <a16:creationId xmlns:a16="http://schemas.microsoft.com/office/drawing/2014/main" id="{FDFAB67F-80C7-49F5-9AA7-C75844E3ADA8}"/>
              </a:ext>
            </a:extLst>
          </p:cNvPr>
          <p:cNvSpPr txBox="1"/>
          <p:nvPr/>
        </p:nvSpPr>
        <p:spPr>
          <a:xfrm>
            <a:off x="6052916" y="5406384"/>
            <a:ext cx="1197679" cy="382156"/>
          </a:xfrm>
          <a:prstGeom prst="rect">
            <a:avLst/>
          </a:prstGeom>
          <a:ln>
            <a:noFill/>
          </a:ln>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indent="-76835"/>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専門的な知見も評価されてヤフトピに掲載。連載合計</a:t>
            </a:r>
            <a:r>
              <a:rPr lang="en-US" altLang="ja-JP" sz="800" b="1">
                <a:solidFill>
                  <a:srgbClr val="00A8D9"/>
                </a:solidFill>
                <a:latin typeface="游ゴシック" panose="020B0400000000000000" pitchFamily="50" charset="-128"/>
                <a:ea typeface="游ゴシック" panose="020B0400000000000000" pitchFamily="50" charset="-128"/>
                <a:cs typeface="游ゴシック体 ボールド"/>
              </a:rPr>
              <a:t>50</a:t>
            </a:r>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万</a:t>
            </a:r>
            <a:r>
              <a:rPr lang="en" altLang="ja-JP" sz="800" b="1">
                <a:solidFill>
                  <a:srgbClr val="00A8D9"/>
                </a:solidFill>
                <a:latin typeface="游ゴシック" panose="020B0400000000000000" pitchFamily="50" charset="-128"/>
                <a:ea typeface="游ゴシック" panose="020B0400000000000000" pitchFamily="50" charset="-128"/>
                <a:cs typeface="游ゴシック体 ボールド"/>
              </a:rPr>
              <a:t>PV</a:t>
            </a:r>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を獲得！</a:t>
            </a:r>
          </a:p>
        </p:txBody>
      </p:sp>
      <p:sp>
        <p:nvSpPr>
          <p:cNvPr id="80" name="object 3">
            <a:extLst>
              <a:ext uri="{FF2B5EF4-FFF2-40B4-BE49-F238E27FC236}">
                <a16:creationId xmlns:a16="http://schemas.microsoft.com/office/drawing/2014/main" id="{82E22B3C-CA38-45A5-B570-B17FE1EC3D40}"/>
              </a:ext>
            </a:extLst>
          </p:cNvPr>
          <p:cNvSpPr txBox="1"/>
          <p:nvPr/>
        </p:nvSpPr>
        <p:spPr>
          <a:xfrm>
            <a:off x="4696801" y="5406384"/>
            <a:ext cx="1208284" cy="518091"/>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r>
              <a:rPr lang="en-US" altLang="ja-JP" sz="800" b="1">
                <a:solidFill>
                  <a:srgbClr val="00A8D9"/>
                </a:solidFill>
                <a:latin typeface="游ゴシック" panose="020B0400000000000000" pitchFamily="50" charset="-128"/>
                <a:ea typeface="游ゴシック" panose="020B0400000000000000" pitchFamily="50" charset="-128"/>
                <a:cs typeface="游ゴシック体 ボールド"/>
              </a:rPr>
              <a:t>｢10</a:t>
            </a:r>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代の君へ</a:t>
            </a:r>
            <a:r>
              <a:rPr lang="en-US" altLang="ja-JP" sz="800" b="1" spc="-300">
                <a:solidFill>
                  <a:srgbClr val="00A8D9"/>
                </a:solidFill>
                <a:latin typeface="游ゴシック" panose="020B0400000000000000" pitchFamily="50" charset="-128"/>
                <a:ea typeface="游ゴシック" panose="020B0400000000000000" pitchFamily="50" charset="-128"/>
                <a:cs typeface="游ゴシック体 ボールド"/>
              </a:rPr>
              <a:t>｣</a:t>
            </a:r>
            <a:r>
              <a:rPr lang="ja-JP" altLang="en-US" sz="800" b="1" spc="-300">
                <a:solidFill>
                  <a:srgbClr val="00A8D9"/>
                </a:solidFill>
                <a:latin typeface="游ゴシック" panose="020B0400000000000000" pitchFamily="50" charset="-128"/>
                <a:ea typeface="游ゴシック" panose="020B0400000000000000" pitchFamily="50" charset="-128"/>
                <a:cs typeface="游ゴシック体 ボールド"/>
              </a:rPr>
              <a:t>　</a:t>
            </a:r>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の第</a:t>
            </a:r>
            <a:r>
              <a:rPr lang="en-US" altLang="ja-JP" sz="800" b="1">
                <a:solidFill>
                  <a:srgbClr val="00A8D9"/>
                </a:solidFill>
                <a:latin typeface="游ゴシック" panose="020B0400000000000000" pitchFamily="50" charset="-128"/>
                <a:ea typeface="游ゴシック" panose="020B0400000000000000" pitchFamily="50" charset="-128"/>
                <a:cs typeface="游ゴシック体 ボールド"/>
              </a:rPr>
              <a:t>5</a:t>
            </a:r>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回として公開され、</a:t>
            </a:r>
            <a:r>
              <a:rPr lang="en" altLang="ja-JP" sz="800" b="1">
                <a:solidFill>
                  <a:srgbClr val="00A8D9"/>
                </a:solidFill>
                <a:latin typeface="游ゴシック" panose="020B0400000000000000" pitchFamily="50" charset="-128"/>
                <a:ea typeface="游ゴシック" panose="020B0400000000000000" pitchFamily="50" charset="-128"/>
                <a:cs typeface="游ゴシック体 ボールド"/>
              </a:rPr>
              <a:t>LINE</a:t>
            </a:r>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担当者が困惑するほどの</a:t>
            </a:r>
            <a:r>
              <a:rPr lang="en" altLang="ja-JP" sz="800" b="1">
                <a:solidFill>
                  <a:srgbClr val="00A8D9"/>
                </a:solidFill>
                <a:latin typeface="游ゴシック" panose="020B0400000000000000" pitchFamily="50" charset="-128"/>
                <a:ea typeface="游ゴシック" panose="020B0400000000000000" pitchFamily="50" charset="-128"/>
                <a:cs typeface="游ゴシック体 ボールド"/>
              </a:rPr>
              <a:t>PV</a:t>
            </a:r>
            <a:r>
              <a:rPr lang="ja-JP" altLang="en-US" sz="800" b="1">
                <a:solidFill>
                  <a:srgbClr val="00A8D9"/>
                </a:solidFill>
                <a:latin typeface="游ゴシック" panose="020B0400000000000000" pitchFamily="50" charset="-128"/>
                <a:ea typeface="游ゴシック" panose="020B0400000000000000" pitchFamily="50" charset="-128"/>
                <a:cs typeface="游ゴシック体 ボールド"/>
              </a:rPr>
              <a:t>数を記録。</a:t>
            </a:r>
          </a:p>
        </p:txBody>
      </p:sp>
      <p:sp>
        <p:nvSpPr>
          <p:cNvPr id="70" name="object 3">
            <a:extLst>
              <a:ext uri="{FF2B5EF4-FFF2-40B4-BE49-F238E27FC236}">
                <a16:creationId xmlns:a16="http://schemas.microsoft.com/office/drawing/2014/main" id="{D56394D0-AD52-455D-91F7-CEEEB2184A05}"/>
              </a:ext>
            </a:extLst>
          </p:cNvPr>
          <p:cNvSpPr txBox="1"/>
          <p:nvPr/>
        </p:nvSpPr>
        <p:spPr>
          <a:xfrm>
            <a:off x="3351166" y="3192992"/>
            <a:ext cx="1292718" cy="166712"/>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ctr"/>
            <a:r>
              <a:rPr lang="en" altLang="ja-JP" sz="1000" b="1">
                <a:solidFill>
                  <a:srgbClr val="00A8D9"/>
                </a:solidFill>
                <a:latin typeface="游ゴシック" panose="020B0400000000000000" pitchFamily="50" charset="-128"/>
                <a:ea typeface="游ゴシック" panose="020B0400000000000000" pitchFamily="50" charset="-128"/>
                <a:cs typeface="游ゴシック体 ボールド"/>
              </a:rPr>
              <a:t>Twitter</a:t>
            </a:r>
            <a:r>
              <a:rPr lang="ja-JP" altLang="en-US" sz="1000" b="1">
                <a:solidFill>
                  <a:srgbClr val="00A8D9"/>
                </a:solidFill>
                <a:latin typeface="游ゴシック" panose="020B0400000000000000" pitchFamily="50" charset="-128"/>
                <a:ea typeface="游ゴシック" panose="020B0400000000000000" pitchFamily="50" charset="-128"/>
                <a:cs typeface="游ゴシック体 ボールド"/>
              </a:rPr>
              <a:t>で拡散・流入</a:t>
            </a:r>
          </a:p>
        </p:txBody>
      </p:sp>
      <p:sp>
        <p:nvSpPr>
          <p:cNvPr id="72" name="object 3">
            <a:extLst>
              <a:ext uri="{FF2B5EF4-FFF2-40B4-BE49-F238E27FC236}">
                <a16:creationId xmlns:a16="http://schemas.microsoft.com/office/drawing/2014/main" id="{C5B11838-87F1-4AB2-8EE6-7D19FF84F525}"/>
              </a:ext>
            </a:extLst>
          </p:cNvPr>
          <p:cNvSpPr txBox="1"/>
          <p:nvPr/>
        </p:nvSpPr>
        <p:spPr>
          <a:xfrm>
            <a:off x="4694854" y="3192992"/>
            <a:ext cx="1292718" cy="166712"/>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ctr"/>
            <a:r>
              <a:rPr lang="en-US" altLang="ja-JP" sz="1000" b="1">
                <a:solidFill>
                  <a:srgbClr val="00A8D9"/>
                </a:solidFill>
                <a:latin typeface="游ゴシック" panose="020B0400000000000000" pitchFamily="50" charset="-128"/>
                <a:ea typeface="游ゴシック" panose="020B0400000000000000" pitchFamily="50" charset="-128"/>
                <a:cs typeface="游ゴシック体 ボールド"/>
              </a:rPr>
              <a:t>LINE</a:t>
            </a:r>
            <a:r>
              <a:rPr lang="ja-JP" altLang="en-US" sz="1000" b="1">
                <a:solidFill>
                  <a:srgbClr val="00A8D9"/>
                </a:solidFill>
                <a:latin typeface="游ゴシック" panose="020B0400000000000000" pitchFamily="50" charset="-128"/>
                <a:ea typeface="游ゴシック" panose="020B0400000000000000" pitchFamily="50" charset="-128"/>
                <a:cs typeface="游ゴシック体 ボールド"/>
              </a:rPr>
              <a:t>から流入</a:t>
            </a:r>
          </a:p>
        </p:txBody>
      </p:sp>
      <p:sp>
        <p:nvSpPr>
          <p:cNvPr id="74" name="object 3">
            <a:extLst>
              <a:ext uri="{FF2B5EF4-FFF2-40B4-BE49-F238E27FC236}">
                <a16:creationId xmlns:a16="http://schemas.microsoft.com/office/drawing/2014/main" id="{612CE5E2-61B0-4CDB-833C-4C1D323DD67B}"/>
              </a:ext>
            </a:extLst>
          </p:cNvPr>
          <p:cNvSpPr txBox="1"/>
          <p:nvPr/>
        </p:nvSpPr>
        <p:spPr>
          <a:xfrm>
            <a:off x="6002904" y="3192992"/>
            <a:ext cx="1292718" cy="166712"/>
          </a:xfrm>
          <a:prstGeom prst="rect">
            <a:avLst/>
          </a:prstGeom>
        </p:spPr>
        <p:txBody>
          <a:bodyPr vert="horz" wrap="square" lIns="0" tIns="12700" rIns="0" bIns="0"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marR="5080" algn="ctr"/>
            <a:r>
              <a:rPr lang="en-US" altLang="ja-JP" sz="1000" b="1">
                <a:solidFill>
                  <a:srgbClr val="00A8D9"/>
                </a:solidFill>
                <a:latin typeface="游ゴシック" panose="020B0400000000000000" pitchFamily="50" charset="-128"/>
                <a:ea typeface="游ゴシック" panose="020B0400000000000000" pitchFamily="50" charset="-128"/>
                <a:cs typeface="游ゴシック体 ボールド"/>
              </a:rPr>
              <a:t>Yahoo!</a:t>
            </a:r>
            <a:r>
              <a:rPr lang="ja-JP" altLang="en-US" sz="1000" b="1">
                <a:solidFill>
                  <a:srgbClr val="00A8D9"/>
                </a:solidFill>
                <a:latin typeface="游ゴシック" panose="020B0400000000000000" pitchFamily="50" charset="-128"/>
                <a:ea typeface="游ゴシック" panose="020B0400000000000000" pitchFamily="50" charset="-128"/>
                <a:cs typeface="游ゴシック体 ボールド"/>
              </a:rPr>
              <a:t>から流入</a:t>
            </a:r>
            <a:endParaRPr lang="en-US" altLang="ja-JP" sz="1000" b="1">
              <a:solidFill>
                <a:srgbClr val="00A8D9"/>
              </a:solidFill>
              <a:latin typeface="游ゴシック" panose="020B0400000000000000" pitchFamily="50" charset="-128"/>
              <a:ea typeface="游ゴシック" panose="020B0400000000000000" pitchFamily="50" charset="-128"/>
              <a:cs typeface="游ゴシック体 ボールド"/>
            </a:endParaRPr>
          </a:p>
        </p:txBody>
      </p:sp>
      <p:pic>
        <p:nvPicPr>
          <p:cNvPr id="1026" name="Picture 2">
            <a:extLst>
              <a:ext uri="{FF2B5EF4-FFF2-40B4-BE49-F238E27FC236}">
                <a16:creationId xmlns:a16="http://schemas.microsoft.com/office/drawing/2014/main" id="{55E8DF8C-36CE-4569-95FA-0AAA1619D71B}"/>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3429199" y="3446367"/>
            <a:ext cx="1136649" cy="190906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a:extLst>
              <a:ext uri="{FF2B5EF4-FFF2-40B4-BE49-F238E27FC236}">
                <a16:creationId xmlns:a16="http://schemas.microsoft.com/office/drawing/2014/main" id="{1793BB7E-0334-4AE4-91C3-4E93BD1586F1}"/>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4732767" y="3446367"/>
            <a:ext cx="1136352" cy="190906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a:extLst>
              <a:ext uri="{FF2B5EF4-FFF2-40B4-BE49-F238E27FC236}">
                <a16:creationId xmlns:a16="http://schemas.microsoft.com/office/drawing/2014/main" id="{9B70C608-AB0C-446E-B5F0-5FA6EDB25C8E}"/>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6093360" y="3446367"/>
            <a:ext cx="1111804" cy="1909061"/>
          </a:xfrm>
          <a:prstGeom prst="rect">
            <a:avLst/>
          </a:prstGeom>
          <a:noFill/>
          <a:extLst>
            <a:ext uri="{909E8E84-426E-40DD-AFC4-6F175D3DCCD1}">
              <a14:hiddenFill xmlns:a14="http://schemas.microsoft.com/office/drawing/2010/main">
                <a:solidFill>
                  <a:srgbClr val="FFFFFF"/>
                </a:solidFill>
              </a14:hiddenFill>
            </a:ext>
          </a:extLst>
        </p:spPr>
      </p:pic>
      <p:sp>
        <p:nvSpPr>
          <p:cNvPr id="59" name="正方形/長方形 58">
            <a:extLst>
              <a:ext uri="{FF2B5EF4-FFF2-40B4-BE49-F238E27FC236}">
                <a16:creationId xmlns:a16="http://schemas.microsoft.com/office/drawing/2014/main" id="{6D32B9D5-DD19-4BB9-A912-BDF64CD4E44E}"/>
              </a:ext>
            </a:extLst>
          </p:cNvPr>
          <p:cNvSpPr/>
          <p:nvPr/>
        </p:nvSpPr>
        <p:spPr>
          <a:xfrm>
            <a:off x="3324188" y="6856964"/>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20">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60" name="正方形/長方形 59">
            <a:extLst>
              <a:ext uri="{FF2B5EF4-FFF2-40B4-BE49-F238E27FC236}">
                <a16:creationId xmlns:a16="http://schemas.microsoft.com/office/drawing/2014/main" id="{E2C3644B-BBA6-44BF-A823-F5D5D7CFF17B}"/>
              </a:ext>
            </a:extLst>
          </p:cNvPr>
          <p:cNvSpPr/>
          <p:nvPr/>
        </p:nvSpPr>
        <p:spPr>
          <a:xfrm>
            <a:off x="4648833" y="6682060"/>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21">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67" name="正方形/長方形 66">
            <a:extLst>
              <a:ext uri="{FF2B5EF4-FFF2-40B4-BE49-F238E27FC236}">
                <a16:creationId xmlns:a16="http://schemas.microsoft.com/office/drawing/2014/main" id="{279AABEF-DD5F-43E2-89B1-38A86D4E78CB}"/>
              </a:ext>
            </a:extLst>
          </p:cNvPr>
          <p:cNvSpPr/>
          <p:nvPr/>
        </p:nvSpPr>
        <p:spPr>
          <a:xfrm>
            <a:off x="5973959" y="6922155"/>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22">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pic>
        <p:nvPicPr>
          <p:cNvPr id="2" name="図 1">
            <a:extLst>
              <a:ext uri="{FF2B5EF4-FFF2-40B4-BE49-F238E27FC236}">
                <a16:creationId xmlns:a16="http://schemas.microsoft.com/office/drawing/2014/main" id="{F75AEFB8-CD5D-4D05-A35C-16CCAF8C8BF2}"/>
              </a:ext>
            </a:extLst>
          </p:cNvPr>
          <p:cNvPicPr>
            <a:picLocks noChangeAspect="1"/>
          </p:cNvPicPr>
          <p:nvPr/>
        </p:nvPicPr>
        <p:blipFill>
          <a:blip r:embed="rId23"/>
          <a:stretch>
            <a:fillRect/>
          </a:stretch>
        </p:blipFill>
        <p:spPr>
          <a:xfrm>
            <a:off x="7648213" y="3022241"/>
            <a:ext cx="891167" cy="1585794"/>
          </a:xfrm>
          <a:prstGeom prst="rect">
            <a:avLst/>
          </a:prstGeom>
          <a:ln>
            <a:solidFill>
              <a:schemeClr val="bg1">
                <a:lumMod val="85000"/>
              </a:schemeClr>
            </a:solidFill>
          </a:ln>
        </p:spPr>
      </p:pic>
      <p:pic>
        <p:nvPicPr>
          <p:cNvPr id="6" name="Picture 2" descr="朝日新聞社が運営するwebメディア「withnews」がリニューアル｜株式会社朝日新聞社のプレスリリース">
            <a:extLst>
              <a:ext uri="{FF2B5EF4-FFF2-40B4-BE49-F238E27FC236}">
                <a16:creationId xmlns:a16="http://schemas.microsoft.com/office/drawing/2014/main" id="{2413C2DC-C5AA-41AE-944B-41FFFDFA664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8961" y="95387"/>
            <a:ext cx="2161457" cy="50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105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が含まれている画像&#10;&#10;自動的に生成された説明">
            <a:extLst>
              <a:ext uri="{FF2B5EF4-FFF2-40B4-BE49-F238E27FC236}">
                <a16:creationId xmlns:a16="http://schemas.microsoft.com/office/drawing/2014/main" id="{D53F0EC9-C394-4EFF-B1F6-B092FB0AE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39" y="14460"/>
            <a:ext cx="1044460" cy="1044460"/>
          </a:xfrm>
          <a:prstGeom prst="rect">
            <a:avLst/>
          </a:prstGeom>
        </p:spPr>
      </p:pic>
      <p:sp>
        <p:nvSpPr>
          <p:cNvPr id="101" name="正方形/長方形 100">
            <a:extLst>
              <a:ext uri="{FF2B5EF4-FFF2-40B4-BE49-F238E27FC236}">
                <a16:creationId xmlns:a16="http://schemas.microsoft.com/office/drawing/2014/main" id="{B95F075D-1282-40DF-9835-40F93ACE8CA9}"/>
              </a:ext>
            </a:extLst>
          </p:cNvPr>
          <p:cNvSpPr/>
          <p:nvPr/>
        </p:nvSpPr>
        <p:spPr>
          <a:xfrm>
            <a:off x="5629052" y="3103018"/>
            <a:ext cx="1902915" cy="388392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6"/>
          </a:p>
        </p:txBody>
      </p:sp>
      <p:sp>
        <p:nvSpPr>
          <p:cNvPr id="47" name="正方形/長方形 46">
            <a:extLst>
              <a:ext uri="{FF2B5EF4-FFF2-40B4-BE49-F238E27FC236}">
                <a16:creationId xmlns:a16="http://schemas.microsoft.com/office/drawing/2014/main" id="{B4CDD100-278C-4ADC-B81A-4D7E0D51A621}"/>
              </a:ext>
            </a:extLst>
          </p:cNvPr>
          <p:cNvSpPr/>
          <p:nvPr/>
        </p:nvSpPr>
        <p:spPr>
          <a:xfrm>
            <a:off x="659835" y="1127335"/>
            <a:ext cx="9376186" cy="1456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6"/>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2001839" y="1870727"/>
            <a:ext cx="8129091" cy="675483"/>
          </a:xfrm>
          <a:prstGeom prst="rect">
            <a:avLst/>
          </a:prstGeom>
        </p:spPr>
        <p:txBody>
          <a:bodyPr vert="horz" lIns="86204" tIns="67877" rIns="86204" bIns="43102"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885"/>
              <a:t>レンタルフォトの旅サイトが多い中、現地取材の</a:t>
            </a:r>
            <a:r>
              <a:rPr lang="en-US" altLang="ja-JP" sz="1885"/>
              <a:t>『</a:t>
            </a:r>
            <a:r>
              <a:rPr lang="ja-JP" altLang="en-US" sz="1885"/>
              <a:t>リアルな写真</a:t>
            </a:r>
            <a:r>
              <a:rPr lang="en-US" altLang="ja-JP" sz="1885"/>
              <a:t>』</a:t>
            </a:r>
            <a:r>
              <a:rPr lang="ja-JP" altLang="en-US" sz="1885"/>
              <a:t>に</a:t>
            </a:r>
            <a:endParaRPr lang="en-US" altLang="ja-JP" sz="1885"/>
          </a:p>
          <a:p>
            <a:r>
              <a:rPr lang="ja-JP" altLang="en-US" sz="1885"/>
              <a:t>こだわり、初心者はもちろんベテランにも納得の旅マガジン。</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745452" y="1855831"/>
            <a:ext cx="91354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809632" y="2076516"/>
            <a:ext cx="1127665" cy="271421"/>
          </a:xfrm>
          <a:prstGeom prst="homePlate">
            <a:avLst/>
          </a:prstGeom>
          <a:solidFill>
            <a:schemeClr val="bg1"/>
          </a:solidFill>
        </p:spPr>
        <p:txBody>
          <a:bodyPr vert="horz" lIns="86204" tIns="67877" rIns="86204" bIns="33938"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319"/>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2001839" y="1141751"/>
            <a:ext cx="8129091" cy="675483"/>
          </a:xfrm>
          <a:prstGeom prst="rect">
            <a:avLst/>
          </a:prstGeom>
        </p:spPr>
        <p:txBody>
          <a:bodyPr vert="horz" lIns="86204" tIns="67877" rIns="86204" bIns="43102"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sz="1885"/>
              <a:t>30</a:t>
            </a:r>
            <a:r>
              <a:rPr lang="ja-JP" altLang="en-US" sz="1885"/>
              <a:t>代～</a:t>
            </a:r>
            <a:r>
              <a:rPr lang="en-US" altLang="ja-JP" sz="1885"/>
              <a:t>60</a:t>
            </a:r>
            <a:r>
              <a:rPr lang="ja-JP" altLang="en-US" sz="1885"/>
              <a:t>代の男女。幅広い年齢層に人気。</a:t>
            </a:r>
          </a:p>
          <a:p>
            <a:r>
              <a:rPr lang="ja-JP" altLang="en-US" sz="1885"/>
              <a:t>旅経験豊富で、ただの行き先案内では納得しない旅行好き。</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809632" y="1347540"/>
            <a:ext cx="1127665" cy="271421"/>
          </a:xfrm>
          <a:prstGeom prst="homePlate">
            <a:avLst/>
          </a:prstGeom>
          <a:solidFill>
            <a:schemeClr val="bg1"/>
          </a:solidFill>
        </p:spPr>
        <p:txBody>
          <a:bodyPr vert="horz" lIns="86204" tIns="67877" rIns="86204" bIns="33938"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319"/>
              <a:t>ターゲット</a:t>
            </a:r>
          </a:p>
        </p:txBody>
      </p:sp>
      <p:cxnSp>
        <p:nvCxnSpPr>
          <p:cNvPr id="57" name="直線コネクタ 56">
            <a:extLst>
              <a:ext uri="{FF2B5EF4-FFF2-40B4-BE49-F238E27FC236}">
                <a16:creationId xmlns:a16="http://schemas.microsoft.com/office/drawing/2014/main" id="{493B095B-53C0-4885-B3DA-795FF8E24819}"/>
              </a:ext>
            </a:extLst>
          </p:cNvPr>
          <p:cNvCxnSpPr>
            <a:cxnSpLocks/>
          </p:cNvCxnSpPr>
          <p:nvPr/>
        </p:nvCxnSpPr>
        <p:spPr>
          <a:xfrm>
            <a:off x="655793" y="2998731"/>
            <a:ext cx="6874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プレースホルダー 2">
            <a:extLst>
              <a:ext uri="{FF2B5EF4-FFF2-40B4-BE49-F238E27FC236}">
                <a16:creationId xmlns:a16="http://schemas.microsoft.com/office/drawing/2014/main" id="{64D1D92D-88C1-419C-A37D-23328D1C2439}"/>
              </a:ext>
            </a:extLst>
          </p:cNvPr>
          <p:cNvSpPr txBox="1">
            <a:spLocks/>
          </p:cNvSpPr>
          <p:nvPr/>
        </p:nvSpPr>
        <p:spPr>
          <a:xfrm>
            <a:off x="603742" y="2745991"/>
            <a:ext cx="513928" cy="25269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319"/>
              <a:t>概要</a:t>
            </a:r>
            <a:endParaRPr lang="en-US" altLang="ja-JP" sz="1319"/>
          </a:p>
        </p:txBody>
      </p:sp>
      <p:cxnSp>
        <p:nvCxnSpPr>
          <p:cNvPr id="62" name="直線コネクタ 61">
            <a:extLst>
              <a:ext uri="{FF2B5EF4-FFF2-40B4-BE49-F238E27FC236}">
                <a16:creationId xmlns:a16="http://schemas.microsoft.com/office/drawing/2014/main" id="{71EFDF26-B7D0-47F5-963C-4F8C95E0EBA8}"/>
              </a:ext>
            </a:extLst>
          </p:cNvPr>
          <p:cNvCxnSpPr>
            <a:cxnSpLocks/>
          </p:cNvCxnSpPr>
          <p:nvPr/>
        </p:nvCxnSpPr>
        <p:spPr>
          <a:xfrm>
            <a:off x="7690717" y="2998731"/>
            <a:ext cx="23453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プレースホルダー 2">
            <a:extLst>
              <a:ext uri="{FF2B5EF4-FFF2-40B4-BE49-F238E27FC236}">
                <a16:creationId xmlns:a16="http://schemas.microsoft.com/office/drawing/2014/main" id="{73507D91-B744-4C9E-9CCE-1AA33CD8414D}"/>
              </a:ext>
            </a:extLst>
          </p:cNvPr>
          <p:cNvSpPr txBox="1">
            <a:spLocks/>
          </p:cNvSpPr>
          <p:nvPr/>
        </p:nvSpPr>
        <p:spPr>
          <a:xfrm>
            <a:off x="7690717" y="2745991"/>
            <a:ext cx="853765" cy="25269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319"/>
              <a:t>広告事例</a:t>
            </a:r>
            <a:endParaRPr lang="en-US" altLang="ja-JP" sz="1319"/>
          </a:p>
        </p:txBody>
      </p:sp>
      <p:sp>
        <p:nvSpPr>
          <p:cNvPr id="68" name="テキスト プレースホルダー 2">
            <a:extLst>
              <a:ext uri="{FF2B5EF4-FFF2-40B4-BE49-F238E27FC236}">
                <a16:creationId xmlns:a16="http://schemas.microsoft.com/office/drawing/2014/main" id="{17B49842-04E1-4A87-8B85-5554DEABD925}"/>
              </a:ext>
            </a:extLst>
          </p:cNvPr>
          <p:cNvSpPr txBox="1">
            <a:spLocks/>
          </p:cNvSpPr>
          <p:nvPr/>
        </p:nvSpPr>
        <p:spPr>
          <a:xfrm>
            <a:off x="571097" y="5770429"/>
            <a:ext cx="573240" cy="21332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■規模</a:t>
            </a:r>
          </a:p>
        </p:txBody>
      </p:sp>
      <p:sp>
        <p:nvSpPr>
          <p:cNvPr id="124" name="テキスト ボックス 123">
            <a:extLst>
              <a:ext uri="{FF2B5EF4-FFF2-40B4-BE49-F238E27FC236}">
                <a16:creationId xmlns:a16="http://schemas.microsoft.com/office/drawing/2014/main" id="{0087C413-25EB-4CA3-A609-DE36C7113E01}"/>
              </a:ext>
            </a:extLst>
          </p:cNvPr>
          <p:cNvSpPr txBox="1"/>
          <p:nvPr/>
        </p:nvSpPr>
        <p:spPr>
          <a:xfrm>
            <a:off x="7686080" y="6244188"/>
            <a:ext cx="2257636" cy="307744"/>
          </a:xfrm>
          <a:prstGeom prst="rect">
            <a:avLst/>
          </a:prstGeom>
          <a:noFill/>
        </p:spPr>
        <p:txBody>
          <a:bodyPr wrap="square" lIns="67877" tIns="67877" rtlCol="0">
            <a:noAutofit/>
          </a:bodyPr>
          <a:lstStyle/>
          <a:p>
            <a:r>
              <a:rPr lang="ja-JP" altLang="en-US" sz="754" b="1">
                <a:latin typeface="游ゴシック" panose="020B0400000000000000" pitchFamily="50" charset="-128"/>
                <a:ea typeface="游ゴシック" panose="020B0400000000000000" pitchFamily="50" charset="-128"/>
              </a:rPr>
              <a:t>ドイツ観光局、香港政府観光局、フィジー政府観光局、エバー航空、</a:t>
            </a:r>
            <a:r>
              <a:rPr lang="en-US" altLang="ja-JP" sz="754" b="1">
                <a:latin typeface="游ゴシック" panose="020B0400000000000000" pitchFamily="50" charset="-128"/>
                <a:ea typeface="游ゴシック" panose="020B0400000000000000" pitchFamily="50" charset="-128"/>
              </a:rPr>
              <a:t>JR</a:t>
            </a:r>
            <a:r>
              <a:rPr lang="ja-JP" altLang="en-US" sz="754" b="1">
                <a:latin typeface="游ゴシック" panose="020B0400000000000000" pitchFamily="50" charset="-128"/>
                <a:ea typeface="游ゴシック" panose="020B0400000000000000" pitchFamily="50" charset="-128"/>
              </a:rPr>
              <a:t>西日本、福島県　ほか</a:t>
            </a:r>
          </a:p>
        </p:txBody>
      </p:sp>
      <p:sp>
        <p:nvSpPr>
          <p:cNvPr id="125" name="テキスト プレースホルダー 2">
            <a:extLst>
              <a:ext uri="{FF2B5EF4-FFF2-40B4-BE49-F238E27FC236}">
                <a16:creationId xmlns:a16="http://schemas.microsoft.com/office/drawing/2014/main" id="{310706B7-EFAD-4C31-8CCF-172C0A5A2E58}"/>
              </a:ext>
            </a:extLst>
          </p:cNvPr>
          <p:cNvSpPr txBox="1">
            <a:spLocks/>
          </p:cNvSpPr>
          <p:nvPr/>
        </p:nvSpPr>
        <p:spPr>
          <a:xfrm>
            <a:off x="7670466" y="6137528"/>
            <a:ext cx="1663617" cy="213322"/>
          </a:xfrm>
          <a:prstGeom prst="rect">
            <a:avLst/>
          </a:prstGeom>
        </p:spPr>
        <p:txBody>
          <a:bodyPr vert="horz" wrap="squar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■実績広告主</a:t>
            </a:r>
          </a:p>
        </p:txBody>
      </p:sp>
      <p:sp>
        <p:nvSpPr>
          <p:cNvPr id="64" name="正方形/長方形 63">
            <a:extLst>
              <a:ext uri="{FF2B5EF4-FFF2-40B4-BE49-F238E27FC236}">
                <a16:creationId xmlns:a16="http://schemas.microsoft.com/office/drawing/2014/main" id="{0220E9D2-B455-463A-8D16-B51FA24B2F24}"/>
              </a:ext>
            </a:extLst>
          </p:cNvPr>
          <p:cNvSpPr/>
          <p:nvPr/>
        </p:nvSpPr>
        <p:spPr>
          <a:xfrm>
            <a:off x="826872" y="864232"/>
            <a:ext cx="1598515" cy="295466"/>
          </a:xfrm>
          <a:prstGeom prst="rect">
            <a:avLst/>
          </a:prstGeom>
        </p:spPr>
        <p:txBody>
          <a:bodyPr wrap="none">
            <a:spAutoFit/>
          </a:bodyPr>
          <a:lstStyle/>
          <a:p>
            <a:r>
              <a:rPr lang="en-US" altLang="ja-JP" sz="660">
                <a:latin typeface="游ゴシック" panose="020B0400000000000000" pitchFamily="50" charset="-128"/>
                <a:hlinkClick r:id="rId4"/>
              </a:rPr>
              <a:t>https://www.asahi.com/and/travel/</a:t>
            </a:r>
            <a:endParaRPr lang="en-US" altLang="ja-JP" sz="660">
              <a:latin typeface="游ゴシック" panose="020B0400000000000000" pitchFamily="50" charset="-128"/>
            </a:endParaRPr>
          </a:p>
          <a:p>
            <a:endParaRPr lang="en-US" altLang="ja-JP" sz="660">
              <a:latin typeface="游ゴシック" panose="020B0400000000000000" pitchFamily="50" charset="-128"/>
              <a:ea typeface="游ゴシック" panose="020B0400000000000000" pitchFamily="50" charset="-128"/>
            </a:endParaRPr>
          </a:p>
        </p:txBody>
      </p:sp>
      <p:sp>
        <p:nvSpPr>
          <p:cNvPr id="65" name="正方形/長方形 64">
            <a:extLst>
              <a:ext uri="{FF2B5EF4-FFF2-40B4-BE49-F238E27FC236}">
                <a16:creationId xmlns:a16="http://schemas.microsoft.com/office/drawing/2014/main" id="{1ECDEEF6-13BE-46FD-9B60-F59E839132DA}"/>
              </a:ext>
            </a:extLst>
          </p:cNvPr>
          <p:cNvSpPr/>
          <p:nvPr/>
        </p:nvSpPr>
        <p:spPr>
          <a:xfrm>
            <a:off x="2927482" y="855323"/>
            <a:ext cx="3190297" cy="193899"/>
          </a:xfrm>
          <a:prstGeom prst="rect">
            <a:avLst/>
          </a:prstGeom>
        </p:spPr>
        <p:txBody>
          <a:bodyPr wrap="none">
            <a:spAutoFit/>
          </a:bodyPr>
          <a:lstStyle/>
          <a:p>
            <a:r>
              <a:rPr lang="en-US" altLang="ja-JP" sz="660">
                <a:latin typeface="游ゴシック" panose="020B0400000000000000" pitchFamily="50" charset="-128"/>
                <a:ea typeface="游ゴシック" panose="020B0400000000000000" pitchFamily="50" charset="-128"/>
                <a:hlinkClick r:id="rId5"/>
              </a:rPr>
              <a:t>https://www.asahi.com/ads/guide/doc/file/and/media/and_mediaguide.pdf</a:t>
            </a:r>
            <a:endParaRPr lang="en-US" altLang="ja-JP" sz="660">
              <a:latin typeface="游ゴシック" panose="020B0400000000000000" pitchFamily="50" charset="-128"/>
              <a:ea typeface="游ゴシック" panose="020B0400000000000000" pitchFamily="50" charset="-128"/>
            </a:endParaRPr>
          </a:p>
        </p:txBody>
      </p:sp>
      <p:pic>
        <p:nvPicPr>
          <p:cNvPr id="69" name="グラフィックス 68" descr="ノート PC">
            <a:extLst>
              <a:ext uri="{FF2B5EF4-FFF2-40B4-BE49-F238E27FC236}">
                <a16:creationId xmlns:a16="http://schemas.microsoft.com/office/drawing/2014/main" id="{55FA40A0-1948-4A0E-8DA5-019747CE1A3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9834" y="866420"/>
            <a:ext cx="203632" cy="203632"/>
          </a:xfrm>
          <a:prstGeom prst="rect">
            <a:avLst/>
          </a:prstGeom>
        </p:spPr>
      </p:pic>
      <p:pic>
        <p:nvPicPr>
          <p:cNvPr id="70" name="グラフィックス 69" descr="ドキュメント">
            <a:extLst>
              <a:ext uri="{FF2B5EF4-FFF2-40B4-BE49-F238E27FC236}">
                <a16:creationId xmlns:a16="http://schemas.microsoft.com/office/drawing/2014/main" id="{9E77A645-7339-41A7-8BAA-A02CEFC6BBF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798996" y="869179"/>
            <a:ext cx="153411" cy="153411"/>
          </a:xfrm>
          <a:prstGeom prst="rect">
            <a:avLst/>
          </a:prstGeom>
        </p:spPr>
      </p:pic>
      <p:grpSp>
        <p:nvGrpSpPr>
          <p:cNvPr id="4" name="グループ化 3">
            <a:extLst>
              <a:ext uri="{FF2B5EF4-FFF2-40B4-BE49-F238E27FC236}">
                <a16:creationId xmlns:a16="http://schemas.microsoft.com/office/drawing/2014/main" id="{59DCCDED-0F6D-43E5-AF7D-79133E557318}"/>
              </a:ext>
            </a:extLst>
          </p:cNvPr>
          <p:cNvGrpSpPr/>
          <p:nvPr/>
        </p:nvGrpSpPr>
        <p:grpSpPr>
          <a:xfrm>
            <a:off x="646930" y="6501487"/>
            <a:ext cx="2280552" cy="510891"/>
            <a:chOff x="361507" y="6545785"/>
            <a:chExt cx="2419076" cy="541923"/>
          </a:xfrm>
        </p:grpSpPr>
        <p:sp>
          <p:nvSpPr>
            <p:cNvPr id="72" name="テキスト ボックス 71">
              <a:extLst>
                <a:ext uri="{FF2B5EF4-FFF2-40B4-BE49-F238E27FC236}">
                  <a16:creationId xmlns:a16="http://schemas.microsoft.com/office/drawing/2014/main" id="{E956A6AF-AD72-47E7-AF8B-26528788AA7E}"/>
                </a:ext>
              </a:extLst>
            </p:cNvPr>
            <p:cNvSpPr txBox="1"/>
            <p:nvPr/>
          </p:nvSpPr>
          <p:spPr>
            <a:xfrm>
              <a:off x="361507" y="6557327"/>
              <a:ext cx="661785" cy="513444"/>
            </a:xfrm>
            <a:prstGeom prst="rect">
              <a:avLst/>
            </a:prstGeom>
            <a:noFill/>
          </p:spPr>
          <p:txBody>
            <a:bodyPr wrap="none" rtlCol="0">
              <a:spAutoFit/>
            </a:bodyPr>
            <a:lstStyle/>
            <a:p>
              <a:pPr lvl="0" algn="ctr"/>
              <a:r>
                <a:rPr lang="en-US" altLang="ja-JP" sz="942" b="1">
                  <a:solidFill>
                    <a:prstClr val="black"/>
                  </a:solidFill>
                  <a:latin typeface="游ゴシック" panose="020B0400000000000000" pitchFamily="50" charset="-128"/>
                  <a:ea typeface="游ゴシック" panose="020B0400000000000000" pitchFamily="50" charset="-128"/>
                </a:rPr>
                <a:t>9</a:t>
              </a:r>
              <a:r>
                <a:rPr lang="ja-JP" altLang="en-US" sz="942" b="1">
                  <a:solidFill>
                    <a:prstClr val="black"/>
                  </a:solidFill>
                  <a:latin typeface="游ゴシック" panose="020B0400000000000000" pitchFamily="50" charset="-128"/>
                  <a:ea typeface="游ゴシック" panose="020B0400000000000000" pitchFamily="50" charset="-128"/>
                </a:rPr>
                <a:t>割</a:t>
              </a:r>
              <a:r>
                <a:rPr lang="ja-JP" altLang="en-US" sz="754">
                  <a:solidFill>
                    <a:prstClr val="black"/>
                  </a:solidFill>
                  <a:latin typeface="游ゴシック" panose="020B0400000000000000" pitchFamily="50" charset="-128"/>
                  <a:ea typeface="游ゴシック" panose="020B0400000000000000" pitchFamily="50" charset="-128"/>
                </a:rPr>
                <a:t>が</a:t>
              </a:r>
              <a:endParaRPr lang="en-US" altLang="ja-JP" sz="754">
                <a:solidFill>
                  <a:prstClr val="black"/>
                </a:solidFill>
                <a:latin typeface="游ゴシック" panose="020B0400000000000000" pitchFamily="50" charset="-128"/>
                <a:ea typeface="游ゴシック" panose="020B0400000000000000" pitchFamily="50" charset="-128"/>
              </a:endParaRPr>
            </a:p>
            <a:p>
              <a:pPr lvl="0" algn="ctr"/>
              <a:r>
                <a:rPr lang="en-US" altLang="ja-JP" sz="754">
                  <a:solidFill>
                    <a:prstClr val="black"/>
                  </a:solidFill>
                  <a:latin typeface="游ゴシック" panose="020B0400000000000000" pitchFamily="50" charset="-128"/>
                  <a:ea typeface="游ゴシック" panose="020B0400000000000000" pitchFamily="50" charset="-128"/>
                </a:rPr>
                <a:t>1</a:t>
              </a:r>
              <a:r>
                <a:rPr lang="ja-JP" altLang="en-US" sz="754">
                  <a:solidFill>
                    <a:prstClr val="black"/>
                  </a:solidFill>
                  <a:latin typeface="游ゴシック" panose="020B0400000000000000" pitchFamily="50" charset="-128"/>
                  <a:ea typeface="游ゴシック" panose="020B0400000000000000" pitchFamily="50" charset="-128"/>
                </a:rPr>
                <a:t>年以内に</a:t>
              </a:r>
            </a:p>
            <a:p>
              <a:pPr lvl="0" algn="ctr"/>
              <a:r>
                <a:rPr lang="ja-JP" altLang="en-US" sz="849" b="1">
                  <a:solidFill>
                    <a:prstClr val="black"/>
                  </a:solidFill>
                  <a:latin typeface="游ゴシック" panose="020B0400000000000000" pitchFamily="50" charset="-128"/>
                  <a:ea typeface="游ゴシック" panose="020B0400000000000000" pitchFamily="50" charset="-128"/>
                </a:rPr>
                <a:t>国内旅行</a:t>
              </a:r>
            </a:p>
          </p:txBody>
        </p:sp>
        <p:sp>
          <p:nvSpPr>
            <p:cNvPr id="73" name="テキスト ボックス 72">
              <a:extLst>
                <a:ext uri="{FF2B5EF4-FFF2-40B4-BE49-F238E27FC236}">
                  <a16:creationId xmlns:a16="http://schemas.microsoft.com/office/drawing/2014/main" id="{043DE4EE-8CDF-4A89-AF9A-D99ED4FCF20E}"/>
                </a:ext>
              </a:extLst>
            </p:cNvPr>
            <p:cNvSpPr txBox="1"/>
            <p:nvPr/>
          </p:nvSpPr>
          <p:spPr>
            <a:xfrm>
              <a:off x="1822717" y="6574061"/>
              <a:ext cx="957866" cy="513647"/>
            </a:xfrm>
            <a:prstGeom prst="rect">
              <a:avLst/>
            </a:prstGeom>
            <a:noFill/>
          </p:spPr>
          <p:txBody>
            <a:bodyPr wrap="square" rtlCol="0">
              <a:spAutoFit/>
            </a:bodyPr>
            <a:lstStyle/>
            <a:p>
              <a:pPr algn="ctr">
                <a:lnSpc>
                  <a:spcPct val="110000"/>
                </a:lnSpc>
              </a:pPr>
              <a:r>
                <a:rPr lang="ja-JP" altLang="en-US" sz="713">
                  <a:latin typeface="游ゴシック" panose="020B0400000000000000" pitchFamily="50" charset="-128"/>
                  <a:ea typeface="游ゴシック" panose="020B0400000000000000" pitchFamily="50" charset="-128"/>
                </a:rPr>
                <a:t>世帯年収</a:t>
              </a:r>
              <a:endParaRPr lang="en-US" altLang="ja-JP" sz="713">
                <a:latin typeface="游ゴシック" panose="020B0400000000000000" pitchFamily="50" charset="-128"/>
                <a:ea typeface="游ゴシック" panose="020B0400000000000000" pitchFamily="50" charset="-128"/>
              </a:endParaRPr>
            </a:p>
            <a:p>
              <a:pPr algn="ctr">
                <a:lnSpc>
                  <a:spcPct val="110000"/>
                </a:lnSpc>
              </a:pPr>
              <a:r>
                <a:rPr lang="en-US" altLang="ja-JP" sz="915" b="1">
                  <a:latin typeface="游ゴシック" panose="020B0400000000000000" pitchFamily="50" charset="-128"/>
                  <a:ea typeface="游ゴシック" panose="020B0400000000000000" pitchFamily="50" charset="-128"/>
                </a:rPr>
                <a:t>700</a:t>
              </a:r>
              <a:r>
                <a:rPr lang="ja-JP" altLang="en-US" sz="915" b="1">
                  <a:latin typeface="游ゴシック" panose="020B0400000000000000" pitchFamily="50" charset="-128"/>
                  <a:ea typeface="游ゴシック" panose="020B0400000000000000" pitchFamily="50" charset="-128"/>
                </a:rPr>
                <a:t>万円以上</a:t>
              </a:r>
              <a:endParaRPr lang="en-US" altLang="ja-JP" sz="915" b="1">
                <a:latin typeface="游ゴシック" panose="020B0400000000000000" pitchFamily="50" charset="-128"/>
                <a:ea typeface="游ゴシック" panose="020B0400000000000000" pitchFamily="50" charset="-128"/>
              </a:endParaRPr>
            </a:p>
            <a:p>
              <a:pPr algn="ctr">
                <a:lnSpc>
                  <a:spcPct val="110000"/>
                </a:lnSpc>
              </a:pPr>
              <a:r>
                <a:rPr lang="ja-JP" altLang="en-US" sz="713">
                  <a:latin typeface="游ゴシック" panose="020B0400000000000000" pitchFamily="50" charset="-128"/>
                  <a:ea typeface="游ゴシック" panose="020B0400000000000000" pitchFamily="50" charset="-128"/>
                </a:rPr>
                <a:t>が約</a:t>
              </a:r>
              <a:r>
                <a:rPr lang="en-US" altLang="ja-JP" sz="713">
                  <a:latin typeface="游ゴシック" panose="020B0400000000000000" pitchFamily="50" charset="-128"/>
                  <a:ea typeface="游ゴシック" panose="020B0400000000000000" pitchFamily="50" charset="-128"/>
                </a:rPr>
                <a:t>42 </a:t>
              </a:r>
              <a:r>
                <a:rPr lang="ja-JP" altLang="en-US" sz="713">
                  <a:latin typeface="游ゴシック" panose="020B0400000000000000" pitchFamily="50" charset="-128"/>
                  <a:ea typeface="游ゴシック" panose="020B0400000000000000" pitchFamily="50" charset="-128"/>
                </a:rPr>
                <a:t>％</a:t>
              </a:r>
            </a:p>
          </p:txBody>
        </p:sp>
        <p:sp>
          <p:nvSpPr>
            <p:cNvPr id="74" name="正方形/長方形 73">
              <a:extLst>
                <a:ext uri="{FF2B5EF4-FFF2-40B4-BE49-F238E27FC236}">
                  <a16:creationId xmlns:a16="http://schemas.microsoft.com/office/drawing/2014/main" id="{701DDB7E-A3B8-4278-9317-8CA0384A61EA}"/>
                </a:ext>
              </a:extLst>
            </p:cNvPr>
            <p:cNvSpPr/>
            <p:nvPr/>
          </p:nvSpPr>
          <p:spPr>
            <a:xfrm>
              <a:off x="941811" y="6545785"/>
              <a:ext cx="957866" cy="536433"/>
            </a:xfrm>
            <a:prstGeom prst="rect">
              <a:avLst/>
            </a:prstGeom>
          </p:spPr>
          <p:txBody>
            <a:bodyPr wrap="square">
              <a:spAutoFit/>
            </a:bodyPr>
            <a:lstStyle/>
            <a:p>
              <a:pPr lvl="0" algn="ctr"/>
              <a:r>
                <a:rPr lang="en-US" altLang="ja-JP" sz="990" b="1">
                  <a:solidFill>
                    <a:prstClr val="black"/>
                  </a:solidFill>
                  <a:latin typeface="游ゴシック" panose="020B0400000000000000" pitchFamily="50" charset="-128"/>
                  <a:ea typeface="游ゴシック" panose="020B0400000000000000" pitchFamily="50" charset="-128"/>
                </a:rPr>
                <a:t>4</a:t>
              </a:r>
              <a:r>
                <a:rPr lang="ja-JP" altLang="en-US" sz="990" b="1">
                  <a:solidFill>
                    <a:prstClr val="black"/>
                  </a:solidFill>
                  <a:latin typeface="游ゴシック" panose="020B0400000000000000" pitchFamily="50" charset="-128"/>
                  <a:ea typeface="游ゴシック" panose="020B0400000000000000" pitchFamily="50" charset="-128"/>
                </a:rPr>
                <a:t>割</a:t>
              </a:r>
              <a:r>
                <a:rPr lang="ja-JP" altLang="en-US" sz="754">
                  <a:solidFill>
                    <a:prstClr val="black"/>
                  </a:solidFill>
                  <a:latin typeface="游ゴシック" panose="020B0400000000000000" pitchFamily="50" charset="-128"/>
                  <a:ea typeface="游ゴシック" panose="020B0400000000000000" pitchFamily="50" charset="-128"/>
                </a:rPr>
                <a:t>が</a:t>
              </a:r>
              <a:endParaRPr lang="en-US" altLang="ja-JP" sz="754">
                <a:solidFill>
                  <a:prstClr val="black"/>
                </a:solidFill>
                <a:latin typeface="游ゴシック" panose="020B0400000000000000" pitchFamily="50" charset="-128"/>
                <a:ea typeface="游ゴシック" panose="020B0400000000000000" pitchFamily="50" charset="-128"/>
              </a:endParaRPr>
            </a:p>
            <a:p>
              <a:pPr lvl="0" algn="ctr"/>
              <a:r>
                <a:rPr lang="en-US" altLang="ja-JP" sz="754">
                  <a:solidFill>
                    <a:prstClr val="black"/>
                  </a:solidFill>
                  <a:latin typeface="游ゴシック" panose="020B0400000000000000" pitchFamily="50" charset="-128"/>
                  <a:ea typeface="游ゴシック" panose="020B0400000000000000" pitchFamily="50" charset="-128"/>
                </a:rPr>
                <a:t>1</a:t>
              </a:r>
              <a:r>
                <a:rPr lang="ja-JP" altLang="en-US" sz="754">
                  <a:solidFill>
                    <a:prstClr val="black"/>
                  </a:solidFill>
                  <a:latin typeface="游ゴシック" panose="020B0400000000000000" pitchFamily="50" charset="-128"/>
                  <a:ea typeface="游ゴシック" panose="020B0400000000000000" pitchFamily="50" charset="-128"/>
                </a:rPr>
                <a:t>年以内に</a:t>
              </a:r>
            </a:p>
            <a:p>
              <a:pPr lvl="0" algn="ctr"/>
              <a:r>
                <a:rPr lang="ja-JP" altLang="en-US" sz="942" b="1">
                  <a:solidFill>
                    <a:prstClr val="black"/>
                  </a:solidFill>
                  <a:latin typeface="游ゴシック" panose="020B0400000000000000" pitchFamily="50" charset="-128"/>
                  <a:ea typeface="游ゴシック" panose="020B0400000000000000" pitchFamily="50" charset="-128"/>
                </a:rPr>
                <a:t>海外旅行</a:t>
              </a:r>
            </a:p>
          </p:txBody>
        </p:sp>
        <p:cxnSp>
          <p:nvCxnSpPr>
            <p:cNvPr id="75" name="直線コネクタ 74">
              <a:extLst>
                <a:ext uri="{FF2B5EF4-FFF2-40B4-BE49-F238E27FC236}">
                  <a16:creationId xmlns:a16="http://schemas.microsoft.com/office/drawing/2014/main" id="{698C74DB-D754-4CAD-AC06-F6E34DB9551D}"/>
                </a:ext>
              </a:extLst>
            </p:cNvPr>
            <p:cNvCxnSpPr/>
            <p:nvPr/>
          </p:nvCxnSpPr>
          <p:spPr>
            <a:xfrm>
              <a:off x="1036513" y="6587013"/>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41A77863-2D8D-43FA-B04A-76E62B25D497}"/>
                </a:ext>
              </a:extLst>
            </p:cNvPr>
            <p:cNvCxnSpPr/>
            <p:nvPr/>
          </p:nvCxnSpPr>
          <p:spPr>
            <a:xfrm>
              <a:off x="1822717" y="6587013"/>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 name="グループ化 2">
            <a:extLst>
              <a:ext uri="{FF2B5EF4-FFF2-40B4-BE49-F238E27FC236}">
                <a16:creationId xmlns:a16="http://schemas.microsoft.com/office/drawing/2014/main" id="{1ABE10CC-B8EC-4919-AA89-E88E34C47305}"/>
              </a:ext>
            </a:extLst>
          </p:cNvPr>
          <p:cNvGrpSpPr/>
          <p:nvPr/>
        </p:nvGrpSpPr>
        <p:grpSpPr>
          <a:xfrm>
            <a:off x="3100170" y="3103014"/>
            <a:ext cx="2541452" cy="641567"/>
            <a:chOff x="2959045" y="5233453"/>
            <a:chExt cx="2695823" cy="680536"/>
          </a:xfrm>
        </p:grpSpPr>
        <p:sp>
          <p:nvSpPr>
            <p:cNvPr id="88" name="テキスト プレースホルダー 2">
              <a:extLst>
                <a:ext uri="{FF2B5EF4-FFF2-40B4-BE49-F238E27FC236}">
                  <a16:creationId xmlns:a16="http://schemas.microsoft.com/office/drawing/2014/main" id="{E557A09C-8611-4616-A241-26B7506D01F6}"/>
                </a:ext>
              </a:extLst>
            </p:cNvPr>
            <p:cNvSpPr txBox="1">
              <a:spLocks/>
            </p:cNvSpPr>
            <p:nvPr/>
          </p:nvSpPr>
          <p:spPr>
            <a:xfrm>
              <a:off x="2959046" y="5233453"/>
              <a:ext cx="2695822" cy="226279"/>
            </a:xfrm>
            <a:prstGeom prst="rect">
              <a:avLst/>
            </a:prstGeom>
          </p:spPr>
          <p:txBody>
            <a:bodyPr vert="horz" wrap="squar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■旅の玄人に刺さる情報</a:t>
              </a:r>
            </a:p>
          </p:txBody>
        </p:sp>
        <p:sp>
          <p:nvSpPr>
            <p:cNvPr id="89" name="正方形/長方形 88">
              <a:extLst>
                <a:ext uri="{FF2B5EF4-FFF2-40B4-BE49-F238E27FC236}">
                  <a16:creationId xmlns:a16="http://schemas.microsoft.com/office/drawing/2014/main" id="{E505EF9F-0B7E-49F5-9479-BA9D683C0141}"/>
                </a:ext>
              </a:extLst>
            </p:cNvPr>
            <p:cNvSpPr/>
            <p:nvPr/>
          </p:nvSpPr>
          <p:spPr>
            <a:xfrm>
              <a:off x="2959045" y="5417956"/>
              <a:ext cx="2682489" cy="496033"/>
            </a:xfrm>
            <a:prstGeom prst="rect">
              <a:avLst/>
            </a:prstGeom>
          </p:spPr>
          <p:txBody>
            <a:bodyPr wrap="square">
              <a:spAutoFit/>
            </a:bodyPr>
            <a:lstStyle/>
            <a:p>
              <a:r>
                <a:rPr lang="ja-JP" altLang="en-US" sz="813" b="1">
                  <a:latin typeface="游ゴシック" panose="020B0400000000000000" pitchFamily="50" charset="-128"/>
                  <a:ea typeface="游ゴシック" panose="020B0400000000000000" pitchFamily="50" charset="-128"/>
                </a:rPr>
                <a:t>他の旅サイトは子どもっぽく、ミーハーに感じる。</a:t>
              </a:r>
              <a:endParaRPr lang="en-US" altLang="ja-JP" sz="813" b="1">
                <a:latin typeface="游ゴシック" panose="020B0400000000000000" pitchFamily="50" charset="-128"/>
                <a:ea typeface="游ゴシック" panose="020B0400000000000000" pitchFamily="50" charset="-128"/>
              </a:endParaRPr>
            </a:p>
            <a:p>
              <a:r>
                <a:rPr lang="en-US" altLang="ja-JP" sz="813" b="1">
                  <a:latin typeface="游ゴシック" panose="020B0400000000000000" pitchFamily="50" charset="-128"/>
                  <a:ea typeface="游ゴシック" panose="020B0400000000000000" pitchFamily="50" charset="-128"/>
                </a:rPr>
                <a:t>&amp;TRAVEL</a:t>
              </a:r>
              <a:r>
                <a:rPr lang="ja-JP" altLang="en-US" sz="813" b="1">
                  <a:latin typeface="游ゴシック" panose="020B0400000000000000" pitchFamily="50" charset="-128"/>
                  <a:ea typeface="游ゴシック" panose="020B0400000000000000" pitchFamily="50" charset="-128"/>
                </a:rPr>
                <a:t>は大人向けで、知らないことに出会えるのが好き。 （</a:t>
              </a:r>
              <a:r>
                <a:rPr lang="en-US" altLang="ja-JP" sz="813" b="1">
                  <a:latin typeface="游ゴシック" panose="020B0400000000000000" pitchFamily="50" charset="-128"/>
                  <a:ea typeface="游ゴシック" panose="020B0400000000000000" pitchFamily="50" charset="-128"/>
                </a:rPr>
                <a:t>47</a:t>
              </a:r>
              <a:r>
                <a:rPr lang="ja-JP" altLang="en-US" sz="813" b="1">
                  <a:latin typeface="游ゴシック" panose="020B0400000000000000" pitchFamily="50" charset="-128"/>
                  <a:ea typeface="游ゴシック" panose="020B0400000000000000" pitchFamily="50" charset="-128"/>
                </a:rPr>
                <a:t>歳・女性）</a:t>
              </a:r>
              <a:endParaRPr lang="ja-JP" altLang="ja-JP" sz="713" b="1" kern="100">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91" name="正方形/長方形 90">
            <a:extLst>
              <a:ext uri="{FF2B5EF4-FFF2-40B4-BE49-F238E27FC236}">
                <a16:creationId xmlns:a16="http://schemas.microsoft.com/office/drawing/2014/main" id="{A8855897-EE2D-484D-BD99-1A21C47F3E60}"/>
              </a:ext>
            </a:extLst>
          </p:cNvPr>
          <p:cNvSpPr/>
          <p:nvPr/>
        </p:nvSpPr>
        <p:spPr>
          <a:xfrm>
            <a:off x="5676398" y="3123731"/>
            <a:ext cx="1795651" cy="1245662"/>
          </a:xfrm>
          <a:prstGeom prst="rect">
            <a:avLst/>
          </a:prstGeom>
        </p:spPr>
        <p:txBody>
          <a:bodyPr wrap="square">
            <a:spAutoFit/>
          </a:bodyPr>
          <a:lstStyle/>
          <a:p>
            <a:pPr>
              <a:lnSpc>
                <a:spcPct val="110000"/>
              </a:lnSpc>
              <a:spcAft>
                <a:spcPts val="283"/>
              </a:spcAft>
            </a:pPr>
            <a:r>
              <a:rPr lang="ja-JP" altLang="en-US" sz="849" b="1">
                <a:latin typeface="游ゴシック" panose="020B0400000000000000" pitchFamily="50" charset="-128"/>
                <a:ea typeface="游ゴシック" panose="020B0400000000000000" pitchFamily="50" charset="-128"/>
              </a:rPr>
              <a:t>サイトインサイト</a:t>
            </a:r>
            <a:endParaRPr lang="en-US" altLang="ja-JP" sz="1131" b="1">
              <a:latin typeface="游ゴシック" panose="020B0400000000000000" pitchFamily="50" charset="-128"/>
              <a:ea typeface="游ゴシック" panose="020B0400000000000000" pitchFamily="50" charset="-128"/>
            </a:endParaRPr>
          </a:p>
          <a:p>
            <a:pPr>
              <a:lnSpc>
                <a:spcPct val="110000"/>
              </a:lnSpc>
              <a:spcAft>
                <a:spcPts val="283"/>
              </a:spcAft>
            </a:pPr>
            <a:r>
              <a:rPr lang="ja-JP" altLang="en-US" sz="1131" b="1">
                <a:latin typeface="游ゴシック" panose="020B0400000000000000" pitchFamily="50" charset="-128"/>
                <a:ea typeface="游ゴシック" panose="020B0400000000000000" pitchFamily="50" charset="-128"/>
              </a:rPr>
              <a:t>おうちで世界旅行</a:t>
            </a:r>
            <a:endParaRPr lang="en-US" altLang="ja-JP" sz="849" b="1">
              <a:latin typeface="游ゴシック" panose="020B0400000000000000" pitchFamily="50" charset="-128"/>
              <a:ea typeface="游ゴシック" panose="020B0400000000000000" pitchFamily="50" charset="-128"/>
            </a:endParaRPr>
          </a:p>
          <a:p>
            <a:pPr lvl="0">
              <a:lnSpc>
                <a:spcPct val="110000"/>
              </a:lnSpc>
            </a:pPr>
            <a:r>
              <a:rPr lang="ja-JP" altLang="en-US" sz="882">
                <a:latin typeface="游ゴシック" panose="020B0400000000000000" pitchFamily="50" charset="-128"/>
              </a:rPr>
              <a:t>家にいながら世界を巡った気分になれるサイトを、各国の政府観光局などの協賛のもと展開。旅好きの読者が集まるオンラインイベントも実施している。</a:t>
            </a:r>
            <a:endParaRPr lang="en-US" altLang="ja-JP" sz="882">
              <a:latin typeface="游ゴシック" panose="020B0400000000000000" pitchFamily="50" charset="-128"/>
              <a:ea typeface="游ゴシック" panose="020B0400000000000000" pitchFamily="50" charset="-128"/>
            </a:endParaRPr>
          </a:p>
        </p:txBody>
      </p:sp>
      <p:sp>
        <p:nvSpPr>
          <p:cNvPr id="93" name="正方形/長方形 92">
            <a:extLst>
              <a:ext uri="{FF2B5EF4-FFF2-40B4-BE49-F238E27FC236}">
                <a16:creationId xmlns:a16="http://schemas.microsoft.com/office/drawing/2014/main" id="{240A8B95-9C71-4431-B7CA-D1F6DCC5E58C}"/>
              </a:ext>
            </a:extLst>
          </p:cNvPr>
          <p:cNvSpPr/>
          <p:nvPr/>
        </p:nvSpPr>
        <p:spPr>
          <a:xfrm>
            <a:off x="7634850" y="3089234"/>
            <a:ext cx="2440317" cy="869341"/>
          </a:xfrm>
          <a:prstGeom prst="rect">
            <a:avLst/>
          </a:prstGeom>
        </p:spPr>
        <p:txBody>
          <a:bodyPr wrap="square">
            <a:spAutoFit/>
          </a:bodyPr>
          <a:lstStyle/>
          <a:p>
            <a:pPr>
              <a:lnSpc>
                <a:spcPct val="110000"/>
              </a:lnSpc>
              <a:spcAft>
                <a:spcPts val="188"/>
              </a:spcAft>
            </a:pPr>
            <a:r>
              <a:rPr lang="ja-JP" altLang="en-US" sz="942" b="1">
                <a:latin typeface="游ゴシック" panose="020B0400000000000000" pitchFamily="50" charset="-128"/>
                <a:ea typeface="游ゴシック" panose="020B0400000000000000" pitchFamily="50" charset="-128"/>
              </a:rPr>
              <a:t>■広告主</a:t>
            </a:r>
            <a:r>
              <a:rPr lang="ja-JP" altLang="en-US" sz="942" b="1">
                <a:latin typeface="游ゴシック" panose="020B0400000000000000" pitchFamily="50" charset="-128"/>
              </a:rPr>
              <a:t>：韓国観光公社大阪支社</a:t>
            </a:r>
            <a:endParaRPr lang="en-US" altLang="ja-JP" sz="942" b="1">
              <a:latin typeface="游ゴシック" panose="020B0400000000000000" pitchFamily="50" charset="-128"/>
              <a:ea typeface="游ゴシック" panose="020B0400000000000000" pitchFamily="50" charset="-128"/>
            </a:endParaRPr>
          </a:p>
          <a:p>
            <a:pPr lvl="0">
              <a:lnSpc>
                <a:spcPct val="110000"/>
              </a:lnSpc>
            </a:pPr>
            <a:r>
              <a:rPr lang="ja-JP" altLang="en-US" sz="882">
                <a:latin typeface="游ゴシック" panose="020B0400000000000000" pitchFamily="50" charset="-128"/>
              </a:rPr>
              <a:t>新型コロナ収束後は、思い切り旅を楽しみたい。旅を自粛している今、リアルに旅を思い浮かべてもらおうと、韓国・ソウルの魅力を紹介する記事を制作した。</a:t>
            </a:r>
            <a:endParaRPr lang="en-US" altLang="ja-JP" sz="882">
              <a:latin typeface="游ゴシック" panose="020B0400000000000000" pitchFamily="50" charset="-128"/>
              <a:ea typeface="游ゴシック" panose="020B0400000000000000" pitchFamily="50" charset="-128"/>
            </a:endParaRPr>
          </a:p>
        </p:txBody>
      </p:sp>
      <p:sp>
        <p:nvSpPr>
          <p:cNvPr id="80" name="テキスト プレースホルダー 2">
            <a:extLst>
              <a:ext uri="{FF2B5EF4-FFF2-40B4-BE49-F238E27FC236}">
                <a16:creationId xmlns:a16="http://schemas.microsoft.com/office/drawing/2014/main" id="{2BDDB1E1-9D78-40BB-B132-D3A6E044ECEB}"/>
              </a:ext>
            </a:extLst>
          </p:cNvPr>
          <p:cNvSpPr txBox="1">
            <a:spLocks/>
          </p:cNvSpPr>
          <p:nvPr/>
        </p:nvSpPr>
        <p:spPr>
          <a:xfrm>
            <a:off x="3103815" y="3870263"/>
            <a:ext cx="1903732" cy="21332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■旅好き著名人のコラム連載</a:t>
            </a:r>
          </a:p>
        </p:txBody>
      </p:sp>
      <p:sp>
        <p:nvSpPr>
          <p:cNvPr id="82" name="正方形/長方形 81">
            <a:extLst>
              <a:ext uri="{FF2B5EF4-FFF2-40B4-BE49-F238E27FC236}">
                <a16:creationId xmlns:a16="http://schemas.microsoft.com/office/drawing/2014/main" id="{BF1A932A-78E4-4A50-9F34-CE2CDDE9D926}"/>
              </a:ext>
            </a:extLst>
          </p:cNvPr>
          <p:cNvSpPr/>
          <p:nvPr/>
        </p:nvSpPr>
        <p:spPr>
          <a:xfrm>
            <a:off x="3150321" y="4744838"/>
            <a:ext cx="732355" cy="208390"/>
          </a:xfrm>
          <a:prstGeom prst="rect">
            <a:avLst/>
          </a:prstGeom>
        </p:spPr>
        <p:txBody>
          <a:bodyPr wrap="square">
            <a:spAutoFit/>
          </a:bodyPr>
          <a:lstStyle/>
          <a:p>
            <a:pPr lvl="0" algn="ctr"/>
            <a:r>
              <a:rPr lang="ja-JP" altLang="en-US" sz="754">
                <a:solidFill>
                  <a:prstClr val="black"/>
                </a:solidFill>
                <a:latin typeface="游ゴシック" panose="020B0400000000000000" pitchFamily="50" charset="-128"/>
                <a:ea typeface="游ゴシック" panose="020B0400000000000000" pitchFamily="50" charset="-128"/>
              </a:rPr>
              <a:t>宇賀なつみ</a:t>
            </a:r>
            <a:endParaRPr lang="ja-JP" altLang="en-US" sz="660">
              <a:solidFill>
                <a:prstClr val="black"/>
              </a:solidFill>
              <a:latin typeface="游ゴシック" panose="020B0400000000000000" pitchFamily="50" charset="-128"/>
              <a:ea typeface="游ゴシック" panose="020B0400000000000000" pitchFamily="50" charset="-128"/>
            </a:endParaRPr>
          </a:p>
        </p:txBody>
      </p:sp>
      <p:sp>
        <p:nvSpPr>
          <p:cNvPr id="83" name="正方形/長方形 82">
            <a:extLst>
              <a:ext uri="{FF2B5EF4-FFF2-40B4-BE49-F238E27FC236}">
                <a16:creationId xmlns:a16="http://schemas.microsoft.com/office/drawing/2014/main" id="{10E32E0F-1407-4C4F-8ECB-B95854894858}"/>
              </a:ext>
            </a:extLst>
          </p:cNvPr>
          <p:cNvSpPr/>
          <p:nvPr/>
        </p:nvSpPr>
        <p:spPr>
          <a:xfrm>
            <a:off x="3841019" y="4744838"/>
            <a:ext cx="732355" cy="208390"/>
          </a:xfrm>
          <a:prstGeom prst="rect">
            <a:avLst/>
          </a:prstGeom>
        </p:spPr>
        <p:txBody>
          <a:bodyPr wrap="square">
            <a:spAutoFit/>
          </a:bodyPr>
          <a:lstStyle/>
          <a:p>
            <a:pPr lvl="0" algn="ctr"/>
            <a:r>
              <a:rPr lang="ja-JP" altLang="en-US" sz="754">
                <a:solidFill>
                  <a:prstClr val="black"/>
                </a:solidFill>
                <a:latin typeface="游ゴシック" panose="020B0400000000000000" pitchFamily="50" charset="-128"/>
                <a:ea typeface="游ゴシック" panose="020B0400000000000000" pitchFamily="50" charset="-128"/>
              </a:rPr>
              <a:t>はな</a:t>
            </a:r>
            <a:endParaRPr lang="ja-JP" altLang="en-US" sz="660">
              <a:solidFill>
                <a:prstClr val="black"/>
              </a:solidFill>
              <a:latin typeface="游ゴシック" panose="020B0400000000000000" pitchFamily="50" charset="-128"/>
              <a:ea typeface="游ゴシック" panose="020B0400000000000000" pitchFamily="50" charset="-128"/>
            </a:endParaRPr>
          </a:p>
        </p:txBody>
      </p:sp>
      <p:sp>
        <p:nvSpPr>
          <p:cNvPr id="84" name="正方形/長方形 83">
            <a:extLst>
              <a:ext uri="{FF2B5EF4-FFF2-40B4-BE49-F238E27FC236}">
                <a16:creationId xmlns:a16="http://schemas.microsoft.com/office/drawing/2014/main" id="{256B7DFD-9836-482D-9465-0CE77ABEC41A}"/>
              </a:ext>
            </a:extLst>
          </p:cNvPr>
          <p:cNvSpPr/>
          <p:nvPr/>
        </p:nvSpPr>
        <p:spPr>
          <a:xfrm>
            <a:off x="4531715" y="4744838"/>
            <a:ext cx="732355" cy="208390"/>
          </a:xfrm>
          <a:prstGeom prst="rect">
            <a:avLst/>
          </a:prstGeom>
        </p:spPr>
        <p:txBody>
          <a:bodyPr wrap="square">
            <a:spAutoFit/>
          </a:bodyPr>
          <a:lstStyle/>
          <a:p>
            <a:pPr lvl="0" algn="ctr"/>
            <a:r>
              <a:rPr lang="ja-JP" altLang="en-US" sz="754">
                <a:solidFill>
                  <a:prstClr val="black"/>
                </a:solidFill>
                <a:latin typeface="游ゴシック" panose="020B0400000000000000" pitchFamily="50" charset="-128"/>
                <a:ea typeface="游ゴシック" panose="020B0400000000000000" pitchFamily="50" charset="-128"/>
              </a:rPr>
              <a:t>永瀬正敏</a:t>
            </a:r>
            <a:endParaRPr lang="ja-JP" altLang="en-US" sz="660">
              <a:solidFill>
                <a:prstClr val="black"/>
              </a:solidFill>
              <a:latin typeface="游ゴシック" panose="020B0400000000000000" pitchFamily="50" charset="-128"/>
              <a:ea typeface="游ゴシック" panose="020B0400000000000000" pitchFamily="50" charset="-128"/>
            </a:endParaRPr>
          </a:p>
        </p:txBody>
      </p:sp>
      <p:grpSp>
        <p:nvGrpSpPr>
          <p:cNvPr id="8" name="グループ化 7">
            <a:extLst>
              <a:ext uri="{FF2B5EF4-FFF2-40B4-BE49-F238E27FC236}">
                <a16:creationId xmlns:a16="http://schemas.microsoft.com/office/drawing/2014/main" id="{3AB94E14-3EB2-41A3-9743-611446055027}"/>
              </a:ext>
            </a:extLst>
          </p:cNvPr>
          <p:cNvGrpSpPr/>
          <p:nvPr/>
        </p:nvGrpSpPr>
        <p:grpSpPr>
          <a:xfrm>
            <a:off x="3193517" y="4096256"/>
            <a:ext cx="2044317" cy="648539"/>
            <a:chOff x="3004866" y="3348277"/>
            <a:chExt cx="1687788" cy="535434"/>
          </a:xfrm>
        </p:grpSpPr>
        <p:pic>
          <p:nvPicPr>
            <p:cNvPr id="81" name="図 80">
              <a:extLst>
                <a:ext uri="{FF2B5EF4-FFF2-40B4-BE49-F238E27FC236}">
                  <a16:creationId xmlns:a16="http://schemas.microsoft.com/office/drawing/2014/main" id="{99A1E2C9-E844-445C-A14D-E34D845DC54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004866" y="3348278"/>
              <a:ext cx="535433" cy="535433"/>
            </a:xfrm>
            <a:prstGeom prst="rect">
              <a:avLst/>
            </a:prstGeom>
          </p:spPr>
        </p:pic>
        <p:pic>
          <p:nvPicPr>
            <p:cNvPr id="85" name="図 84">
              <a:extLst>
                <a:ext uri="{FF2B5EF4-FFF2-40B4-BE49-F238E27FC236}">
                  <a16:creationId xmlns:a16="http://schemas.microsoft.com/office/drawing/2014/main" id="{C8D6D744-5792-4A74-9512-514BC399158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57220" y="3348277"/>
              <a:ext cx="535434" cy="535434"/>
            </a:xfrm>
            <a:prstGeom prst="rect">
              <a:avLst/>
            </a:prstGeom>
          </p:spPr>
        </p:pic>
        <p:pic>
          <p:nvPicPr>
            <p:cNvPr id="86" name="図 85">
              <a:extLst>
                <a:ext uri="{FF2B5EF4-FFF2-40B4-BE49-F238E27FC236}">
                  <a16:creationId xmlns:a16="http://schemas.microsoft.com/office/drawing/2014/main" id="{D3B07859-4BF6-4A39-981C-8656F84E641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586858" y="3348277"/>
              <a:ext cx="535434" cy="535434"/>
            </a:xfrm>
            <a:prstGeom prst="rect">
              <a:avLst/>
            </a:prstGeom>
          </p:spPr>
        </p:pic>
      </p:grpSp>
      <p:sp>
        <p:nvSpPr>
          <p:cNvPr id="79" name="正方形/長方形 78">
            <a:extLst>
              <a:ext uri="{FF2B5EF4-FFF2-40B4-BE49-F238E27FC236}">
                <a16:creationId xmlns:a16="http://schemas.microsoft.com/office/drawing/2014/main" id="{BB7F5E94-E80F-4D3F-8B15-839B84553690}"/>
              </a:ext>
            </a:extLst>
          </p:cNvPr>
          <p:cNvSpPr/>
          <p:nvPr/>
        </p:nvSpPr>
        <p:spPr>
          <a:xfrm>
            <a:off x="3176546" y="6346256"/>
            <a:ext cx="2129246" cy="694993"/>
          </a:xfrm>
          <a:prstGeom prst="rect">
            <a:avLst/>
          </a:prstGeom>
          <a:solidFill>
            <a:srgbClr val="000000">
              <a:alpha val="50196"/>
            </a:srgbClr>
          </a:solidFill>
        </p:spPr>
        <p:txBody>
          <a:bodyPr wrap="square" lIns="135754" tIns="67877" rIns="169693">
            <a:spAutoFit/>
          </a:bodyPr>
          <a:lstStyle/>
          <a:p>
            <a:pPr lvl="0"/>
            <a:r>
              <a:rPr lang="ja-JP" altLang="en-US" sz="754">
                <a:solidFill>
                  <a:schemeClr val="bg1"/>
                </a:solidFill>
                <a:latin typeface="游ゴシック" panose="020B0400000000000000" pitchFamily="50" charset="-128"/>
              </a:rPr>
              <a:t>宇賀なつみ</a:t>
            </a:r>
          </a:p>
          <a:p>
            <a:pPr lvl="0"/>
            <a:r>
              <a:rPr lang="ja-JP" altLang="en-US" sz="754">
                <a:solidFill>
                  <a:schemeClr val="bg1"/>
                </a:solidFill>
                <a:latin typeface="游ゴシック" panose="020B0400000000000000" pitchFamily="50" charset="-128"/>
              </a:rPr>
              <a:t>わたしには旅をさせよ</a:t>
            </a:r>
            <a:endParaRPr lang="en-US" altLang="ja-JP" sz="754">
              <a:solidFill>
                <a:schemeClr val="bg1"/>
              </a:solidFill>
              <a:latin typeface="游ゴシック" panose="020B0400000000000000" pitchFamily="50" charset="-128"/>
            </a:endParaRPr>
          </a:p>
          <a:p>
            <a:pPr lvl="0"/>
            <a:r>
              <a:rPr lang="ja-JP" altLang="en-US" sz="754">
                <a:solidFill>
                  <a:schemeClr val="bg1"/>
                </a:solidFill>
                <a:latin typeface="游ゴシック" panose="020B0400000000000000" pitchFamily="50" charset="-128"/>
              </a:rPr>
              <a:t>元テレビ朝日アナウンサーの宇賀なつみさんによる旅エッセー。見知らぬ街に身を置いて移ろう心を、ありのままにつづります。</a:t>
            </a:r>
          </a:p>
        </p:txBody>
      </p:sp>
      <p:sp>
        <p:nvSpPr>
          <p:cNvPr id="54" name="テキスト プレースホルダー 2">
            <a:extLst>
              <a:ext uri="{FF2B5EF4-FFF2-40B4-BE49-F238E27FC236}">
                <a16:creationId xmlns:a16="http://schemas.microsoft.com/office/drawing/2014/main" id="{71B5A4DE-EE34-427E-8BEA-74B8E231DB2F}"/>
              </a:ext>
            </a:extLst>
          </p:cNvPr>
          <p:cNvSpPr txBox="1">
            <a:spLocks/>
          </p:cNvSpPr>
          <p:nvPr/>
        </p:nvSpPr>
        <p:spPr>
          <a:xfrm>
            <a:off x="571097" y="6338614"/>
            <a:ext cx="839338" cy="21332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■ユーザー</a:t>
            </a:r>
          </a:p>
        </p:txBody>
      </p:sp>
      <p:sp>
        <p:nvSpPr>
          <p:cNvPr id="56" name="正方形/長方形 55">
            <a:extLst>
              <a:ext uri="{FF2B5EF4-FFF2-40B4-BE49-F238E27FC236}">
                <a16:creationId xmlns:a16="http://schemas.microsoft.com/office/drawing/2014/main" id="{84A09C74-B5A4-40BA-AD6E-600D54B19A80}"/>
              </a:ext>
            </a:extLst>
          </p:cNvPr>
          <p:cNvSpPr/>
          <p:nvPr/>
        </p:nvSpPr>
        <p:spPr>
          <a:xfrm>
            <a:off x="3117859" y="7132916"/>
            <a:ext cx="779381" cy="193899"/>
          </a:xfrm>
          <a:prstGeom prst="rect">
            <a:avLst/>
          </a:prstGeom>
        </p:spPr>
        <p:txBody>
          <a:bodyPr wrap="none">
            <a:spAutoFit/>
          </a:bodyPr>
          <a:lstStyle/>
          <a:p>
            <a:pPr lvl="0"/>
            <a:r>
              <a:rPr lang="ja-JP" altLang="en-US" sz="660">
                <a:latin typeface="游ゴシック" panose="020B0400000000000000" pitchFamily="50" charset="-128"/>
                <a:ea typeface="游ゴシック" panose="020B0400000000000000" pitchFamily="50" charset="-128"/>
                <a:hlinkClick r:id="rId13">
                  <a:extLst>
                    <a:ext uri="{A12FA001-AC4F-418D-AE19-62706E023703}">
                      <ahyp:hlinkClr xmlns:ahyp="http://schemas.microsoft.com/office/drawing/2018/hyperlinkcolor" val="tx"/>
                    </a:ext>
                  </a:extLst>
                </a:hlinkClick>
              </a:rPr>
              <a:t>リンクはこちら</a:t>
            </a:r>
            <a:endParaRPr lang="en-US" altLang="ja-JP" sz="660">
              <a:latin typeface="游ゴシック" panose="020B0400000000000000" pitchFamily="50" charset="-128"/>
              <a:ea typeface="游ゴシック" panose="020B0400000000000000" pitchFamily="50" charset="-128"/>
            </a:endParaRPr>
          </a:p>
        </p:txBody>
      </p:sp>
      <p:sp>
        <p:nvSpPr>
          <p:cNvPr id="5" name="正方形/長方形 4">
            <a:extLst>
              <a:ext uri="{FF2B5EF4-FFF2-40B4-BE49-F238E27FC236}">
                <a16:creationId xmlns:a16="http://schemas.microsoft.com/office/drawing/2014/main" id="{80EB5E0D-B0C7-45DD-AD02-B9079CC2D1A1}"/>
              </a:ext>
            </a:extLst>
          </p:cNvPr>
          <p:cNvSpPr/>
          <p:nvPr/>
        </p:nvSpPr>
        <p:spPr>
          <a:xfrm>
            <a:off x="7634850" y="4053692"/>
            <a:ext cx="779381" cy="193899"/>
          </a:xfrm>
          <a:prstGeom prst="rect">
            <a:avLst/>
          </a:prstGeom>
        </p:spPr>
        <p:txBody>
          <a:bodyPr wrap="none">
            <a:spAutoFit/>
          </a:bodyPr>
          <a:lstStyle/>
          <a:p>
            <a:pPr lvl="0"/>
            <a:r>
              <a:rPr lang="ja-JP" altLang="en-US" sz="660">
                <a:solidFill>
                  <a:prstClr val="black"/>
                </a:solidFill>
                <a:latin typeface="游ゴシック" panose="020B0400000000000000" pitchFamily="50" charset="-128"/>
                <a:ea typeface="游ゴシック" panose="020B0400000000000000" pitchFamily="50" charset="-128"/>
                <a:hlinkClick r:id="rId14">
                  <a:extLst>
                    <a:ext uri="{A12FA001-AC4F-418D-AE19-62706E023703}">
                      <ahyp:hlinkClr xmlns:ahyp="http://schemas.microsoft.com/office/drawing/2018/hyperlinkcolor" val="tx"/>
                    </a:ext>
                  </a:extLst>
                </a:hlinkClick>
              </a:rPr>
              <a:t>リンクはこちら</a:t>
            </a:r>
            <a:endParaRPr lang="en-US" altLang="ja-JP" sz="660">
              <a:solidFill>
                <a:prstClr val="black"/>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F919FA26-D3F0-4F88-8822-13826EEED6E4}"/>
              </a:ext>
            </a:extLst>
          </p:cNvPr>
          <p:cNvSpPr/>
          <p:nvPr/>
        </p:nvSpPr>
        <p:spPr>
          <a:xfrm>
            <a:off x="5635996" y="4312075"/>
            <a:ext cx="779381" cy="193899"/>
          </a:xfrm>
          <a:prstGeom prst="rect">
            <a:avLst/>
          </a:prstGeom>
        </p:spPr>
        <p:txBody>
          <a:bodyPr wrap="none">
            <a:spAutoFit/>
          </a:bodyPr>
          <a:lstStyle/>
          <a:p>
            <a:pPr lvl="0"/>
            <a:r>
              <a:rPr lang="ja-JP" altLang="en-US" sz="660">
                <a:solidFill>
                  <a:prstClr val="black"/>
                </a:solidFill>
                <a:latin typeface="游ゴシック" panose="020B0400000000000000" pitchFamily="50" charset="-128"/>
                <a:ea typeface="游ゴシック" panose="020B0400000000000000" pitchFamily="50" charset="-128"/>
                <a:hlinkClick r:id="rId15">
                  <a:extLst>
                    <a:ext uri="{A12FA001-AC4F-418D-AE19-62706E023703}">
                      <ahyp:hlinkClr xmlns:ahyp="http://schemas.microsoft.com/office/drawing/2018/hyperlinkcolor" val="tx"/>
                    </a:ext>
                  </a:extLst>
                </a:hlinkClick>
              </a:rPr>
              <a:t>リンクはこちら</a:t>
            </a:r>
            <a:endParaRPr lang="en-US" altLang="ja-JP" sz="660">
              <a:solidFill>
                <a:prstClr val="black"/>
              </a:solidFill>
              <a:latin typeface="游ゴシック" panose="020B0400000000000000" pitchFamily="50" charset="-128"/>
              <a:ea typeface="游ゴシック" panose="020B0400000000000000" pitchFamily="50" charset="-128"/>
            </a:endParaRPr>
          </a:p>
        </p:txBody>
      </p:sp>
      <p:sp>
        <p:nvSpPr>
          <p:cNvPr id="67" name="テキスト ボックス 66">
            <a:extLst>
              <a:ext uri="{FF2B5EF4-FFF2-40B4-BE49-F238E27FC236}">
                <a16:creationId xmlns:a16="http://schemas.microsoft.com/office/drawing/2014/main" id="{A45A000D-E170-44A9-931B-3AAD2FDCBFF0}"/>
              </a:ext>
            </a:extLst>
          </p:cNvPr>
          <p:cNvSpPr txBox="1"/>
          <p:nvPr/>
        </p:nvSpPr>
        <p:spPr>
          <a:xfrm>
            <a:off x="1083953" y="5816972"/>
            <a:ext cx="2666940" cy="860784"/>
          </a:xfrm>
          <a:prstGeom prst="rect">
            <a:avLst/>
          </a:prstGeom>
          <a:noFill/>
        </p:spPr>
        <p:txBody>
          <a:bodyPr wrap="square" rtlCol="0">
            <a:noAutofit/>
          </a:bodyPr>
          <a:lstStyle/>
          <a:p>
            <a:pPr>
              <a:tabLst>
                <a:tab pos="592620" algn="l"/>
                <a:tab pos="844034" algn="l"/>
              </a:tabLst>
            </a:pPr>
            <a:r>
              <a:rPr lang="ja-JP" altLang="en-US" sz="990" b="1">
                <a:solidFill>
                  <a:schemeClr val="accent1"/>
                </a:solidFill>
                <a:latin typeface="游ゴシック" panose="020B0400000000000000" pitchFamily="50" charset="-128"/>
                <a:ea typeface="游ゴシック" panose="020B0400000000000000" pitchFamily="50" charset="-128"/>
              </a:rPr>
              <a:t>月間</a:t>
            </a:r>
            <a:r>
              <a:rPr lang="en-US" altLang="ja-JP" sz="990" b="1">
                <a:solidFill>
                  <a:schemeClr val="accent1"/>
                </a:solidFill>
                <a:latin typeface="游ゴシック" panose="020B0400000000000000" pitchFamily="50" charset="-128"/>
                <a:ea typeface="游ゴシック" panose="020B0400000000000000" pitchFamily="50" charset="-128"/>
              </a:rPr>
              <a:t>UU </a:t>
            </a:r>
            <a:r>
              <a:rPr lang="ja-JP" altLang="en-US" sz="849" b="1">
                <a:solidFill>
                  <a:schemeClr val="accent1"/>
                </a:solidFill>
                <a:latin typeface="游ゴシック" panose="020B0400000000000000" pitchFamily="50" charset="-128"/>
                <a:ea typeface="游ゴシック" panose="020B0400000000000000" pitchFamily="50" charset="-128"/>
              </a:rPr>
              <a:t>約</a:t>
            </a:r>
            <a:r>
              <a:rPr lang="en-US" altLang="ja-JP" sz="1508" b="1">
                <a:solidFill>
                  <a:schemeClr val="accent1"/>
                </a:solidFill>
                <a:latin typeface="游ゴシック" panose="020B0400000000000000" pitchFamily="50" charset="-128"/>
                <a:ea typeface="游ゴシック" panose="020B0400000000000000" pitchFamily="50" charset="-128"/>
              </a:rPr>
              <a:t>32</a:t>
            </a:r>
            <a:r>
              <a:rPr lang="ja-JP" altLang="en-US" sz="849" b="1">
                <a:solidFill>
                  <a:schemeClr val="accent1"/>
                </a:solidFill>
                <a:latin typeface="游ゴシック" panose="020B0400000000000000" pitchFamily="50" charset="-128"/>
                <a:ea typeface="游ゴシック" panose="020B0400000000000000" pitchFamily="50" charset="-128"/>
              </a:rPr>
              <a:t>万</a:t>
            </a:r>
            <a:r>
              <a:rPr lang="en-US" altLang="ja-JP" sz="849" b="1">
                <a:solidFill>
                  <a:schemeClr val="accent1"/>
                </a:solidFill>
                <a:latin typeface="游ゴシック" panose="020B0400000000000000" pitchFamily="50" charset="-128"/>
                <a:ea typeface="游ゴシック" panose="020B0400000000000000" pitchFamily="50" charset="-128"/>
              </a:rPr>
              <a:t>UU</a:t>
            </a:r>
          </a:p>
          <a:p>
            <a:pPr>
              <a:spcBef>
                <a:spcPts val="377"/>
              </a:spcBef>
              <a:tabLst>
                <a:tab pos="592620" algn="l"/>
                <a:tab pos="844034" algn="l"/>
              </a:tabLst>
            </a:pPr>
            <a:r>
              <a:rPr lang="en-US" altLang="zh-TW" sz="754">
                <a:solidFill>
                  <a:schemeClr val="accent1"/>
                </a:solidFill>
                <a:latin typeface="游ゴシック" panose="020B0400000000000000" pitchFamily="50" charset="-128"/>
                <a:ea typeface="游ゴシック" panose="020B0400000000000000" pitchFamily="50" charset="-128"/>
              </a:rPr>
              <a:t>※20</a:t>
            </a:r>
            <a:r>
              <a:rPr lang="en-US" altLang="ja-JP" sz="754">
                <a:solidFill>
                  <a:schemeClr val="accent1"/>
                </a:solidFill>
                <a:latin typeface="游ゴシック" panose="020B0400000000000000" pitchFamily="50" charset="-128"/>
                <a:ea typeface="游ゴシック" panose="020B0400000000000000" pitchFamily="50" charset="-128"/>
              </a:rPr>
              <a:t>20</a:t>
            </a:r>
            <a:r>
              <a:rPr lang="zh-TW" altLang="en-US" sz="754">
                <a:solidFill>
                  <a:schemeClr val="accent1"/>
                </a:solidFill>
                <a:latin typeface="游ゴシック" panose="020B0400000000000000" pitchFamily="50" charset="-128"/>
                <a:ea typeface="游ゴシック" panose="020B0400000000000000" pitchFamily="50" charset="-128"/>
              </a:rPr>
              <a:t>年</a:t>
            </a:r>
            <a:r>
              <a:rPr lang="en-US" altLang="zh-TW" sz="754">
                <a:solidFill>
                  <a:schemeClr val="accent1"/>
                </a:solidFill>
                <a:latin typeface="游ゴシック" panose="020B0400000000000000" pitchFamily="50" charset="-128"/>
                <a:ea typeface="游ゴシック" panose="020B0400000000000000" pitchFamily="50" charset="-128"/>
              </a:rPr>
              <a:t>1</a:t>
            </a:r>
            <a:r>
              <a:rPr lang="zh-TW" altLang="en-US" sz="754">
                <a:solidFill>
                  <a:schemeClr val="accent1"/>
                </a:solidFill>
                <a:latin typeface="游ゴシック" panose="020B0400000000000000" pitchFamily="50" charset="-128"/>
                <a:ea typeface="游ゴシック" panose="020B0400000000000000" pitchFamily="50" charset="-128"/>
              </a:rPr>
              <a:t>月～</a:t>
            </a:r>
            <a:r>
              <a:rPr lang="en-US" altLang="zh-TW" sz="754">
                <a:solidFill>
                  <a:schemeClr val="accent1"/>
                </a:solidFill>
                <a:latin typeface="游ゴシック" panose="020B0400000000000000" pitchFamily="50" charset="-128"/>
                <a:ea typeface="游ゴシック" panose="020B0400000000000000" pitchFamily="50" charset="-128"/>
              </a:rPr>
              <a:t>6</a:t>
            </a:r>
            <a:r>
              <a:rPr lang="zh-TW" altLang="en-US" sz="754">
                <a:solidFill>
                  <a:schemeClr val="accent1"/>
                </a:solidFill>
                <a:latin typeface="游ゴシック" panose="020B0400000000000000" pitchFamily="50" charset="-128"/>
                <a:ea typeface="游ゴシック" panose="020B0400000000000000" pitchFamily="50" charset="-128"/>
              </a:rPr>
              <a:t>月　期間平均</a:t>
            </a:r>
          </a:p>
        </p:txBody>
      </p:sp>
      <p:pic>
        <p:nvPicPr>
          <p:cNvPr id="77" name="図 76" descr="屋内, 人, テーブル, 座る が含まれている画像&#10;&#10;自動的に生成された説明">
            <a:extLst>
              <a:ext uri="{FF2B5EF4-FFF2-40B4-BE49-F238E27FC236}">
                <a16:creationId xmlns:a16="http://schemas.microsoft.com/office/drawing/2014/main" id="{4439CAB0-4A56-48CB-8BEB-4FD575CE1793}"/>
              </a:ext>
            </a:extLst>
          </p:cNvPr>
          <p:cNvPicPr>
            <a:picLocks noChangeAspect="1"/>
          </p:cNvPicPr>
          <p:nvPr/>
        </p:nvPicPr>
        <p:blipFill>
          <a:blip r:embed="rId16"/>
          <a:stretch>
            <a:fillRect/>
          </a:stretch>
        </p:blipFill>
        <p:spPr>
          <a:xfrm>
            <a:off x="3205090" y="5022897"/>
            <a:ext cx="2001914" cy="1315943"/>
          </a:xfrm>
          <a:prstGeom prst="rect">
            <a:avLst/>
          </a:prstGeom>
        </p:spPr>
      </p:pic>
      <p:sp>
        <p:nvSpPr>
          <p:cNvPr id="78" name="四角形: 角を丸くする 77">
            <a:extLst>
              <a:ext uri="{FF2B5EF4-FFF2-40B4-BE49-F238E27FC236}">
                <a16:creationId xmlns:a16="http://schemas.microsoft.com/office/drawing/2014/main" id="{BE2E730A-05A1-4940-9D8C-54007DA48210}"/>
              </a:ext>
            </a:extLst>
          </p:cNvPr>
          <p:cNvSpPr/>
          <p:nvPr/>
        </p:nvSpPr>
        <p:spPr>
          <a:xfrm>
            <a:off x="7686079" y="6697195"/>
            <a:ext cx="2385836" cy="435721"/>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67877" rIns="0" rtlCol="0" anchor="ctr" anchorCtr="0">
            <a:noAutofit/>
          </a:bodyPr>
          <a:lstStyle/>
          <a:p>
            <a:pPr defTabSz="1773371"/>
            <a:r>
              <a:rPr kumimoji="1" lang="ja-JP" altLang="en-US" sz="942" b="1">
                <a:solidFill>
                  <a:schemeClr val="tx1"/>
                </a:solidFill>
                <a:latin typeface="游ゴシック" panose="020B0400000000000000" pitchFamily="50" charset="-128"/>
                <a:ea typeface="游ゴシック" panose="020B0400000000000000" pitchFamily="50" charset="-128"/>
              </a:rPr>
              <a:t>■タイアップ広告</a:t>
            </a:r>
            <a:endParaRPr kumimoji="1" lang="en-US" altLang="ja-JP" sz="942" b="1">
              <a:solidFill>
                <a:schemeClr val="tx1"/>
              </a:solidFill>
              <a:latin typeface="游ゴシック" panose="020B0400000000000000" pitchFamily="50" charset="-128"/>
              <a:ea typeface="游ゴシック" panose="020B0400000000000000" pitchFamily="50" charset="-128"/>
            </a:endParaRPr>
          </a:p>
          <a:p>
            <a:pPr defTabSz="1773371"/>
            <a:r>
              <a:rPr lang="en-US" altLang="ja-JP" sz="849">
                <a:solidFill>
                  <a:schemeClr val="tx1"/>
                </a:solidFill>
                <a:latin typeface="游ゴシック" panose="020B0400000000000000" pitchFamily="50" charset="-128"/>
              </a:rPr>
              <a:t>1</a:t>
            </a:r>
            <a:r>
              <a:rPr lang="ja-JP" altLang="en-US" sz="849">
                <a:solidFill>
                  <a:schemeClr val="tx1"/>
                </a:solidFill>
                <a:latin typeface="游ゴシック" panose="020B0400000000000000" pitchFamily="50" charset="-128"/>
              </a:rPr>
              <a:t>本：</a:t>
            </a:r>
            <a:r>
              <a:rPr lang="en-US" altLang="ja-JP" sz="849">
                <a:solidFill>
                  <a:schemeClr val="tx1"/>
                </a:solidFill>
                <a:latin typeface="游ゴシック" panose="020B0400000000000000" pitchFamily="50" charset="-128"/>
              </a:rPr>
              <a:t>300</a:t>
            </a:r>
            <a:r>
              <a:rPr lang="ja-JP" altLang="en-US" sz="849">
                <a:solidFill>
                  <a:schemeClr val="tx1"/>
                </a:solidFill>
                <a:latin typeface="游ゴシック" panose="020B0400000000000000" pitchFamily="50" charset="-128"/>
              </a:rPr>
              <a:t>万円～　想定</a:t>
            </a:r>
            <a:r>
              <a:rPr lang="en-US" altLang="ja-JP" sz="849">
                <a:solidFill>
                  <a:schemeClr val="tx1"/>
                </a:solidFill>
                <a:latin typeface="游ゴシック" panose="020B0400000000000000" pitchFamily="50" charset="-128"/>
              </a:rPr>
              <a:t>PV</a:t>
            </a:r>
            <a:r>
              <a:rPr lang="ja-JP" altLang="en-US" sz="849">
                <a:solidFill>
                  <a:schemeClr val="tx1"/>
                </a:solidFill>
                <a:latin typeface="游ゴシック" panose="020B0400000000000000" pitchFamily="50" charset="-128"/>
              </a:rPr>
              <a:t>数：</a:t>
            </a:r>
            <a:r>
              <a:rPr lang="en-US" altLang="ja-JP" sz="849">
                <a:solidFill>
                  <a:schemeClr val="tx1"/>
                </a:solidFill>
                <a:latin typeface="游ゴシック" panose="020B0400000000000000" pitchFamily="50" charset="-128"/>
              </a:rPr>
              <a:t>30,000PV</a:t>
            </a:r>
          </a:p>
        </p:txBody>
      </p:sp>
      <p:pic>
        <p:nvPicPr>
          <p:cNvPr id="11" name="図 10">
            <a:extLst>
              <a:ext uri="{FF2B5EF4-FFF2-40B4-BE49-F238E27FC236}">
                <a16:creationId xmlns:a16="http://schemas.microsoft.com/office/drawing/2014/main" id="{822F9CED-1DDC-4938-BA88-8B0355E37F24}"/>
              </a:ext>
            </a:extLst>
          </p:cNvPr>
          <p:cNvPicPr>
            <a:picLocks noChangeAspect="1"/>
          </p:cNvPicPr>
          <p:nvPr/>
        </p:nvPicPr>
        <p:blipFill rotWithShape="1">
          <a:blip r:embed="rId17"/>
          <a:srcRect b="34431"/>
          <a:stretch/>
        </p:blipFill>
        <p:spPr>
          <a:xfrm>
            <a:off x="551986" y="3291028"/>
            <a:ext cx="2317011" cy="2063213"/>
          </a:xfrm>
          <a:prstGeom prst="rect">
            <a:avLst/>
          </a:prstGeom>
        </p:spPr>
      </p:pic>
      <p:pic>
        <p:nvPicPr>
          <p:cNvPr id="12" name="図 11" descr="グラフィカル ユーザー インターフェイス, Web サイト&#10;&#10;自動的に生成された説明">
            <a:extLst>
              <a:ext uri="{FF2B5EF4-FFF2-40B4-BE49-F238E27FC236}">
                <a16:creationId xmlns:a16="http://schemas.microsoft.com/office/drawing/2014/main" id="{785EAA10-B0C3-4215-96FA-50F66EB6E04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91895" y="4229316"/>
            <a:ext cx="2257636" cy="1841586"/>
          </a:xfrm>
          <a:prstGeom prst="rect">
            <a:avLst/>
          </a:prstGeom>
        </p:spPr>
      </p:pic>
      <p:pic>
        <p:nvPicPr>
          <p:cNvPr id="17" name="図 16" descr="グラフィカル ユーザー インターフェイス, Web サイト&#10;&#10;自動的に生成された説明">
            <a:extLst>
              <a:ext uri="{FF2B5EF4-FFF2-40B4-BE49-F238E27FC236}">
                <a16:creationId xmlns:a16="http://schemas.microsoft.com/office/drawing/2014/main" id="{4E16DDC5-01A5-4FD4-AB9F-C59922F3A15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69794" y="4496110"/>
            <a:ext cx="1807179" cy="2447646"/>
          </a:xfrm>
          <a:prstGeom prst="rect">
            <a:avLst/>
          </a:prstGeom>
        </p:spPr>
      </p:pic>
      <p:pic>
        <p:nvPicPr>
          <p:cNvPr id="55" name="図 54">
            <a:extLst>
              <a:ext uri="{FF2B5EF4-FFF2-40B4-BE49-F238E27FC236}">
                <a16:creationId xmlns:a16="http://schemas.microsoft.com/office/drawing/2014/main" id="{529E19F4-4360-402D-9080-86D6699E7D70}"/>
              </a:ext>
            </a:extLst>
          </p:cNvPr>
          <p:cNvPicPr>
            <a:picLocks noChangeAspect="1"/>
          </p:cNvPicPr>
          <p:nvPr/>
        </p:nvPicPr>
        <p:blipFill>
          <a:blip r:embed="rId20"/>
          <a:stretch>
            <a:fillRect/>
          </a:stretch>
        </p:blipFill>
        <p:spPr>
          <a:xfrm>
            <a:off x="1369477" y="53356"/>
            <a:ext cx="806166" cy="806166"/>
          </a:xfrm>
          <a:prstGeom prst="rect">
            <a:avLst/>
          </a:prstGeom>
        </p:spPr>
      </p:pic>
    </p:spTree>
    <p:extLst>
      <p:ext uri="{BB962C8B-B14F-4D97-AF65-F5344CB8AC3E}">
        <p14:creationId xmlns:p14="http://schemas.microsoft.com/office/powerpoint/2010/main" val="4068587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224D8B89-CB42-473A-928E-01D3575DBA91}"/>
              </a:ext>
            </a:extLst>
          </p:cNvPr>
          <p:cNvPicPr>
            <a:picLocks noChangeAspect="1"/>
          </p:cNvPicPr>
          <p:nvPr/>
        </p:nvPicPr>
        <p:blipFill>
          <a:blip r:embed="rId3"/>
          <a:stretch>
            <a:fillRect/>
          </a:stretch>
        </p:blipFill>
        <p:spPr>
          <a:xfrm>
            <a:off x="2720696" y="3814433"/>
            <a:ext cx="1185693" cy="1551122"/>
          </a:xfrm>
          <a:prstGeom prst="rect">
            <a:avLst/>
          </a:prstGeom>
        </p:spPr>
      </p:pic>
      <p:sp>
        <p:nvSpPr>
          <p:cNvPr id="126" name="正方形/長方形 125">
            <a:extLst>
              <a:ext uri="{FF2B5EF4-FFF2-40B4-BE49-F238E27FC236}">
                <a16:creationId xmlns:a16="http://schemas.microsoft.com/office/drawing/2014/main" id="{3DCFAB2F-F9A8-4747-A327-1CB8781E8CFC}"/>
              </a:ext>
            </a:extLst>
          </p:cNvPr>
          <p:cNvSpPr/>
          <p:nvPr/>
        </p:nvSpPr>
        <p:spPr>
          <a:xfrm>
            <a:off x="5258334" y="3029259"/>
            <a:ext cx="1678246" cy="4123607"/>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B4CDD100-278C-4ADC-B81A-4D7E0D51A621}"/>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様々なジャンルの本を中心としたコンテンツを起点にして、</a:t>
            </a:r>
          </a:p>
          <a:p>
            <a:r>
              <a:rPr lang="ja-JP" altLang="en-US"/>
              <a:t>インタビュー・対談や、書評、イベントレポート・コラムを掲載。</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本・映画・漫画・ドラマなどのコンテンツを</a:t>
            </a:r>
          </a:p>
          <a:p>
            <a:r>
              <a:rPr lang="ja-JP" altLang="en-US"/>
              <a:t>貪欲に楽しむ</a:t>
            </a:r>
            <a:r>
              <a:rPr lang="en-US" altLang="ja-JP"/>
              <a:t>25~44</a:t>
            </a:r>
            <a:r>
              <a:rPr lang="ja-JP" altLang="en-US"/>
              <a:t>歳がコアターゲット。</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57" name="直線コネクタ 56">
            <a:extLst>
              <a:ext uri="{FF2B5EF4-FFF2-40B4-BE49-F238E27FC236}">
                <a16:creationId xmlns:a16="http://schemas.microsoft.com/office/drawing/2014/main" id="{493B095B-53C0-4885-B3DA-795FF8E24819}"/>
              </a:ext>
            </a:extLst>
          </p:cNvPr>
          <p:cNvCxnSpPr>
            <a:cxnSpLocks/>
          </p:cNvCxnSpPr>
          <p:nvPr/>
        </p:nvCxnSpPr>
        <p:spPr>
          <a:xfrm>
            <a:off x="370909" y="2951286"/>
            <a:ext cx="65683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プレースホルダー 2">
            <a:extLst>
              <a:ext uri="{FF2B5EF4-FFF2-40B4-BE49-F238E27FC236}">
                <a16:creationId xmlns:a16="http://schemas.microsoft.com/office/drawing/2014/main" id="{64D1D92D-88C1-419C-A37D-23328D1C2439}"/>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62" name="直線コネクタ 61">
            <a:extLst>
              <a:ext uri="{FF2B5EF4-FFF2-40B4-BE49-F238E27FC236}">
                <a16:creationId xmlns:a16="http://schemas.microsoft.com/office/drawing/2014/main" id="{71EFDF26-B7D0-47F5-963C-4F8C95E0EBA8}"/>
              </a:ext>
            </a:extLst>
          </p:cNvPr>
          <p:cNvCxnSpPr>
            <a:cxnSpLocks/>
          </p:cNvCxnSpPr>
          <p:nvPr/>
        </p:nvCxnSpPr>
        <p:spPr>
          <a:xfrm>
            <a:off x="7203440" y="2951286"/>
            <a:ext cx="31174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プレースホルダー 2">
            <a:extLst>
              <a:ext uri="{FF2B5EF4-FFF2-40B4-BE49-F238E27FC236}">
                <a16:creationId xmlns:a16="http://schemas.microsoft.com/office/drawing/2014/main" id="{73507D91-B744-4C9E-9CCE-1AA33CD8414D}"/>
              </a:ext>
            </a:extLst>
          </p:cNvPr>
          <p:cNvSpPr txBox="1">
            <a:spLocks/>
          </p:cNvSpPr>
          <p:nvPr/>
        </p:nvSpPr>
        <p:spPr>
          <a:xfrm>
            <a:off x="7175103"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64" name="正方形/長方形 63">
            <a:extLst>
              <a:ext uri="{FF2B5EF4-FFF2-40B4-BE49-F238E27FC236}">
                <a16:creationId xmlns:a16="http://schemas.microsoft.com/office/drawing/2014/main" id="{0220E9D2-B455-463A-8D16-B51FA24B2F24}"/>
              </a:ext>
            </a:extLst>
          </p:cNvPr>
          <p:cNvSpPr/>
          <p:nvPr/>
        </p:nvSpPr>
        <p:spPr>
          <a:xfrm>
            <a:off x="552380" y="702502"/>
            <a:ext cx="1188146"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4"/>
              </a:rPr>
              <a:t>https://book.asahi.com/</a:t>
            </a:r>
            <a:endParaRPr lang="en-US" altLang="ja-JP" sz="700">
              <a:latin typeface="游ゴシック" panose="020B0400000000000000" pitchFamily="50" charset="-128"/>
              <a:ea typeface="游ゴシック" panose="020B0400000000000000" pitchFamily="50" charset="-128"/>
            </a:endParaRPr>
          </a:p>
        </p:txBody>
      </p:sp>
      <p:sp>
        <p:nvSpPr>
          <p:cNvPr id="65" name="正方形/長方形 64">
            <a:extLst>
              <a:ext uri="{FF2B5EF4-FFF2-40B4-BE49-F238E27FC236}">
                <a16:creationId xmlns:a16="http://schemas.microsoft.com/office/drawing/2014/main" id="{1ECDEEF6-13BE-46FD-9B60-F59E839132DA}"/>
              </a:ext>
            </a:extLst>
          </p:cNvPr>
          <p:cNvSpPr/>
          <p:nvPr/>
        </p:nvSpPr>
        <p:spPr>
          <a:xfrm>
            <a:off x="2191303" y="696504"/>
            <a:ext cx="1821332"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5"/>
              </a:rPr>
              <a:t>https://pot.asahi.com/article/13281491</a:t>
            </a:r>
            <a:endParaRPr lang="en-US" altLang="ja-JP" sz="700">
              <a:latin typeface="游ゴシック" panose="020B0400000000000000" pitchFamily="50" charset="-128"/>
              <a:ea typeface="游ゴシック" panose="020B0400000000000000" pitchFamily="50" charset="-128"/>
            </a:endParaRPr>
          </a:p>
        </p:txBody>
      </p:sp>
      <p:pic>
        <p:nvPicPr>
          <p:cNvPr id="69" name="グラフィックス 68" descr="ノート PC">
            <a:extLst>
              <a:ext uri="{FF2B5EF4-FFF2-40B4-BE49-F238E27FC236}">
                <a16:creationId xmlns:a16="http://schemas.microsoft.com/office/drawing/2014/main" id="{55FA40A0-1948-4A0E-8DA5-019747CE1A3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5196" y="689456"/>
            <a:ext cx="216000" cy="216000"/>
          </a:xfrm>
          <a:prstGeom prst="rect">
            <a:avLst/>
          </a:prstGeom>
        </p:spPr>
      </p:pic>
      <p:pic>
        <p:nvPicPr>
          <p:cNvPr id="70" name="グラフィックス 69" descr="ドキュメント">
            <a:extLst>
              <a:ext uri="{FF2B5EF4-FFF2-40B4-BE49-F238E27FC236}">
                <a16:creationId xmlns:a16="http://schemas.microsoft.com/office/drawing/2014/main" id="{9E77A645-7339-41A7-8BAA-A02CEFC6BBF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55013" y="711202"/>
            <a:ext cx="162730" cy="162730"/>
          </a:xfrm>
          <a:prstGeom prst="rect">
            <a:avLst/>
          </a:prstGeom>
        </p:spPr>
      </p:pic>
      <p:sp>
        <p:nvSpPr>
          <p:cNvPr id="54" name="タイトル 3">
            <a:extLst>
              <a:ext uri="{FF2B5EF4-FFF2-40B4-BE49-F238E27FC236}">
                <a16:creationId xmlns:a16="http://schemas.microsoft.com/office/drawing/2014/main" id="{863FD6CA-AB91-48F8-8E4A-6DC763BA6BB4}"/>
              </a:ext>
            </a:extLst>
          </p:cNvPr>
          <p:cNvSpPr txBox="1">
            <a:spLocks/>
          </p:cNvSpPr>
          <p:nvPr/>
        </p:nvSpPr>
        <p:spPr>
          <a:xfrm>
            <a:off x="1350317" y="248260"/>
            <a:ext cx="2302663" cy="353337"/>
          </a:xfrm>
          <a:prstGeom prst="rect">
            <a:avLst/>
          </a:prstGeom>
        </p:spPr>
        <p:txBody>
          <a:bodyPr vert="horz" lIns="98694" tIns="49347" rIns="98694" bIns="49347" rtlCol="0" anchor="b">
            <a:normAutofit fontScale="92500"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986912"/>
            <a:r>
              <a:rPr lang="ja-JP" altLang="en-US" sz="2159" b="1">
                <a:latin typeface="游ゴシック" panose="020B0400000000000000" pitchFamily="50" charset="-128"/>
                <a:ea typeface="游ゴシック" panose="020B0400000000000000" pitchFamily="50" charset="-128"/>
              </a:rPr>
              <a:t>　</a:t>
            </a:r>
            <a:r>
              <a:rPr lang="en-US" altLang="ja-JP" sz="1403" b="1">
                <a:latin typeface="游ゴシック" panose="020B0400000000000000" pitchFamily="50" charset="-128"/>
                <a:ea typeface="游ゴシック" panose="020B0400000000000000" pitchFamily="50" charset="-128"/>
              </a:rPr>
              <a:t>Good Life with Books</a:t>
            </a:r>
            <a:endParaRPr lang="ja-JP" altLang="en-US" sz="1403" b="1">
              <a:latin typeface="游ゴシック" panose="020B0400000000000000" pitchFamily="50" charset="-128"/>
              <a:ea typeface="游ゴシック" panose="020B0400000000000000" pitchFamily="50" charset="-128"/>
            </a:endParaRPr>
          </a:p>
        </p:txBody>
      </p:sp>
      <p:pic>
        <p:nvPicPr>
          <p:cNvPr id="55" name="図 54">
            <a:extLst>
              <a:ext uri="{FF2B5EF4-FFF2-40B4-BE49-F238E27FC236}">
                <a16:creationId xmlns:a16="http://schemas.microsoft.com/office/drawing/2014/main" id="{237F4BE9-A99F-432E-B015-16CE0EF7F50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3581" y="251018"/>
            <a:ext cx="1161219" cy="388368"/>
          </a:xfrm>
          <a:prstGeom prst="rect">
            <a:avLst/>
          </a:prstGeom>
        </p:spPr>
      </p:pic>
      <p:pic>
        <p:nvPicPr>
          <p:cNvPr id="56" name="Picture 2" descr="http://chart.apis.google.com/chart?chs=400x400&amp;cht=qr&amp;chl=https://book.asahi.com/">
            <a:extLst>
              <a:ext uri="{FF2B5EF4-FFF2-40B4-BE49-F238E27FC236}">
                <a16:creationId xmlns:a16="http://schemas.microsoft.com/office/drawing/2014/main" id="{41A784C5-EA8B-4620-9890-6C277615842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584457" y="16064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a:extLst>
              <a:ext uri="{FF2B5EF4-FFF2-40B4-BE49-F238E27FC236}">
                <a16:creationId xmlns:a16="http://schemas.microsoft.com/office/drawing/2014/main" id="{FCDEB5B2-A59A-4B19-9F43-B0F2C2A0FC64}"/>
              </a:ext>
            </a:extLst>
          </p:cNvPr>
          <p:cNvSpPr txBox="1"/>
          <p:nvPr/>
        </p:nvSpPr>
        <p:spPr>
          <a:xfrm>
            <a:off x="377825" y="3029259"/>
            <a:ext cx="4573247" cy="649518"/>
          </a:xfrm>
          <a:prstGeom prst="rect">
            <a:avLst/>
          </a:prstGeom>
          <a:noFill/>
        </p:spPr>
        <p:txBody>
          <a:bodyPr wrap="square" lIns="0" tIns="0" rIns="0" bIns="0" rtlCol="0" anchor="ctr" anchorCtr="0">
            <a:noAutofit/>
          </a:bodyPr>
          <a:lstStyle/>
          <a:p>
            <a:pPr defTabSz="493456">
              <a:lnSpc>
                <a:spcPct val="120000"/>
              </a:lnSpc>
            </a:pPr>
            <a:r>
              <a:rPr lang="ja-JP" altLang="en-US" sz="971" b="1">
                <a:latin typeface="游ゴシック" panose="020B0400000000000000" pitchFamily="50" charset="-128"/>
                <a:ea typeface="游ゴシック" panose="020B0400000000000000" pitchFamily="50" charset="-128"/>
              </a:rPr>
              <a:t>■「社会課題」を深堀りした著者のインタビューから、新刊の書評、話題の漫画や映画の紹介に加えて、著名人コラムなど硬軟様々なジャンルで、これまで</a:t>
            </a:r>
            <a:r>
              <a:rPr lang="en-US" altLang="ja-JP" sz="971" b="1">
                <a:latin typeface="游ゴシック" panose="020B0400000000000000" pitchFamily="50" charset="-128"/>
                <a:ea typeface="游ゴシック" panose="020B0400000000000000" pitchFamily="50" charset="-128"/>
              </a:rPr>
              <a:t>1</a:t>
            </a:r>
            <a:r>
              <a:rPr lang="ja-JP" altLang="en-US" sz="971" b="1">
                <a:latin typeface="游ゴシック" panose="020B0400000000000000" pitchFamily="50" charset="-128"/>
                <a:ea typeface="游ゴシック" panose="020B0400000000000000" pitchFamily="50" charset="-128"/>
              </a:rPr>
              <a:t>万点以上のコンテンツを紹介。</a:t>
            </a:r>
            <a:endParaRPr lang="en-US" altLang="ja-JP" sz="971" b="1">
              <a:latin typeface="游ゴシック" panose="020B0400000000000000" pitchFamily="50" charset="-128"/>
              <a:ea typeface="游ゴシック" panose="020B0400000000000000" pitchFamily="50" charset="-128"/>
            </a:endParaRPr>
          </a:p>
        </p:txBody>
      </p:sp>
      <p:pic>
        <p:nvPicPr>
          <p:cNvPr id="100" name="図 99">
            <a:extLst>
              <a:ext uri="{FF2B5EF4-FFF2-40B4-BE49-F238E27FC236}">
                <a16:creationId xmlns:a16="http://schemas.microsoft.com/office/drawing/2014/main" id="{4995FF67-02C9-42DA-9418-CAA24840E18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90641" y="3835534"/>
            <a:ext cx="1147782" cy="1546546"/>
          </a:xfrm>
          <a:prstGeom prst="rect">
            <a:avLst/>
          </a:prstGeom>
          <a:ln w="3175">
            <a:solidFill>
              <a:schemeClr val="bg1">
                <a:lumMod val="75000"/>
              </a:schemeClr>
            </a:solidFill>
          </a:ln>
        </p:spPr>
      </p:pic>
      <p:sp>
        <p:nvSpPr>
          <p:cNvPr id="108" name="テキスト ボックス 107">
            <a:extLst>
              <a:ext uri="{FF2B5EF4-FFF2-40B4-BE49-F238E27FC236}">
                <a16:creationId xmlns:a16="http://schemas.microsoft.com/office/drawing/2014/main" id="{7F945945-2D25-4298-B946-19CFBDA8F509}"/>
              </a:ext>
            </a:extLst>
          </p:cNvPr>
          <p:cNvSpPr txBox="1"/>
          <p:nvPr/>
        </p:nvSpPr>
        <p:spPr>
          <a:xfrm>
            <a:off x="3663822" y="4288525"/>
            <a:ext cx="1536054" cy="1380754"/>
          </a:xfrm>
          <a:prstGeom prst="rect">
            <a:avLst/>
          </a:prstGeom>
          <a:solidFill>
            <a:srgbClr val="000000">
              <a:alpha val="50196"/>
            </a:srgbClr>
          </a:solidFill>
        </p:spPr>
        <p:txBody>
          <a:bodyPr wrap="square" lIns="144000" tIns="72000" rIns="144000" bIns="45720" anchor="t">
            <a:spAutoFit/>
          </a:bodyPr>
          <a:lstStyle>
            <a:defPPr>
              <a:defRPr lang="en-US"/>
            </a:defPPr>
            <a:lvl1pPr lvl="0" algn="just">
              <a:defRPr sz="800">
                <a:solidFill>
                  <a:schemeClr val="bg1"/>
                </a:solidFill>
                <a:latin typeface="游ゴシック" panose="020B0400000000000000" pitchFamily="50" charset="-128"/>
                <a:ea typeface="游ゴシック" panose="020B0400000000000000" pitchFamily="50" charset="-128"/>
              </a:defRPr>
            </a:lvl1pPr>
          </a:lstStyle>
          <a:p>
            <a:pPr algn="l"/>
            <a:r>
              <a:rPr lang="ja-JP" altLang="en-US">
                <a:latin typeface="游ゴシック"/>
                <a:ea typeface="游ゴシック"/>
              </a:rPr>
              <a:t>特集</a:t>
            </a:r>
            <a:endParaRPr lang="en-US" altLang="en-US">
              <a:latin typeface="游ゴシック"/>
              <a:ea typeface="游ゴシック"/>
            </a:endParaRPr>
          </a:p>
          <a:p>
            <a:pPr algn="l"/>
            <a:r>
              <a:rPr lang="ja-JP" altLang="en-US" sz="1000" b="1">
                <a:latin typeface="游ゴシック"/>
                <a:ea typeface="游ゴシック"/>
              </a:rPr>
              <a:t>家族って、何だろう</a:t>
            </a:r>
            <a:endParaRPr lang="en-US" altLang="en-US" sz="1000"/>
          </a:p>
          <a:p>
            <a:pPr algn="l"/>
            <a:r>
              <a:rPr lang="ja-JP">
                <a:latin typeface="游ゴシック"/>
                <a:ea typeface="游ゴシック"/>
              </a:rPr>
              <a:t>あなたにとって、家族とは？</a:t>
            </a:r>
            <a:r>
              <a:rPr lang="ja-JP" altLang="en-US">
                <a:latin typeface="游ゴシック"/>
                <a:ea typeface="游ゴシック"/>
              </a:rPr>
              <a:t>　</a:t>
            </a:r>
            <a:r>
              <a:rPr lang="ja-JP">
                <a:latin typeface="游ゴシック"/>
                <a:ea typeface="游ゴシック"/>
              </a:rPr>
              <a:t>守ってくれる人、理解してくれる人、それとも･･････。虐待や毒親などの問題も多い今、さまざまな家族のかたちから、改めてその存在を考える本を紹介。</a:t>
            </a:r>
            <a:endParaRPr lang="ja-JP"/>
          </a:p>
        </p:txBody>
      </p:sp>
      <p:sp>
        <p:nvSpPr>
          <p:cNvPr id="110" name="正方形/長方形 109">
            <a:extLst>
              <a:ext uri="{FF2B5EF4-FFF2-40B4-BE49-F238E27FC236}">
                <a16:creationId xmlns:a16="http://schemas.microsoft.com/office/drawing/2014/main" id="{59FF0E28-5046-41B6-8974-B8CA3F83E427}"/>
              </a:ext>
            </a:extLst>
          </p:cNvPr>
          <p:cNvSpPr/>
          <p:nvPr/>
        </p:nvSpPr>
        <p:spPr>
          <a:xfrm>
            <a:off x="5275607" y="3161559"/>
            <a:ext cx="1643700" cy="831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defTabSz="493456">
              <a:lnSpc>
                <a:spcPct val="120000"/>
              </a:lnSpc>
            </a:pPr>
            <a:r>
              <a:rPr lang="en-US" altLang="ja-JP" sz="1079" b="1">
                <a:solidFill>
                  <a:schemeClr val="tx1"/>
                </a:solidFill>
                <a:latin typeface="游ゴシック" panose="020B0400000000000000" pitchFamily="50" charset="-128"/>
                <a:ea typeface="游ゴシック" panose="020B0400000000000000" pitchFamily="50" charset="-128"/>
              </a:rPr>
              <a:t>【</a:t>
            </a:r>
            <a:r>
              <a:rPr lang="ja-JP" altLang="en-US" sz="1079" b="1">
                <a:solidFill>
                  <a:schemeClr val="tx1"/>
                </a:solidFill>
                <a:latin typeface="游ゴシック" panose="020B0400000000000000" pitchFamily="50" charset="-128"/>
                <a:ea typeface="游ゴシック" panose="020B0400000000000000" pitchFamily="50" charset="-128"/>
              </a:rPr>
              <a:t>じんぶん堂ＷＥＢ</a:t>
            </a:r>
            <a:r>
              <a:rPr lang="en-US" altLang="ja-JP" sz="1079" b="1">
                <a:solidFill>
                  <a:schemeClr val="tx1"/>
                </a:solidFill>
                <a:latin typeface="游ゴシック" panose="020B0400000000000000" pitchFamily="50" charset="-128"/>
                <a:ea typeface="游ゴシック" panose="020B0400000000000000" pitchFamily="50" charset="-128"/>
              </a:rPr>
              <a:t>】</a:t>
            </a:r>
          </a:p>
          <a:p>
            <a:pPr defTabSz="493456">
              <a:lnSpc>
                <a:spcPct val="120000"/>
              </a:lnSpc>
            </a:pPr>
            <a:endParaRPr lang="en-US" altLang="ja-JP" sz="500" b="1">
              <a:solidFill>
                <a:schemeClr val="tx1"/>
              </a:solidFill>
              <a:latin typeface="游ゴシック" panose="020B0400000000000000" pitchFamily="50" charset="-128"/>
              <a:ea typeface="游ゴシック" panose="020B0400000000000000" pitchFamily="50" charset="-128"/>
            </a:endParaRPr>
          </a:p>
          <a:p>
            <a:pPr defTabSz="493456">
              <a:lnSpc>
                <a:spcPct val="120000"/>
              </a:lnSpc>
            </a:pPr>
            <a:r>
              <a:rPr lang="ja-JP" altLang="en-US" sz="800">
                <a:solidFill>
                  <a:schemeClr val="tx1"/>
                </a:solidFill>
                <a:latin typeface="游ゴシック" panose="020B0400000000000000" pitchFamily="50" charset="-128"/>
                <a:ea typeface="游ゴシック" panose="020B0400000000000000" pitchFamily="50" charset="-128"/>
              </a:rPr>
              <a:t>サイト内サイトとして、“人文書に特化した読書推進プロジェクト”をローンチ。</a:t>
            </a:r>
            <a:endParaRPr lang="en-US" altLang="ja-JP" sz="800">
              <a:solidFill>
                <a:schemeClr val="tx1"/>
              </a:solidFill>
              <a:latin typeface="游ゴシック" panose="020B0400000000000000" pitchFamily="50" charset="-128"/>
              <a:ea typeface="游ゴシック" panose="020B0400000000000000" pitchFamily="50" charset="-128"/>
            </a:endParaRPr>
          </a:p>
        </p:txBody>
      </p:sp>
      <p:grpSp>
        <p:nvGrpSpPr>
          <p:cNvPr id="13" name="グループ化 12">
            <a:extLst>
              <a:ext uri="{FF2B5EF4-FFF2-40B4-BE49-F238E27FC236}">
                <a16:creationId xmlns:a16="http://schemas.microsoft.com/office/drawing/2014/main" id="{B58255D8-56C3-499B-94E3-D3C79DDDB7B9}"/>
              </a:ext>
            </a:extLst>
          </p:cNvPr>
          <p:cNvGrpSpPr/>
          <p:nvPr/>
        </p:nvGrpSpPr>
        <p:grpSpPr>
          <a:xfrm>
            <a:off x="5498877" y="4170037"/>
            <a:ext cx="1197159" cy="438770"/>
            <a:chOff x="5498878" y="4107806"/>
            <a:chExt cx="1197159" cy="438770"/>
          </a:xfrm>
        </p:grpSpPr>
        <p:pic>
          <p:nvPicPr>
            <p:cNvPr id="111" name="図 110">
              <a:extLst>
                <a:ext uri="{FF2B5EF4-FFF2-40B4-BE49-F238E27FC236}">
                  <a16:creationId xmlns:a16="http://schemas.microsoft.com/office/drawing/2014/main" id="{12A2916A-9E1F-478F-97F7-6CB84D9F65B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98878" y="4107806"/>
              <a:ext cx="1197159" cy="238178"/>
            </a:xfrm>
            <a:prstGeom prst="rect">
              <a:avLst/>
            </a:prstGeom>
          </p:spPr>
        </p:pic>
        <p:pic>
          <p:nvPicPr>
            <p:cNvPr id="112" name="図 111">
              <a:extLst>
                <a:ext uri="{FF2B5EF4-FFF2-40B4-BE49-F238E27FC236}">
                  <a16:creationId xmlns:a16="http://schemas.microsoft.com/office/drawing/2014/main" id="{0C0D85E5-2E87-4257-97B9-702E7A48EE8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963370" y="4416736"/>
              <a:ext cx="732667" cy="129840"/>
            </a:xfrm>
            <a:prstGeom prst="rect">
              <a:avLst/>
            </a:prstGeom>
          </p:spPr>
        </p:pic>
      </p:grpSp>
      <p:pic>
        <p:nvPicPr>
          <p:cNvPr id="113" name="Picture 4">
            <a:extLst>
              <a:ext uri="{FF2B5EF4-FFF2-40B4-BE49-F238E27FC236}">
                <a16:creationId xmlns:a16="http://schemas.microsoft.com/office/drawing/2014/main" id="{B32200D2-950B-48FB-9BC9-6B31FD0ED760}"/>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5370717" y="4768479"/>
            <a:ext cx="1453481" cy="2256050"/>
          </a:xfrm>
          <a:prstGeom prst="rect">
            <a:avLst/>
          </a:prstGeom>
          <a:solidFill>
            <a:schemeClr val="bg1">
              <a:lumMod val="75000"/>
            </a:schemeClr>
          </a:solidFill>
          <a:ln w="6350">
            <a:solidFill>
              <a:schemeClr val="bg1">
                <a:lumMod val="75000"/>
              </a:schemeClr>
            </a:solidFill>
          </a:ln>
        </p:spPr>
      </p:pic>
      <p:sp>
        <p:nvSpPr>
          <p:cNvPr id="114" name="テキスト プレースホルダー 2">
            <a:extLst>
              <a:ext uri="{FF2B5EF4-FFF2-40B4-BE49-F238E27FC236}">
                <a16:creationId xmlns:a16="http://schemas.microsoft.com/office/drawing/2014/main" id="{18336184-3DFA-4A5D-9BAE-2A115ABC328A}"/>
              </a:ext>
            </a:extLst>
          </p:cNvPr>
          <p:cNvSpPr txBox="1">
            <a:spLocks/>
          </p:cNvSpPr>
          <p:nvPr/>
        </p:nvSpPr>
        <p:spPr>
          <a:xfrm>
            <a:off x="1475116" y="5747217"/>
            <a:ext cx="889987"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■ユーザー</a:t>
            </a:r>
          </a:p>
        </p:txBody>
      </p:sp>
      <p:sp>
        <p:nvSpPr>
          <p:cNvPr id="115" name="テキスト プレースホルダー 2">
            <a:extLst>
              <a:ext uri="{FF2B5EF4-FFF2-40B4-BE49-F238E27FC236}">
                <a16:creationId xmlns:a16="http://schemas.microsoft.com/office/drawing/2014/main" id="{670E989A-EF49-430C-9ADB-CA5788BE606B}"/>
              </a:ext>
            </a:extLst>
          </p:cNvPr>
          <p:cNvSpPr txBox="1">
            <a:spLocks/>
          </p:cNvSpPr>
          <p:nvPr/>
        </p:nvSpPr>
        <p:spPr>
          <a:xfrm>
            <a:off x="269875" y="5747217"/>
            <a:ext cx="607859"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■規模</a:t>
            </a:r>
          </a:p>
        </p:txBody>
      </p:sp>
      <p:sp>
        <p:nvSpPr>
          <p:cNvPr id="116" name="テキスト ボックス 115">
            <a:extLst>
              <a:ext uri="{FF2B5EF4-FFF2-40B4-BE49-F238E27FC236}">
                <a16:creationId xmlns:a16="http://schemas.microsoft.com/office/drawing/2014/main" id="{B619DD66-A13D-4199-9947-441F80A12881}"/>
              </a:ext>
            </a:extLst>
          </p:cNvPr>
          <p:cNvSpPr txBox="1"/>
          <p:nvPr/>
        </p:nvSpPr>
        <p:spPr>
          <a:xfrm>
            <a:off x="378962" y="5991828"/>
            <a:ext cx="1239442" cy="557332"/>
          </a:xfrm>
          <a:prstGeom prst="rect">
            <a:avLst/>
          </a:prstGeom>
          <a:noFill/>
        </p:spPr>
        <p:txBody>
          <a:bodyPr wrap="none" rtlCol="0">
            <a:spAutoFit/>
          </a:bodyPr>
          <a:lstStyle/>
          <a:p>
            <a:r>
              <a:rPr lang="ja-JP" altLang="en-US" sz="1079" b="1">
                <a:solidFill>
                  <a:schemeClr val="accent1"/>
                </a:solidFill>
                <a:latin typeface="游ゴシック" panose="020B0400000000000000" pitchFamily="50" charset="-128"/>
                <a:ea typeface="游ゴシック" panose="020B0400000000000000" pitchFamily="50" charset="-128"/>
              </a:rPr>
              <a:t>月間 </a:t>
            </a:r>
            <a:r>
              <a:rPr lang="en-US" altLang="ja-JP" sz="1511" b="1">
                <a:solidFill>
                  <a:schemeClr val="accent1"/>
                </a:solidFill>
                <a:latin typeface="游ゴシック" panose="020B0400000000000000" pitchFamily="50" charset="-128"/>
                <a:ea typeface="游ゴシック" panose="020B0400000000000000" pitchFamily="50" charset="-128"/>
              </a:rPr>
              <a:t>120</a:t>
            </a:r>
            <a:r>
              <a:rPr lang="ja-JP" altLang="en-US" sz="1511" b="1">
                <a:solidFill>
                  <a:schemeClr val="accent1"/>
                </a:solidFill>
                <a:latin typeface="游ゴシック" panose="020B0400000000000000" pitchFamily="50" charset="-128"/>
                <a:ea typeface="游ゴシック" panose="020B0400000000000000" pitchFamily="50" charset="-128"/>
              </a:rPr>
              <a:t>万</a:t>
            </a:r>
            <a:r>
              <a:rPr lang="en-US" altLang="ja-JP" sz="1200" b="1">
                <a:solidFill>
                  <a:schemeClr val="accent1"/>
                </a:solidFill>
                <a:latin typeface="游ゴシック" panose="020B0400000000000000" pitchFamily="50" charset="-128"/>
                <a:ea typeface="游ゴシック" panose="020B0400000000000000" pitchFamily="50" charset="-128"/>
              </a:rPr>
              <a:t>PV</a:t>
            </a:r>
            <a:endParaRPr lang="en-US" altLang="ja-JP" sz="1079" b="1">
              <a:solidFill>
                <a:schemeClr val="accent1"/>
              </a:solidFill>
              <a:latin typeface="游ゴシック" panose="020B0400000000000000" pitchFamily="50" charset="-128"/>
              <a:ea typeface="游ゴシック" panose="020B0400000000000000" pitchFamily="50" charset="-128"/>
            </a:endParaRPr>
          </a:p>
          <a:p>
            <a:r>
              <a:rPr lang="ja-JP" altLang="en-US" sz="1079" b="1">
                <a:solidFill>
                  <a:schemeClr val="accent1"/>
                </a:solidFill>
                <a:latin typeface="游ゴシック" panose="020B0400000000000000" pitchFamily="50" charset="-128"/>
                <a:ea typeface="游ゴシック" panose="020B0400000000000000" pitchFamily="50" charset="-128"/>
              </a:rPr>
              <a:t>月間 </a:t>
            </a:r>
            <a:r>
              <a:rPr lang="en-US" altLang="ja-JP" sz="1511" b="1">
                <a:solidFill>
                  <a:schemeClr val="accent1"/>
                </a:solidFill>
                <a:latin typeface="游ゴシック" panose="020B0400000000000000" pitchFamily="50" charset="-128"/>
                <a:ea typeface="游ゴシック" panose="020B0400000000000000" pitchFamily="50" charset="-128"/>
              </a:rPr>
              <a:t>76</a:t>
            </a:r>
            <a:r>
              <a:rPr lang="ja-JP" altLang="en-US" sz="1511" b="1">
                <a:solidFill>
                  <a:schemeClr val="accent1"/>
                </a:solidFill>
                <a:latin typeface="游ゴシック" panose="020B0400000000000000" pitchFamily="50" charset="-128"/>
                <a:ea typeface="游ゴシック" panose="020B0400000000000000" pitchFamily="50" charset="-128"/>
              </a:rPr>
              <a:t>万</a:t>
            </a:r>
            <a:r>
              <a:rPr lang="en-US" altLang="ja-JP" sz="1200" b="1">
                <a:solidFill>
                  <a:schemeClr val="accent1"/>
                </a:solidFill>
                <a:latin typeface="游ゴシック" panose="020B0400000000000000" pitchFamily="50" charset="-128"/>
                <a:ea typeface="游ゴシック" panose="020B0400000000000000" pitchFamily="50" charset="-128"/>
              </a:rPr>
              <a:t>UU</a:t>
            </a:r>
            <a:endParaRPr lang="en-US" altLang="ja-JP" sz="1511" b="1">
              <a:solidFill>
                <a:schemeClr val="accent1"/>
              </a:solidFill>
              <a:latin typeface="游ゴシック" panose="020B0400000000000000" pitchFamily="50" charset="-128"/>
              <a:ea typeface="游ゴシック" panose="020B0400000000000000" pitchFamily="50" charset="-128"/>
            </a:endParaRPr>
          </a:p>
        </p:txBody>
      </p:sp>
      <p:sp>
        <p:nvSpPr>
          <p:cNvPr id="118" name="テキスト ボックス 117">
            <a:extLst>
              <a:ext uri="{FF2B5EF4-FFF2-40B4-BE49-F238E27FC236}">
                <a16:creationId xmlns:a16="http://schemas.microsoft.com/office/drawing/2014/main" id="{DCDC63D7-06F5-492D-82F9-9DAFF1C33F2D}"/>
              </a:ext>
            </a:extLst>
          </p:cNvPr>
          <p:cNvSpPr txBox="1"/>
          <p:nvPr/>
        </p:nvSpPr>
        <p:spPr>
          <a:xfrm>
            <a:off x="7187989" y="6186418"/>
            <a:ext cx="2949035" cy="326437"/>
          </a:xfrm>
          <a:prstGeom prst="rect">
            <a:avLst/>
          </a:prstGeom>
          <a:noFill/>
        </p:spPr>
        <p:txBody>
          <a:bodyPr wrap="square" lIns="72000" tIns="72000" rIns="91440" bIns="45720" rtlCol="0" anchor="t">
            <a:noAutofit/>
          </a:bodyPr>
          <a:lstStyle/>
          <a:p>
            <a:r>
              <a:rPr lang="en-US" altLang="ja-JP" sz="800" b="1">
                <a:latin typeface="游ゴシック"/>
                <a:ea typeface="游ゴシック"/>
              </a:rPr>
              <a:t>KADOKAWA</a:t>
            </a:r>
            <a:r>
              <a:rPr lang="ja-JP" altLang="en-US" sz="800" b="1">
                <a:latin typeface="游ゴシック"/>
                <a:ea typeface="游ゴシック"/>
              </a:rPr>
              <a:t>、ポプラ社、集英社、学研プラス、三省堂、大修館書店、日本図書普及、東京観光財団ほか</a:t>
            </a:r>
            <a:endParaRPr lang="ja-JP"/>
          </a:p>
        </p:txBody>
      </p:sp>
      <p:sp>
        <p:nvSpPr>
          <p:cNvPr id="119" name="テキスト プレースホルダー 2">
            <a:extLst>
              <a:ext uri="{FF2B5EF4-FFF2-40B4-BE49-F238E27FC236}">
                <a16:creationId xmlns:a16="http://schemas.microsoft.com/office/drawing/2014/main" id="{3340B1DD-57CD-4E33-A188-26EE0598809C}"/>
              </a:ext>
            </a:extLst>
          </p:cNvPr>
          <p:cNvSpPr txBox="1">
            <a:spLocks/>
          </p:cNvSpPr>
          <p:nvPr/>
        </p:nvSpPr>
        <p:spPr>
          <a:xfrm>
            <a:off x="7171425" y="6045765"/>
            <a:ext cx="176466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■実績広告主</a:t>
            </a:r>
          </a:p>
        </p:txBody>
      </p:sp>
      <p:sp>
        <p:nvSpPr>
          <p:cNvPr id="120" name="正方形/長方形 119">
            <a:extLst>
              <a:ext uri="{FF2B5EF4-FFF2-40B4-BE49-F238E27FC236}">
                <a16:creationId xmlns:a16="http://schemas.microsoft.com/office/drawing/2014/main" id="{760E709D-ED52-4BAE-B81A-02793BB41089}"/>
              </a:ext>
            </a:extLst>
          </p:cNvPr>
          <p:cNvSpPr/>
          <p:nvPr/>
        </p:nvSpPr>
        <p:spPr>
          <a:xfrm>
            <a:off x="7171425" y="4939571"/>
            <a:ext cx="1594203" cy="967637"/>
          </a:xfrm>
          <a:prstGeom prst="rect">
            <a:avLst/>
          </a:prstGeom>
          <a:noFill/>
        </p:spPr>
        <p:txBody>
          <a:bodyPr wrap="square" lIns="91440" tIns="45720" rIns="91440" bIns="45720" anchor="t">
            <a:spAutoFit/>
          </a:bodyPr>
          <a:lstStyle/>
          <a:p>
            <a:pPr lvl="0">
              <a:lnSpc>
                <a:spcPct val="110000"/>
              </a:lnSpc>
            </a:pPr>
            <a:r>
              <a:rPr lang="ja-JP" altLang="en-US" sz="1000" b="1">
                <a:latin typeface="游ゴシック" panose="020B0400000000000000" pitchFamily="50" charset="-128"/>
                <a:ea typeface="游ゴシック" panose="020B0400000000000000" pitchFamily="50" charset="-128"/>
              </a:rPr>
              <a:t>■広告主：</a:t>
            </a:r>
            <a:endParaRPr lang="en-US" altLang="ja-JP" sz="1000" b="1">
              <a:latin typeface="游ゴシック" panose="020B0400000000000000" pitchFamily="50" charset="-128"/>
              <a:ea typeface="游ゴシック" panose="020B0400000000000000" pitchFamily="50" charset="-128"/>
            </a:endParaRPr>
          </a:p>
          <a:p>
            <a:pPr>
              <a:lnSpc>
                <a:spcPct val="110000"/>
              </a:lnSpc>
            </a:pPr>
            <a:r>
              <a:rPr lang="en-US" altLang="ja-JP" sz="1000" b="1">
                <a:latin typeface="游ゴシック"/>
                <a:ea typeface="游ゴシック"/>
              </a:rPr>
              <a:t>KADOKAWA</a:t>
            </a:r>
            <a:endParaRPr lang="ja-JP" altLang="en-US" sz="1000" b="1">
              <a:latin typeface="游ゴシック"/>
              <a:ea typeface="游ゴシック"/>
            </a:endParaRPr>
          </a:p>
          <a:p>
            <a:pPr lvl="0">
              <a:lnSpc>
                <a:spcPct val="110000"/>
              </a:lnSpc>
            </a:pPr>
            <a:r>
              <a:rPr lang="en-US" altLang="ja-JP" sz="800" err="1">
                <a:latin typeface="游ゴシック"/>
                <a:ea typeface="游ゴシック"/>
              </a:rPr>
              <a:t>再始動した人気シリーズ「ビブリア古書堂の事件手帖」の新刊告知。新規読者獲得を狙い魅力を訴求</a:t>
            </a:r>
            <a:r>
              <a:rPr lang="en-US" altLang="ja-JP" sz="800">
                <a:latin typeface="游ゴシック"/>
                <a:ea typeface="游ゴシック"/>
              </a:rPr>
              <a:t>。</a:t>
            </a:r>
          </a:p>
        </p:txBody>
      </p:sp>
      <p:sp>
        <p:nvSpPr>
          <p:cNvPr id="121" name="正方形/長方形 120">
            <a:extLst>
              <a:ext uri="{FF2B5EF4-FFF2-40B4-BE49-F238E27FC236}">
                <a16:creationId xmlns:a16="http://schemas.microsoft.com/office/drawing/2014/main" id="{CA21B448-5FC3-4664-9CD1-AB429C4AFDC7}"/>
              </a:ext>
            </a:extLst>
          </p:cNvPr>
          <p:cNvSpPr/>
          <p:nvPr/>
        </p:nvSpPr>
        <p:spPr>
          <a:xfrm>
            <a:off x="8824086" y="4939571"/>
            <a:ext cx="1594203" cy="906082"/>
          </a:xfrm>
          <a:prstGeom prst="rect">
            <a:avLst/>
          </a:prstGeom>
          <a:noFill/>
        </p:spPr>
        <p:txBody>
          <a:bodyPr wrap="square" lIns="91440" tIns="45720" rIns="91440" bIns="45720" anchor="t">
            <a:spAutoFit/>
          </a:bodyPr>
          <a:lstStyle/>
          <a:p>
            <a:pPr lvl="0">
              <a:lnSpc>
                <a:spcPct val="110000"/>
              </a:lnSpc>
            </a:pPr>
            <a:r>
              <a:rPr lang="ja-JP" altLang="en-US" sz="1000" b="1">
                <a:latin typeface="游ゴシック" panose="020B0400000000000000" pitchFamily="50" charset="-128"/>
                <a:ea typeface="游ゴシック" panose="020B0400000000000000" pitchFamily="50" charset="-128"/>
              </a:rPr>
              <a:t>■広告主：</a:t>
            </a:r>
            <a:endParaRPr lang="en-US" altLang="ja-JP" sz="1000" b="1">
              <a:latin typeface="游ゴシック" panose="020B0400000000000000" pitchFamily="50" charset="-128"/>
              <a:ea typeface="游ゴシック" panose="020B0400000000000000" pitchFamily="50" charset="-128"/>
            </a:endParaRPr>
          </a:p>
          <a:p>
            <a:r>
              <a:rPr lang="zh-TW" altLang="en-US" sz="1000" b="1">
                <a:latin typeface="Yu Gothic Medium"/>
                <a:ea typeface="Yu Gothic Medium"/>
              </a:rPr>
              <a:t>東京観光財団</a:t>
            </a:r>
            <a:endParaRPr lang="ja-JP" sz="900">
              <a:latin typeface="游ゴシック"/>
              <a:ea typeface="游ゴシック"/>
            </a:endParaRPr>
          </a:p>
          <a:p>
            <a:pPr>
              <a:lnSpc>
                <a:spcPct val="125000"/>
              </a:lnSpc>
              <a:spcBef>
                <a:spcPts val="300"/>
              </a:spcBef>
            </a:pPr>
            <a:r>
              <a:rPr lang="ja-JP" altLang="en-US" sz="800">
                <a:latin typeface="游ゴシック"/>
                <a:ea typeface="游ゴシック"/>
              </a:rPr>
              <a:t>東京都の魅力を国内外に広くアピールする「</a:t>
            </a:r>
            <a:r>
              <a:rPr lang="en-US" sz="800">
                <a:latin typeface="游ゴシック"/>
                <a:ea typeface="+mn-lt"/>
              </a:rPr>
              <a:t>Tokyo</a:t>
            </a:r>
            <a:r>
              <a:rPr lang="ja-JP" altLang="en-US" sz="800">
                <a:latin typeface="游ゴシック"/>
                <a:ea typeface="游ゴシック"/>
              </a:rPr>
              <a:t>甘味</a:t>
            </a:r>
            <a:r>
              <a:rPr lang="ja-JP" sz="800">
                <a:latin typeface="游ゴシック"/>
                <a:ea typeface="游ゴシック"/>
              </a:rPr>
              <a:t>物語」プロジェクト</a:t>
            </a:r>
            <a:r>
              <a:rPr lang="ja-JP" altLang="en-US" sz="800">
                <a:latin typeface="游ゴシック"/>
                <a:ea typeface="游ゴシック"/>
              </a:rPr>
              <a:t>。</a:t>
            </a:r>
            <a:endParaRPr lang="ja-JP">
              <a:latin typeface="游ゴシック"/>
              <a:ea typeface="游ゴシック"/>
            </a:endParaRPr>
          </a:p>
        </p:txBody>
      </p:sp>
      <p:sp>
        <p:nvSpPr>
          <p:cNvPr id="58" name="テキスト ボックス 57">
            <a:extLst>
              <a:ext uri="{FF2B5EF4-FFF2-40B4-BE49-F238E27FC236}">
                <a16:creationId xmlns:a16="http://schemas.microsoft.com/office/drawing/2014/main" id="{EB5C5F4E-97CF-45DB-AE0D-3DEC6F04CDA7}"/>
              </a:ext>
            </a:extLst>
          </p:cNvPr>
          <p:cNvSpPr txBox="1"/>
          <p:nvPr/>
        </p:nvSpPr>
        <p:spPr>
          <a:xfrm>
            <a:off x="1298039" y="4288525"/>
            <a:ext cx="1375200" cy="1288421"/>
          </a:xfrm>
          <a:prstGeom prst="rect">
            <a:avLst/>
          </a:prstGeom>
          <a:solidFill>
            <a:srgbClr val="000000">
              <a:alpha val="50196"/>
            </a:srgbClr>
          </a:solidFill>
        </p:spPr>
        <p:txBody>
          <a:bodyPr wrap="square" lIns="144000" tIns="72000" rIns="144000">
            <a:spAutoFit/>
          </a:bodyPr>
          <a:lstStyle>
            <a:defPPr>
              <a:defRPr lang="en-US"/>
            </a:defPPr>
            <a:lvl1pPr lvl="0" algn="just">
              <a:defRPr sz="800">
                <a:solidFill>
                  <a:schemeClr val="bg1"/>
                </a:solidFill>
                <a:latin typeface="游ゴシック" panose="020B0400000000000000" pitchFamily="50" charset="-128"/>
                <a:ea typeface="游ゴシック" panose="020B0400000000000000" pitchFamily="50" charset="-128"/>
              </a:defRPr>
            </a:lvl1pPr>
          </a:lstStyle>
          <a:p>
            <a:pPr algn="l"/>
            <a:r>
              <a:rPr lang="ja-JP" altLang="en-US"/>
              <a:t>特集</a:t>
            </a:r>
            <a:endParaRPr lang="en-US" altLang="ja-JP"/>
          </a:p>
          <a:p>
            <a:pPr algn="l"/>
            <a:r>
              <a:rPr lang="ja-JP" altLang="en-US" sz="1000" b="1"/>
              <a:t>働きざかりの</a:t>
            </a:r>
            <a:endParaRPr lang="en-US" altLang="ja-JP" sz="1000" b="1"/>
          </a:p>
          <a:p>
            <a:pPr algn="l"/>
            <a:r>
              <a:rPr lang="ja-JP" altLang="en-US" sz="1000" b="1"/>
              <a:t>君たちへ</a:t>
            </a:r>
            <a:endParaRPr lang="en-US" altLang="ja-JP" sz="1000" b="1"/>
          </a:p>
          <a:p>
            <a:pPr algn="l"/>
            <a:r>
              <a:rPr lang="ja-JP" altLang="en-US"/>
              <a:t>これからを頑張る世代に向けた、働き方を考えるコンテンツ。</a:t>
            </a:r>
            <a:r>
              <a:rPr lang="en-US" altLang="ja-JP"/>
              <a:t>30</a:t>
            </a:r>
            <a:r>
              <a:rPr lang="ja-JP" altLang="en-US"/>
              <a:t>歳前後の若いビジネスパーソンを中心に支持を集めた。</a:t>
            </a:r>
          </a:p>
        </p:txBody>
      </p:sp>
      <p:sp>
        <p:nvSpPr>
          <p:cNvPr id="2" name="正方形/長方形 1">
            <a:extLst>
              <a:ext uri="{FF2B5EF4-FFF2-40B4-BE49-F238E27FC236}">
                <a16:creationId xmlns:a16="http://schemas.microsoft.com/office/drawing/2014/main" id="{13DA26BF-CC30-40A1-B052-36A4B9D95EA5}"/>
              </a:ext>
            </a:extLst>
          </p:cNvPr>
          <p:cNvSpPr/>
          <p:nvPr/>
        </p:nvSpPr>
        <p:spPr>
          <a:xfrm>
            <a:off x="384164" y="5363488"/>
            <a:ext cx="902811" cy="232051"/>
          </a:xfrm>
          <a:prstGeom prst="rect">
            <a:avLst/>
          </a:prstGeom>
        </p:spPr>
        <p:txBody>
          <a:bodyPr wrap="none">
            <a:spAutoFit/>
          </a:bodyPr>
          <a:lstStyle/>
          <a:p>
            <a:pPr lvl="0">
              <a:lnSpc>
                <a:spcPct val="120000"/>
              </a:lnSpc>
            </a:pPr>
            <a:r>
              <a:rPr lang="ja-JP" altLang="en-US" sz="800">
                <a:solidFill>
                  <a:prstClr val="black"/>
                </a:solidFill>
                <a:latin typeface="游ゴシック" panose="020B0400000000000000" pitchFamily="50" charset="-128"/>
                <a:ea typeface="游ゴシック" panose="020B0400000000000000" pitchFamily="50" charset="-128"/>
                <a:hlinkClick r:id="rId16">
                  <a:extLst>
                    <a:ext uri="{A12FA001-AC4F-418D-AE19-62706E023703}">
                      <ahyp:hlinkClr xmlns:ahyp="http://schemas.microsoft.com/office/drawing/2018/hyperlinkcolor" val="tx"/>
                    </a:ext>
                  </a:extLst>
                </a:hlinkClick>
              </a:rPr>
              <a:t>リンクはこちら</a:t>
            </a:r>
            <a:endParaRPr lang="ja-JP" altLang="en-US" sz="800">
              <a:solidFill>
                <a:prstClr val="black"/>
              </a:solidFill>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31BA7076-31FA-4CD4-B63D-E499D4B80FA5}"/>
              </a:ext>
            </a:extLst>
          </p:cNvPr>
          <p:cNvSpPr/>
          <p:nvPr/>
        </p:nvSpPr>
        <p:spPr>
          <a:xfrm>
            <a:off x="2718858" y="5358024"/>
            <a:ext cx="942227" cy="232051"/>
          </a:xfrm>
          <a:prstGeom prst="rect">
            <a:avLst/>
          </a:prstGeom>
        </p:spPr>
        <p:txBody>
          <a:bodyPr wrap="square" lIns="91440" tIns="45720" rIns="91440" bIns="45720" anchor="t">
            <a:spAutoFit/>
          </a:bodyPr>
          <a:lstStyle/>
          <a:p>
            <a:pPr lvl="0">
              <a:lnSpc>
                <a:spcPct val="120000"/>
              </a:lnSpc>
            </a:pPr>
            <a:r>
              <a:rPr lang="ja-JP" altLang="en-US" sz="800">
                <a:latin typeface="游ゴシック"/>
                <a:ea typeface="游ゴシック"/>
                <a:hlinkClick r:id="rId17"/>
              </a:rPr>
              <a:t>リンクはこちら</a:t>
            </a:r>
          </a:p>
        </p:txBody>
      </p:sp>
      <p:sp>
        <p:nvSpPr>
          <p:cNvPr id="4" name="正方形/長方形 3">
            <a:extLst>
              <a:ext uri="{FF2B5EF4-FFF2-40B4-BE49-F238E27FC236}">
                <a16:creationId xmlns:a16="http://schemas.microsoft.com/office/drawing/2014/main" id="{8C3C0456-B161-4623-BE65-7675675A8738}"/>
              </a:ext>
            </a:extLst>
          </p:cNvPr>
          <p:cNvSpPr/>
          <p:nvPr/>
        </p:nvSpPr>
        <p:spPr>
          <a:xfrm>
            <a:off x="7178485" y="5840337"/>
            <a:ext cx="902811" cy="215444"/>
          </a:xfrm>
          <a:prstGeom prst="rect">
            <a:avLst/>
          </a:prstGeom>
        </p:spPr>
        <p:txBody>
          <a:bodyPr wrap="non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effectLst/>
                <a:uLnTx/>
                <a:uFillTx/>
                <a:latin typeface="游ゴシック"/>
                <a:ea typeface="游ゴシック"/>
                <a:hlinkClick r:id="rId18"/>
              </a:rPr>
              <a:t>リンクはこちら</a:t>
            </a:r>
            <a:endParaRPr kumimoji="0" lang="ja-JP" altLang="en-US" sz="1800" b="0" i="0" u="none" strike="noStrike" kern="0" cap="none" spc="0" normalizeH="0" baseline="0" noProof="0">
              <a:ln>
                <a:noFill/>
              </a:ln>
              <a:effectLst/>
              <a:uLnTx/>
              <a:uFillTx/>
              <a:latin typeface="游ゴシック"/>
              <a:ea typeface="游ゴシック"/>
              <a:hlinkClick r:id="rId18"/>
            </a:endParaRPr>
          </a:p>
        </p:txBody>
      </p:sp>
      <p:sp>
        <p:nvSpPr>
          <p:cNvPr id="5" name="正方形/長方形 4">
            <a:extLst>
              <a:ext uri="{FF2B5EF4-FFF2-40B4-BE49-F238E27FC236}">
                <a16:creationId xmlns:a16="http://schemas.microsoft.com/office/drawing/2014/main" id="{6A8A76AD-B268-4308-97D8-5DFBDAD57831}"/>
              </a:ext>
            </a:extLst>
          </p:cNvPr>
          <p:cNvSpPr/>
          <p:nvPr/>
        </p:nvSpPr>
        <p:spPr>
          <a:xfrm>
            <a:off x="8934054" y="5835901"/>
            <a:ext cx="902811" cy="232051"/>
          </a:xfrm>
          <a:prstGeom prst="rect">
            <a:avLst/>
          </a:prstGeom>
        </p:spPr>
        <p:txBody>
          <a:bodyPr wrap="none" lIns="91440" tIns="45720" rIns="91440" bIns="45720" anchor="t">
            <a:spAutoFit/>
          </a:bodyPr>
          <a:lstStyle/>
          <a:p>
            <a:pPr lvl="0">
              <a:lnSpc>
                <a:spcPct val="120000"/>
              </a:lnSpc>
            </a:pPr>
            <a:r>
              <a:rPr lang="ja-JP" altLang="en-US" sz="800">
                <a:latin typeface="游ゴシック"/>
                <a:ea typeface="游ゴシック"/>
                <a:hlinkClick r:id="rId19"/>
              </a:rPr>
              <a:t>リンクはこちら</a:t>
            </a:r>
            <a:endParaRPr lang="en-US" altLang="ja-JP" sz="800">
              <a:latin typeface="游ゴシック"/>
              <a:ea typeface="游ゴシック"/>
              <a:hlinkClick r:id="rId19"/>
            </a:endParaRPr>
          </a:p>
        </p:txBody>
      </p:sp>
      <p:sp>
        <p:nvSpPr>
          <p:cNvPr id="46" name="正方形/長方形 45">
            <a:extLst>
              <a:ext uri="{FF2B5EF4-FFF2-40B4-BE49-F238E27FC236}">
                <a16:creationId xmlns:a16="http://schemas.microsoft.com/office/drawing/2014/main" id="{40F4B28A-C52B-4F33-A433-CCB71E677B86}"/>
              </a:ext>
            </a:extLst>
          </p:cNvPr>
          <p:cNvSpPr/>
          <p:nvPr/>
        </p:nvSpPr>
        <p:spPr>
          <a:xfrm>
            <a:off x="5275607" y="3862187"/>
            <a:ext cx="902811" cy="2154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hlinkClick r:id="rId20">
                  <a:extLst>
                    <a:ext uri="{A12FA001-AC4F-418D-AE19-62706E023703}">
                      <ahyp:hlinkClr xmlns:ahyp="http://schemas.microsoft.com/office/drawing/2018/hyperlinkcolor" val="tx"/>
                    </a:ext>
                  </a:extLst>
                </a:hlinkClick>
              </a:rPr>
              <a:t>リンクはこちら</a:t>
            </a:r>
            <a:endParaRPr kumimoji="0" lang="ja-JP" altLang="en-US" sz="1800" b="0" i="0" u="none" strike="noStrike" kern="0" cap="none" spc="0" normalizeH="0" baseline="0" noProof="0">
              <a:ln>
                <a:noFill/>
              </a:ln>
              <a:solidFill>
                <a:sysClr val="windowText" lastClr="000000"/>
              </a:solidFill>
              <a:effectLst/>
              <a:uLnTx/>
              <a:uFillTx/>
            </a:endParaRPr>
          </a:p>
        </p:txBody>
      </p:sp>
      <p:grpSp>
        <p:nvGrpSpPr>
          <p:cNvPr id="50" name="グループ化 49">
            <a:extLst>
              <a:ext uri="{FF2B5EF4-FFF2-40B4-BE49-F238E27FC236}">
                <a16:creationId xmlns:a16="http://schemas.microsoft.com/office/drawing/2014/main" id="{1A30BCC9-EE7C-4D03-A00A-863834E28627}"/>
              </a:ext>
            </a:extLst>
          </p:cNvPr>
          <p:cNvGrpSpPr/>
          <p:nvPr/>
        </p:nvGrpSpPr>
        <p:grpSpPr>
          <a:xfrm>
            <a:off x="1722006" y="5937889"/>
            <a:ext cx="964197" cy="247656"/>
            <a:chOff x="492170" y="1855810"/>
            <a:chExt cx="1459671" cy="374920"/>
          </a:xfrm>
        </p:grpSpPr>
        <p:grpSp>
          <p:nvGrpSpPr>
            <p:cNvPr id="59" name="グループ化 58">
              <a:extLst>
                <a:ext uri="{FF2B5EF4-FFF2-40B4-BE49-F238E27FC236}">
                  <a16:creationId xmlns:a16="http://schemas.microsoft.com/office/drawing/2014/main" id="{7CDC1234-994D-4C20-8A08-C4AFC50B813F}"/>
                </a:ext>
              </a:extLst>
            </p:cNvPr>
            <p:cNvGrpSpPr/>
            <p:nvPr/>
          </p:nvGrpSpPr>
          <p:grpSpPr>
            <a:xfrm>
              <a:off x="492170" y="1855810"/>
              <a:ext cx="340515" cy="340515"/>
              <a:chOff x="492170" y="1855810"/>
              <a:chExt cx="340515" cy="340515"/>
            </a:xfrm>
          </p:grpSpPr>
          <p:sp>
            <p:nvSpPr>
              <p:cNvPr id="68" name="円/楕円 14">
                <a:extLst>
                  <a:ext uri="{FF2B5EF4-FFF2-40B4-BE49-F238E27FC236}">
                    <a16:creationId xmlns:a16="http://schemas.microsoft.com/office/drawing/2014/main" id="{0D6AB396-4E0F-47BB-804B-1295BAA8834D}"/>
                  </a:ext>
                </a:extLst>
              </p:cNvPr>
              <p:cNvSpPr>
                <a:spLocks noChangeAspect="1"/>
              </p:cNvSpPr>
              <p:nvPr/>
            </p:nvSpPr>
            <p:spPr>
              <a:xfrm>
                <a:off x="492170" y="1855810"/>
                <a:ext cx="340515" cy="340515"/>
              </a:xfrm>
              <a:prstGeom prst="ellipse">
                <a:avLst/>
              </a:prstGeom>
              <a:solidFill>
                <a:srgbClr val="9A9A48"/>
              </a:solidFill>
              <a:ln>
                <a:solidFill>
                  <a:srgbClr val="9A9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grpSp>
            <p:nvGrpSpPr>
              <p:cNvPr id="71" name="グループ化 70">
                <a:extLst>
                  <a:ext uri="{FF2B5EF4-FFF2-40B4-BE49-F238E27FC236}">
                    <a16:creationId xmlns:a16="http://schemas.microsoft.com/office/drawing/2014/main" id="{762F739D-EFA2-49A6-8EFB-27BC625615FD}"/>
                  </a:ext>
                </a:extLst>
              </p:cNvPr>
              <p:cNvGrpSpPr/>
              <p:nvPr/>
            </p:nvGrpSpPr>
            <p:grpSpPr>
              <a:xfrm>
                <a:off x="574274" y="1922104"/>
                <a:ext cx="176306" cy="207931"/>
                <a:chOff x="4872789" y="1347537"/>
                <a:chExt cx="2866700" cy="3380874"/>
              </a:xfrm>
              <a:solidFill>
                <a:srgbClr val="F1F2F6"/>
              </a:solidFill>
            </p:grpSpPr>
            <p:sp>
              <p:nvSpPr>
                <p:cNvPr id="72" name="フリーフォーム 16">
                  <a:extLst>
                    <a:ext uri="{FF2B5EF4-FFF2-40B4-BE49-F238E27FC236}">
                      <a16:creationId xmlns:a16="http://schemas.microsoft.com/office/drawing/2014/main" id="{15DD565B-AE0D-4FE3-8C75-84F3D8C40854}"/>
                    </a:ext>
                  </a:extLst>
                </p:cNvPr>
                <p:cNvSpPr/>
                <p:nvPr/>
              </p:nvSpPr>
              <p:spPr>
                <a:xfrm>
                  <a:off x="6223508" y="2213811"/>
                  <a:ext cx="1515981" cy="2514600"/>
                </a:xfrm>
                <a:custGeom>
                  <a:avLst/>
                  <a:gdLst>
                    <a:gd name="connsiteX0" fmla="*/ 757991 w 1515981"/>
                    <a:gd name="connsiteY0" fmla="*/ 0 h 2514600"/>
                    <a:gd name="connsiteX1" fmla="*/ 987697 w 1515981"/>
                    <a:gd name="connsiteY1" fmla="*/ 95148 h 2514600"/>
                    <a:gd name="connsiteX2" fmla="*/ 1069155 w 1515981"/>
                    <a:gd name="connsiteY2" fmla="*/ 236547 h 2514600"/>
                    <a:gd name="connsiteX3" fmla="*/ 1515981 w 1515981"/>
                    <a:gd name="connsiteY3" fmla="*/ 1491914 h 2514600"/>
                    <a:gd name="connsiteX4" fmla="*/ 1007645 w 1515981"/>
                    <a:gd name="connsiteY4" fmla="*/ 1491914 h 2514600"/>
                    <a:gd name="connsiteX5" fmla="*/ 1007645 w 1515981"/>
                    <a:gd name="connsiteY5" fmla="*/ 2514600 h 2514600"/>
                    <a:gd name="connsiteX6" fmla="*/ 508335 w 1515981"/>
                    <a:gd name="connsiteY6" fmla="*/ 2514600 h 2514600"/>
                    <a:gd name="connsiteX7" fmla="*/ 508335 w 1515981"/>
                    <a:gd name="connsiteY7" fmla="*/ 1491914 h 2514600"/>
                    <a:gd name="connsiteX8" fmla="*/ 0 w 1515981"/>
                    <a:gd name="connsiteY8" fmla="*/ 1491914 h 2514600"/>
                    <a:gd name="connsiteX9" fmla="*/ 446828 w 1515981"/>
                    <a:gd name="connsiteY9" fmla="*/ 236545 h 2514600"/>
                    <a:gd name="connsiteX10" fmla="*/ 528286 w 1515981"/>
                    <a:gd name="connsiteY10" fmla="*/ 95148 h 2514600"/>
                    <a:gd name="connsiteX11" fmla="*/ 757991 w 1515981"/>
                    <a:gd name="connsiteY11"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981" h="2514600">
                      <a:moveTo>
                        <a:pt x="757991" y="0"/>
                      </a:moveTo>
                      <a:cubicBezTo>
                        <a:pt x="847697" y="0"/>
                        <a:pt x="928910" y="36361"/>
                        <a:pt x="987697" y="95148"/>
                      </a:cubicBezTo>
                      <a:cubicBezTo>
                        <a:pt x="1036416" y="142281"/>
                        <a:pt x="1042002" y="189414"/>
                        <a:pt x="1069155" y="236547"/>
                      </a:cubicBezTo>
                      <a:lnTo>
                        <a:pt x="1515981" y="1491914"/>
                      </a:lnTo>
                      <a:lnTo>
                        <a:pt x="1007645" y="1491914"/>
                      </a:lnTo>
                      <a:lnTo>
                        <a:pt x="1007645" y="2514600"/>
                      </a:lnTo>
                      <a:lnTo>
                        <a:pt x="508335" y="2514600"/>
                      </a:lnTo>
                      <a:lnTo>
                        <a:pt x="508335" y="1491914"/>
                      </a:lnTo>
                      <a:lnTo>
                        <a:pt x="0" y="1491914"/>
                      </a:lnTo>
                      <a:lnTo>
                        <a:pt x="446828" y="236545"/>
                      </a:lnTo>
                      <a:cubicBezTo>
                        <a:pt x="473981" y="189413"/>
                        <a:pt x="479567" y="137967"/>
                        <a:pt x="528286" y="95148"/>
                      </a:cubicBezTo>
                      <a:cubicBezTo>
                        <a:pt x="587073" y="36361"/>
                        <a:pt x="668286" y="0"/>
                        <a:pt x="75799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73" name="円/楕円 17">
                  <a:extLst>
                    <a:ext uri="{FF2B5EF4-FFF2-40B4-BE49-F238E27FC236}">
                      <a16:creationId xmlns:a16="http://schemas.microsoft.com/office/drawing/2014/main" id="{0D13C353-2DFF-42C6-A7EF-6162B9630C43}"/>
                    </a:ext>
                  </a:extLst>
                </p:cNvPr>
                <p:cNvSpPr/>
                <p:nvPr/>
              </p:nvSpPr>
              <p:spPr>
                <a:xfrm>
                  <a:off x="5125451" y="1347537"/>
                  <a:ext cx="649706" cy="6497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74" name="フリーフォーム 18">
                  <a:extLst>
                    <a:ext uri="{FF2B5EF4-FFF2-40B4-BE49-F238E27FC236}">
                      <a16:creationId xmlns:a16="http://schemas.microsoft.com/office/drawing/2014/main" id="{CACE3038-91B1-4100-9A41-FE781F1C9C57}"/>
                    </a:ext>
                  </a:extLst>
                </p:cNvPr>
                <p:cNvSpPr/>
                <p:nvPr/>
              </p:nvSpPr>
              <p:spPr>
                <a:xfrm>
                  <a:off x="4872789" y="2213808"/>
                  <a:ext cx="1155031" cy="2514602"/>
                </a:xfrm>
                <a:custGeom>
                  <a:avLst/>
                  <a:gdLst>
                    <a:gd name="connsiteX0" fmla="*/ 336888 w 1155031"/>
                    <a:gd name="connsiteY0" fmla="*/ 0 h 2514602"/>
                    <a:gd name="connsiteX1" fmla="*/ 818143 w 1155031"/>
                    <a:gd name="connsiteY1" fmla="*/ 0 h 2514602"/>
                    <a:gd name="connsiteX2" fmla="*/ 1155031 w 1155031"/>
                    <a:gd name="connsiteY2" fmla="*/ 336888 h 2514602"/>
                    <a:gd name="connsiteX3" fmla="*/ 1155031 w 1155031"/>
                    <a:gd name="connsiteY3" fmla="*/ 1239253 h 2514602"/>
                    <a:gd name="connsiteX4" fmla="*/ 896353 w 1155031"/>
                    <a:gd name="connsiteY4" fmla="*/ 1239253 h 2514602"/>
                    <a:gd name="connsiteX5" fmla="*/ 896353 w 1155031"/>
                    <a:gd name="connsiteY5" fmla="*/ 2514602 h 2514602"/>
                    <a:gd name="connsiteX6" fmla="*/ 258678 w 1155031"/>
                    <a:gd name="connsiteY6" fmla="*/ 2514602 h 2514602"/>
                    <a:gd name="connsiteX7" fmla="*/ 258678 w 1155031"/>
                    <a:gd name="connsiteY7" fmla="*/ 1239253 h 2514602"/>
                    <a:gd name="connsiteX8" fmla="*/ 0 w 1155031"/>
                    <a:gd name="connsiteY8" fmla="*/ 1239253 h 2514602"/>
                    <a:gd name="connsiteX9" fmla="*/ 0 w 1155031"/>
                    <a:gd name="connsiteY9" fmla="*/ 336888 h 2514602"/>
                    <a:gd name="connsiteX10" fmla="*/ 336888 w 1155031"/>
                    <a:gd name="connsiteY10" fmla="*/ 0 h 251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5031" h="2514602">
                      <a:moveTo>
                        <a:pt x="336888" y="0"/>
                      </a:moveTo>
                      <a:lnTo>
                        <a:pt x="818143" y="0"/>
                      </a:lnTo>
                      <a:cubicBezTo>
                        <a:pt x="1004201" y="0"/>
                        <a:pt x="1155031" y="150830"/>
                        <a:pt x="1155031" y="336888"/>
                      </a:cubicBezTo>
                      <a:lnTo>
                        <a:pt x="1155031" y="1239253"/>
                      </a:lnTo>
                      <a:lnTo>
                        <a:pt x="896353" y="1239253"/>
                      </a:lnTo>
                      <a:lnTo>
                        <a:pt x="896353" y="2514602"/>
                      </a:lnTo>
                      <a:lnTo>
                        <a:pt x="258678" y="2514602"/>
                      </a:lnTo>
                      <a:lnTo>
                        <a:pt x="258678" y="1239253"/>
                      </a:lnTo>
                      <a:lnTo>
                        <a:pt x="0" y="1239253"/>
                      </a:lnTo>
                      <a:lnTo>
                        <a:pt x="0" y="336888"/>
                      </a:lnTo>
                      <a:cubicBezTo>
                        <a:pt x="0" y="150830"/>
                        <a:pt x="150830" y="0"/>
                        <a:pt x="336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75" name="円/楕円 19">
                  <a:extLst>
                    <a:ext uri="{FF2B5EF4-FFF2-40B4-BE49-F238E27FC236}">
                      <a16:creationId xmlns:a16="http://schemas.microsoft.com/office/drawing/2014/main" id="{E64C085E-32A0-4E50-98F3-54775515D30E}"/>
                    </a:ext>
                  </a:extLst>
                </p:cNvPr>
                <p:cNvSpPr/>
                <p:nvPr/>
              </p:nvSpPr>
              <p:spPr>
                <a:xfrm>
                  <a:off x="6656645" y="1347537"/>
                  <a:ext cx="649706" cy="6497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grpSp>
        </p:grpSp>
        <p:sp>
          <p:nvSpPr>
            <p:cNvPr id="60" name="テキスト ボックス 59">
              <a:extLst>
                <a:ext uri="{FF2B5EF4-FFF2-40B4-BE49-F238E27FC236}">
                  <a16:creationId xmlns:a16="http://schemas.microsoft.com/office/drawing/2014/main" id="{0F537F96-E6FE-4DDB-A629-53ECB0C6AEEF}"/>
                </a:ext>
              </a:extLst>
            </p:cNvPr>
            <p:cNvSpPr txBox="1"/>
            <p:nvPr/>
          </p:nvSpPr>
          <p:spPr>
            <a:xfrm>
              <a:off x="903489" y="1889435"/>
              <a:ext cx="232967" cy="139780"/>
            </a:xfrm>
            <a:prstGeom prst="rect">
              <a:avLst/>
            </a:prstGeom>
            <a:noFill/>
          </p:spPr>
          <p:txBody>
            <a:bodyPr wrap="none" lIns="0" tIns="0" rIns="0" bIns="0" rtlCol="0" anchor="t">
              <a:spAutoFit/>
            </a:bodyPr>
            <a:lstStyle/>
            <a:p>
              <a:r>
                <a:rPr lang="ja-JP" altLang="en-US" sz="600" b="1">
                  <a:latin typeface="游ゴシック" panose="020B0400000000000000" pitchFamily="50" charset="-128"/>
                  <a:ea typeface="游ゴシック" panose="020B0400000000000000" pitchFamily="50" charset="-128"/>
                </a:rPr>
                <a:t>性別</a:t>
              </a:r>
              <a:endParaRPr lang="ja-JP" altLang="en-US" sz="1000" b="1">
                <a:latin typeface="游ゴシック" panose="020B0400000000000000" pitchFamily="50" charset="-128"/>
                <a:ea typeface="游ゴシック" panose="020B0400000000000000" pitchFamily="50" charset="-128"/>
              </a:endParaRPr>
            </a:p>
          </p:txBody>
        </p:sp>
        <p:sp>
          <p:nvSpPr>
            <p:cNvPr id="67" name="テキスト ボックス 66">
              <a:extLst>
                <a:ext uri="{FF2B5EF4-FFF2-40B4-BE49-F238E27FC236}">
                  <a16:creationId xmlns:a16="http://schemas.microsoft.com/office/drawing/2014/main" id="{BA65244B-9B75-4A85-9391-22EC50EEF12D}"/>
                </a:ext>
              </a:extLst>
            </p:cNvPr>
            <p:cNvSpPr txBox="1"/>
            <p:nvPr/>
          </p:nvSpPr>
          <p:spPr>
            <a:xfrm>
              <a:off x="903489" y="2021060"/>
              <a:ext cx="1048352" cy="209670"/>
            </a:xfrm>
            <a:prstGeom prst="rect">
              <a:avLst/>
            </a:prstGeom>
            <a:noFill/>
          </p:spPr>
          <p:txBody>
            <a:bodyPr wrap="none" lIns="0" tIns="0" rIns="0" bIns="0" rtlCol="0" anchor="t">
              <a:spAutoFit/>
            </a:bodyPr>
            <a:lstStyle/>
            <a:p>
              <a:r>
                <a:rPr lang="ja-JP" altLang="en-US" sz="900" b="1">
                  <a:solidFill>
                    <a:srgbClr val="007C7D"/>
                  </a:solidFill>
                  <a:latin typeface="游ゴシック" panose="020B0400000000000000" pitchFamily="50" charset="-128"/>
                  <a:ea typeface="游ゴシック" panose="020B0400000000000000" pitchFamily="50" charset="-128"/>
                </a:rPr>
                <a:t>男女は約半々</a:t>
              </a:r>
            </a:p>
          </p:txBody>
        </p:sp>
      </p:grpSp>
      <p:grpSp>
        <p:nvGrpSpPr>
          <p:cNvPr id="76" name="グループ化 75">
            <a:extLst>
              <a:ext uri="{FF2B5EF4-FFF2-40B4-BE49-F238E27FC236}">
                <a16:creationId xmlns:a16="http://schemas.microsoft.com/office/drawing/2014/main" id="{E24A6A96-A3D3-4FE8-85A5-AB4CE5A4905C}"/>
              </a:ext>
            </a:extLst>
          </p:cNvPr>
          <p:cNvGrpSpPr/>
          <p:nvPr/>
        </p:nvGrpSpPr>
        <p:grpSpPr>
          <a:xfrm>
            <a:off x="3056495" y="5937889"/>
            <a:ext cx="224930" cy="224930"/>
            <a:chOff x="5150523" y="1855810"/>
            <a:chExt cx="340515" cy="340515"/>
          </a:xfrm>
        </p:grpSpPr>
        <p:sp>
          <p:nvSpPr>
            <p:cNvPr id="77" name="円/楕円 150">
              <a:extLst>
                <a:ext uri="{FF2B5EF4-FFF2-40B4-BE49-F238E27FC236}">
                  <a16:creationId xmlns:a16="http://schemas.microsoft.com/office/drawing/2014/main" id="{EB23D516-9CD2-4EAF-A9D3-959DA61AE500}"/>
                </a:ext>
              </a:extLst>
            </p:cNvPr>
            <p:cNvSpPr>
              <a:spLocks noChangeAspect="1"/>
            </p:cNvSpPr>
            <p:nvPr/>
          </p:nvSpPr>
          <p:spPr>
            <a:xfrm>
              <a:off x="5150523" y="1855810"/>
              <a:ext cx="340515" cy="340515"/>
            </a:xfrm>
            <a:prstGeom prst="ellipse">
              <a:avLst/>
            </a:prstGeom>
            <a:solidFill>
              <a:srgbClr val="9A9A48"/>
            </a:solidFill>
            <a:ln>
              <a:solidFill>
                <a:srgbClr val="9A9A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ndParaRPr>
            </a:p>
          </p:txBody>
        </p:sp>
        <p:sp>
          <p:nvSpPr>
            <p:cNvPr id="78" name="円弧 77">
              <a:extLst>
                <a:ext uri="{FF2B5EF4-FFF2-40B4-BE49-F238E27FC236}">
                  <a16:creationId xmlns:a16="http://schemas.microsoft.com/office/drawing/2014/main" id="{768DCB1A-D282-450D-941F-E0F314EA7A28}"/>
                </a:ext>
              </a:extLst>
            </p:cNvPr>
            <p:cNvSpPr/>
            <p:nvPr/>
          </p:nvSpPr>
          <p:spPr>
            <a:xfrm>
              <a:off x="5185072" y="1890360"/>
              <a:ext cx="271418" cy="271416"/>
            </a:xfrm>
            <a:prstGeom prst="arc">
              <a:avLst>
                <a:gd name="adj1" fmla="val 1017014"/>
                <a:gd name="adj2" fmla="val 20556383"/>
              </a:avLst>
            </a:prstGeom>
            <a:ln w="12700" cap="rnd">
              <a:solidFill>
                <a:schemeClr val="bg1"/>
              </a:solidFill>
              <a:round/>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200">
                <a:latin typeface="游ゴシック" panose="020B0400000000000000" pitchFamily="50" charset="-128"/>
              </a:endParaRPr>
            </a:p>
          </p:txBody>
        </p:sp>
        <p:sp>
          <p:nvSpPr>
            <p:cNvPr id="79" name="テキスト ボックス 78">
              <a:extLst>
                <a:ext uri="{FF2B5EF4-FFF2-40B4-BE49-F238E27FC236}">
                  <a16:creationId xmlns:a16="http://schemas.microsoft.com/office/drawing/2014/main" id="{E0E5BE8B-96AC-4D8B-A523-081D06A98709}"/>
                </a:ext>
              </a:extLst>
            </p:cNvPr>
            <p:cNvSpPr txBox="1"/>
            <p:nvPr/>
          </p:nvSpPr>
          <p:spPr>
            <a:xfrm flipH="1">
              <a:off x="5239480" y="1986189"/>
              <a:ext cx="162593" cy="93186"/>
            </a:xfrm>
            <a:prstGeom prst="rect">
              <a:avLst/>
            </a:prstGeom>
            <a:noFill/>
            <a:ln w="25400" cap="rnd">
              <a:noFill/>
            </a:ln>
          </p:spPr>
          <p:txBody>
            <a:bodyPr wrap="none" lIns="0" tIns="0" rIns="0" bIns="0" rtlCol="0" anchor="ctr">
              <a:spAutoFit/>
            </a:bodyPr>
            <a:lstStyle/>
            <a:p>
              <a:pPr lvl="0" algn="ctr" fontAlgn="base">
                <a:spcBef>
                  <a:spcPct val="0"/>
                </a:spcBef>
                <a:spcAft>
                  <a:spcPct val="0"/>
                </a:spcAft>
                <a:defRPr/>
              </a:pPr>
              <a:r>
                <a:rPr lang="en-US" altLang="ja-JP" sz="400" b="1">
                  <a:solidFill>
                    <a:srgbClr val="F1F2F6"/>
                  </a:solidFill>
                  <a:latin typeface="游ゴシック" panose="020B0400000000000000" pitchFamily="50" charset="-128"/>
                  <a:ea typeface="游ゴシック" panose="020B0400000000000000" pitchFamily="50" charset="-128"/>
                  <a:cs typeface="Meiryo UI" panose="020B0604030504040204" pitchFamily="50" charset="-128"/>
                </a:rPr>
                <a:t>AGE</a:t>
              </a:r>
              <a:endParaRPr lang="ja-JP" altLang="en-US" sz="400" b="1">
                <a:solidFill>
                  <a:srgbClr val="F1F2F6"/>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sp>
        <p:nvSpPr>
          <p:cNvPr id="80" name="テキスト ボックス 79">
            <a:extLst>
              <a:ext uri="{FF2B5EF4-FFF2-40B4-BE49-F238E27FC236}">
                <a16:creationId xmlns:a16="http://schemas.microsoft.com/office/drawing/2014/main" id="{803BA6BD-1FA8-4929-914D-AF0322BD71BC}"/>
              </a:ext>
            </a:extLst>
          </p:cNvPr>
          <p:cNvSpPr txBox="1"/>
          <p:nvPr/>
        </p:nvSpPr>
        <p:spPr>
          <a:xfrm>
            <a:off x="3328195" y="5960100"/>
            <a:ext cx="153888" cy="92333"/>
          </a:xfrm>
          <a:prstGeom prst="rect">
            <a:avLst/>
          </a:prstGeom>
          <a:noFill/>
        </p:spPr>
        <p:txBody>
          <a:bodyPr wrap="none" lIns="0" tIns="0" rIns="0" bIns="0" rtlCol="0" anchor="t">
            <a:spAutoFit/>
          </a:bodyPr>
          <a:lstStyle/>
          <a:p>
            <a:r>
              <a:rPr lang="ja-JP" altLang="en-US" sz="600" b="1">
                <a:latin typeface="游ゴシック" panose="020B0400000000000000" pitchFamily="50" charset="-128"/>
                <a:ea typeface="游ゴシック" panose="020B0400000000000000" pitchFamily="50" charset="-128"/>
              </a:rPr>
              <a:t>年齢</a:t>
            </a:r>
            <a:endParaRPr lang="ja-JP" altLang="en-US" sz="1000" b="1">
              <a:latin typeface="游ゴシック" panose="020B0400000000000000" pitchFamily="50" charset="-128"/>
              <a:ea typeface="游ゴシック" panose="020B0400000000000000" pitchFamily="50" charset="-128"/>
            </a:endParaRPr>
          </a:p>
        </p:txBody>
      </p:sp>
      <p:sp>
        <p:nvSpPr>
          <p:cNvPr id="81" name="テキスト ボックス 80">
            <a:extLst>
              <a:ext uri="{FF2B5EF4-FFF2-40B4-BE49-F238E27FC236}">
                <a16:creationId xmlns:a16="http://schemas.microsoft.com/office/drawing/2014/main" id="{1EF0EE3E-CF78-442A-9821-C256336DEA51}"/>
              </a:ext>
            </a:extLst>
          </p:cNvPr>
          <p:cNvSpPr txBox="1"/>
          <p:nvPr/>
        </p:nvSpPr>
        <p:spPr>
          <a:xfrm>
            <a:off x="3328195" y="6047046"/>
            <a:ext cx="839974" cy="138499"/>
          </a:xfrm>
          <a:prstGeom prst="rect">
            <a:avLst/>
          </a:prstGeom>
          <a:noFill/>
        </p:spPr>
        <p:txBody>
          <a:bodyPr wrap="none" lIns="0" tIns="0" rIns="0" bIns="0" rtlCol="0" anchor="t">
            <a:spAutoFit/>
          </a:bodyPr>
          <a:lstStyle/>
          <a:p>
            <a:r>
              <a:rPr lang="en-US" altLang="ja-JP" sz="900" b="1">
                <a:solidFill>
                  <a:srgbClr val="007C7D"/>
                </a:solidFill>
                <a:latin typeface="游ゴシック" panose="020B0400000000000000" pitchFamily="50" charset="-128"/>
                <a:ea typeface="游ゴシック" panose="020B0400000000000000" pitchFamily="50" charset="-128"/>
              </a:rPr>
              <a:t>25</a:t>
            </a:r>
            <a:r>
              <a:rPr lang="ja-JP" altLang="en-US" sz="900" b="1">
                <a:solidFill>
                  <a:srgbClr val="007C7D"/>
                </a:solidFill>
                <a:latin typeface="游ゴシック" panose="020B0400000000000000" pitchFamily="50" charset="-128"/>
                <a:ea typeface="游ゴシック" panose="020B0400000000000000" pitchFamily="50" charset="-128"/>
              </a:rPr>
              <a:t>～</a:t>
            </a:r>
            <a:r>
              <a:rPr lang="en-US" altLang="ja-JP" sz="900" b="1">
                <a:solidFill>
                  <a:srgbClr val="007C7D"/>
                </a:solidFill>
                <a:latin typeface="游ゴシック" panose="020B0400000000000000" pitchFamily="50" charset="-128"/>
                <a:ea typeface="游ゴシック" panose="020B0400000000000000" pitchFamily="50" charset="-128"/>
              </a:rPr>
              <a:t>44</a:t>
            </a:r>
            <a:r>
              <a:rPr lang="ja-JP" altLang="en-US" sz="900" b="1">
                <a:solidFill>
                  <a:srgbClr val="007C7D"/>
                </a:solidFill>
                <a:latin typeface="游ゴシック" panose="020B0400000000000000" pitchFamily="50" charset="-128"/>
                <a:ea typeface="游ゴシック" panose="020B0400000000000000" pitchFamily="50" charset="-128"/>
              </a:rPr>
              <a:t>歳がコア</a:t>
            </a:r>
          </a:p>
        </p:txBody>
      </p:sp>
      <p:sp>
        <p:nvSpPr>
          <p:cNvPr id="133" name="テキスト ボックス 132">
            <a:extLst>
              <a:ext uri="{FF2B5EF4-FFF2-40B4-BE49-F238E27FC236}">
                <a16:creationId xmlns:a16="http://schemas.microsoft.com/office/drawing/2014/main" id="{83D9DA9B-F70B-45F1-83AB-EB5A05BB6949}"/>
              </a:ext>
            </a:extLst>
          </p:cNvPr>
          <p:cNvSpPr txBox="1"/>
          <p:nvPr/>
        </p:nvSpPr>
        <p:spPr>
          <a:xfrm>
            <a:off x="2795695" y="6613212"/>
            <a:ext cx="291747" cy="215444"/>
          </a:xfrm>
          <a:prstGeom prst="rect">
            <a:avLst/>
          </a:prstGeom>
          <a:noFill/>
        </p:spPr>
        <p:txBody>
          <a:bodyPr wrap="none" lIns="0" tIns="0" rIns="0" bIns="0" rtlCol="0" anchor="t">
            <a:spAutoFit/>
          </a:bodyPr>
          <a:lstStyle/>
          <a:p>
            <a:r>
              <a:rPr lang="en-US" altLang="ja-JP" sz="1400" b="1">
                <a:solidFill>
                  <a:srgbClr val="007C7D"/>
                </a:solidFill>
                <a:latin typeface="游ゴシック"/>
                <a:ea typeface="游ゴシック"/>
              </a:rPr>
              <a:t>54</a:t>
            </a:r>
            <a:r>
              <a:rPr lang="en-US" altLang="ja-JP" sz="800" b="1">
                <a:solidFill>
                  <a:srgbClr val="007C7D"/>
                </a:solidFill>
                <a:latin typeface="游ゴシック"/>
                <a:ea typeface="游ゴシック"/>
              </a:rPr>
              <a:t>%</a:t>
            </a:r>
            <a:endParaRPr lang="ja-JP" altLang="en-US" sz="800" b="1">
              <a:solidFill>
                <a:srgbClr val="007C7D"/>
              </a:solidFill>
              <a:latin typeface="游ゴシック"/>
              <a:ea typeface="游ゴシック"/>
            </a:endParaRPr>
          </a:p>
        </p:txBody>
      </p:sp>
      <p:sp>
        <p:nvSpPr>
          <p:cNvPr id="134" name="テキスト ボックス 133">
            <a:extLst>
              <a:ext uri="{FF2B5EF4-FFF2-40B4-BE49-F238E27FC236}">
                <a16:creationId xmlns:a16="http://schemas.microsoft.com/office/drawing/2014/main" id="{133ACD58-5404-4ACE-AA91-385EDF0A8E22}"/>
              </a:ext>
            </a:extLst>
          </p:cNvPr>
          <p:cNvSpPr txBox="1"/>
          <p:nvPr/>
        </p:nvSpPr>
        <p:spPr>
          <a:xfrm>
            <a:off x="1472422" y="6901306"/>
            <a:ext cx="291747" cy="215444"/>
          </a:xfrm>
          <a:prstGeom prst="rect">
            <a:avLst/>
          </a:prstGeom>
          <a:noFill/>
        </p:spPr>
        <p:txBody>
          <a:bodyPr wrap="none" lIns="0" tIns="0" rIns="0" bIns="0" rtlCol="0" anchor="t">
            <a:spAutoFit/>
          </a:bodyPr>
          <a:lstStyle/>
          <a:p>
            <a:r>
              <a:rPr lang="en-US" altLang="ja-JP" sz="1400" b="1">
                <a:solidFill>
                  <a:srgbClr val="9A9A48"/>
                </a:solidFill>
                <a:latin typeface="游ゴシック"/>
                <a:ea typeface="游ゴシック"/>
              </a:rPr>
              <a:t>46</a:t>
            </a:r>
            <a:r>
              <a:rPr lang="en-US" altLang="ja-JP" sz="800" b="1">
                <a:solidFill>
                  <a:srgbClr val="9A9A48"/>
                </a:solidFill>
                <a:latin typeface="游ゴシック"/>
                <a:ea typeface="游ゴシック"/>
              </a:rPr>
              <a:t>%</a:t>
            </a:r>
            <a:endParaRPr lang="ja-JP" altLang="en-US" sz="800" b="1">
              <a:solidFill>
                <a:srgbClr val="9A9A48"/>
              </a:solidFill>
              <a:latin typeface="游ゴシック"/>
              <a:ea typeface="游ゴシック"/>
            </a:endParaRPr>
          </a:p>
        </p:txBody>
      </p:sp>
      <p:grpSp>
        <p:nvGrpSpPr>
          <p:cNvPr id="8" name="Group 7">
            <a:extLst>
              <a:ext uri="{FF2B5EF4-FFF2-40B4-BE49-F238E27FC236}">
                <a16:creationId xmlns:a16="http://schemas.microsoft.com/office/drawing/2014/main" id="{68334669-365A-44D7-ABC6-D43FB686BAD5}"/>
              </a:ext>
            </a:extLst>
          </p:cNvPr>
          <p:cNvGrpSpPr/>
          <p:nvPr/>
        </p:nvGrpSpPr>
        <p:grpSpPr>
          <a:xfrm>
            <a:off x="1343532" y="5833429"/>
            <a:ext cx="1931612" cy="1787523"/>
            <a:chOff x="3350893" y="1686844"/>
            <a:chExt cx="2857906" cy="2536590"/>
          </a:xfrm>
        </p:grpSpPr>
        <p:graphicFrame>
          <p:nvGraphicFramePr>
            <p:cNvPr id="139" name="グラフ 111">
              <a:extLst>
                <a:ext uri="{FF2B5EF4-FFF2-40B4-BE49-F238E27FC236}">
                  <a16:creationId xmlns:a16="http://schemas.microsoft.com/office/drawing/2014/main" id="{EFF66F85-67C8-4396-8D68-F7A7D2314016}"/>
                </a:ext>
              </a:extLst>
            </p:cNvPr>
            <p:cNvGraphicFramePr>
              <a:graphicFrameLocks/>
            </p:cNvGraphicFramePr>
            <p:nvPr/>
          </p:nvGraphicFramePr>
          <p:xfrm>
            <a:off x="3350893" y="1686844"/>
            <a:ext cx="2857906" cy="2536590"/>
          </p:xfrm>
          <a:graphic>
            <a:graphicData uri="http://schemas.openxmlformats.org/drawingml/2006/chart">
              <c:chart xmlns:c="http://schemas.openxmlformats.org/drawingml/2006/chart" xmlns:r="http://schemas.openxmlformats.org/officeDocument/2006/relationships" r:id="rId21"/>
            </a:graphicData>
          </a:graphic>
        </p:graphicFrame>
        <p:grpSp>
          <p:nvGrpSpPr>
            <p:cNvPr id="140" name="グループ化 102">
              <a:extLst>
                <a:ext uri="{FF2B5EF4-FFF2-40B4-BE49-F238E27FC236}">
                  <a16:creationId xmlns:a16="http://schemas.microsoft.com/office/drawing/2014/main" id="{CFFB5D1D-730A-4710-AE8F-E265725BBAAE}"/>
                </a:ext>
              </a:extLst>
            </p:cNvPr>
            <p:cNvGrpSpPr/>
            <p:nvPr/>
          </p:nvGrpSpPr>
          <p:grpSpPr>
            <a:xfrm>
              <a:off x="4865461" y="2584911"/>
              <a:ext cx="157517" cy="351289"/>
              <a:chOff x="4707926" y="2456889"/>
              <a:chExt cx="93235" cy="207930"/>
            </a:xfrm>
            <a:solidFill>
              <a:srgbClr val="007C7D"/>
            </a:solidFill>
          </p:grpSpPr>
          <p:sp>
            <p:nvSpPr>
              <p:cNvPr id="144" name="フリーフォーム 128">
                <a:extLst>
                  <a:ext uri="{FF2B5EF4-FFF2-40B4-BE49-F238E27FC236}">
                    <a16:creationId xmlns:a16="http://schemas.microsoft.com/office/drawing/2014/main" id="{990910DF-7CF6-47A0-98CB-49DCEA6B90F0}"/>
                  </a:ext>
                </a:extLst>
              </p:cNvPr>
              <p:cNvSpPr/>
              <p:nvPr/>
            </p:nvSpPr>
            <p:spPr>
              <a:xfrm>
                <a:off x="4707926" y="2510166"/>
                <a:ext cx="93235" cy="154653"/>
              </a:xfrm>
              <a:custGeom>
                <a:avLst/>
                <a:gdLst>
                  <a:gd name="connsiteX0" fmla="*/ 757991 w 1515981"/>
                  <a:gd name="connsiteY0" fmla="*/ 0 h 2514600"/>
                  <a:gd name="connsiteX1" fmla="*/ 987697 w 1515981"/>
                  <a:gd name="connsiteY1" fmla="*/ 95148 h 2514600"/>
                  <a:gd name="connsiteX2" fmla="*/ 1069155 w 1515981"/>
                  <a:gd name="connsiteY2" fmla="*/ 236547 h 2514600"/>
                  <a:gd name="connsiteX3" fmla="*/ 1515981 w 1515981"/>
                  <a:gd name="connsiteY3" fmla="*/ 1491914 h 2514600"/>
                  <a:gd name="connsiteX4" fmla="*/ 1007645 w 1515981"/>
                  <a:gd name="connsiteY4" fmla="*/ 1491914 h 2514600"/>
                  <a:gd name="connsiteX5" fmla="*/ 1007645 w 1515981"/>
                  <a:gd name="connsiteY5" fmla="*/ 2514600 h 2514600"/>
                  <a:gd name="connsiteX6" fmla="*/ 508335 w 1515981"/>
                  <a:gd name="connsiteY6" fmla="*/ 2514600 h 2514600"/>
                  <a:gd name="connsiteX7" fmla="*/ 508335 w 1515981"/>
                  <a:gd name="connsiteY7" fmla="*/ 1491914 h 2514600"/>
                  <a:gd name="connsiteX8" fmla="*/ 0 w 1515981"/>
                  <a:gd name="connsiteY8" fmla="*/ 1491914 h 2514600"/>
                  <a:gd name="connsiteX9" fmla="*/ 446828 w 1515981"/>
                  <a:gd name="connsiteY9" fmla="*/ 236545 h 2514600"/>
                  <a:gd name="connsiteX10" fmla="*/ 528286 w 1515981"/>
                  <a:gd name="connsiteY10" fmla="*/ 95148 h 2514600"/>
                  <a:gd name="connsiteX11" fmla="*/ 757991 w 1515981"/>
                  <a:gd name="connsiteY11"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981" h="2514600">
                    <a:moveTo>
                      <a:pt x="757991" y="0"/>
                    </a:moveTo>
                    <a:cubicBezTo>
                      <a:pt x="847697" y="0"/>
                      <a:pt x="928910" y="36361"/>
                      <a:pt x="987697" y="95148"/>
                    </a:cubicBezTo>
                    <a:cubicBezTo>
                      <a:pt x="1036416" y="142281"/>
                      <a:pt x="1042002" y="189414"/>
                      <a:pt x="1069155" y="236547"/>
                    </a:cubicBezTo>
                    <a:lnTo>
                      <a:pt x="1515981" y="1491914"/>
                    </a:lnTo>
                    <a:lnTo>
                      <a:pt x="1007645" y="1491914"/>
                    </a:lnTo>
                    <a:lnTo>
                      <a:pt x="1007645" y="2514600"/>
                    </a:lnTo>
                    <a:lnTo>
                      <a:pt x="508335" y="2514600"/>
                    </a:lnTo>
                    <a:lnTo>
                      <a:pt x="508335" y="1491914"/>
                    </a:lnTo>
                    <a:lnTo>
                      <a:pt x="0" y="1491914"/>
                    </a:lnTo>
                    <a:lnTo>
                      <a:pt x="446828" y="236545"/>
                    </a:lnTo>
                    <a:cubicBezTo>
                      <a:pt x="473981" y="189413"/>
                      <a:pt x="479567" y="137967"/>
                      <a:pt x="528286" y="95148"/>
                    </a:cubicBezTo>
                    <a:cubicBezTo>
                      <a:pt x="587073" y="36361"/>
                      <a:pt x="668286" y="0"/>
                      <a:pt x="75799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prstClr val="white"/>
                  </a:solidFill>
                  <a:latin typeface="游ゴシック" panose="020B0400000000000000" pitchFamily="50" charset="-128"/>
                  <a:ea typeface="游ゴシック" panose="020B0400000000000000" pitchFamily="50" charset="-128"/>
                </a:endParaRPr>
              </a:p>
            </p:txBody>
          </p:sp>
          <p:sp>
            <p:nvSpPr>
              <p:cNvPr id="145" name="円/楕円 129">
                <a:extLst>
                  <a:ext uri="{FF2B5EF4-FFF2-40B4-BE49-F238E27FC236}">
                    <a16:creationId xmlns:a16="http://schemas.microsoft.com/office/drawing/2014/main" id="{B9585A23-4776-489C-8F5A-2307FB6E442A}"/>
                  </a:ext>
                </a:extLst>
              </p:cNvPr>
              <p:cNvSpPr/>
              <p:nvPr/>
            </p:nvSpPr>
            <p:spPr>
              <a:xfrm>
                <a:off x="4734565" y="2456889"/>
                <a:ext cx="39958" cy="399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prstClr val="white"/>
                  </a:solidFill>
                  <a:latin typeface="游ゴシック" panose="020B0400000000000000" pitchFamily="50" charset="-128"/>
                  <a:ea typeface="游ゴシック" panose="020B0400000000000000" pitchFamily="50" charset="-128"/>
                </a:endParaRPr>
              </a:p>
            </p:txBody>
          </p:sp>
        </p:grpSp>
        <p:grpSp>
          <p:nvGrpSpPr>
            <p:cNvPr id="141" name="グループ化 107">
              <a:extLst>
                <a:ext uri="{FF2B5EF4-FFF2-40B4-BE49-F238E27FC236}">
                  <a16:creationId xmlns:a16="http://schemas.microsoft.com/office/drawing/2014/main" id="{FC6E1E93-06D2-4477-823D-9A18132E4DE4}"/>
                </a:ext>
              </a:extLst>
            </p:cNvPr>
            <p:cNvGrpSpPr>
              <a:grpSpLocks noChangeAspect="1"/>
            </p:cNvGrpSpPr>
            <p:nvPr/>
          </p:nvGrpSpPr>
          <p:grpSpPr>
            <a:xfrm>
              <a:off x="4209142" y="2940803"/>
              <a:ext cx="120529" cy="352801"/>
              <a:chOff x="4051607" y="2812781"/>
              <a:chExt cx="71036" cy="207930"/>
            </a:xfrm>
            <a:solidFill>
              <a:srgbClr val="9A9A48"/>
            </a:solidFill>
          </p:grpSpPr>
          <p:sp>
            <p:nvSpPr>
              <p:cNvPr id="142" name="円/楕円 146">
                <a:extLst>
                  <a:ext uri="{FF2B5EF4-FFF2-40B4-BE49-F238E27FC236}">
                    <a16:creationId xmlns:a16="http://schemas.microsoft.com/office/drawing/2014/main" id="{354F870A-491D-4C15-B7F8-0F1664ECD1F1}"/>
                  </a:ext>
                </a:extLst>
              </p:cNvPr>
              <p:cNvSpPr/>
              <p:nvPr/>
            </p:nvSpPr>
            <p:spPr>
              <a:xfrm>
                <a:off x="4067146" y="2812781"/>
                <a:ext cx="39958" cy="399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prstClr val="white"/>
                  </a:solidFill>
                  <a:latin typeface="游ゴシック" panose="020B0400000000000000" pitchFamily="50" charset="-128"/>
                  <a:ea typeface="游ゴシック" panose="020B0400000000000000" pitchFamily="50" charset="-128"/>
                </a:endParaRPr>
              </a:p>
            </p:txBody>
          </p:sp>
          <p:sp>
            <p:nvSpPr>
              <p:cNvPr id="143" name="フリーフォーム 148">
                <a:extLst>
                  <a:ext uri="{FF2B5EF4-FFF2-40B4-BE49-F238E27FC236}">
                    <a16:creationId xmlns:a16="http://schemas.microsoft.com/office/drawing/2014/main" id="{DEBA8CDE-E4E3-4B9C-A106-9167E41EF031}"/>
                  </a:ext>
                </a:extLst>
              </p:cNvPr>
              <p:cNvSpPr/>
              <p:nvPr/>
            </p:nvSpPr>
            <p:spPr>
              <a:xfrm>
                <a:off x="4051607" y="2866058"/>
                <a:ext cx="71036" cy="154653"/>
              </a:xfrm>
              <a:custGeom>
                <a:avLst/>
                <a:gdLst>
                  <a:gd name="connsiteX0" fmla="*/ 336888 w 1155031"/>
                  <a:gd name="connsiteY0" fmla="*/ 0 h 2514602"/>
                  <a:gd name="connsiteX1" fmla="*/ 818143 w 1155031"/>
                  <a:gd name="connsiteY1" fmla="*/ 0 h 2514602"/>
                  <a:gd name="connsiteX2" fmla="*/ 1155031 w 1155031"/>
                  <a:gd name="connsiteY2" fmla="*/ 336888 h 2514602"/>
                  <a:gd name="connsiteX3" fmla="*/ 1155031 w 1155031"/>
                  <a:gd name="connsiteY3" fmla="*/ 1239253 h 2514602"/>
                  <a:gd name="connsiteX4" fmla="*/ 896353 w 1155031"/>
                  <a:gd name="connsiteY4" fmla="*/ 1239253 h 2514602"/>
                  <a:gd name="connsiteX5" fmla="*/ 896353 w 1155031"/>
                  <a:gd name="connsiteY5" fmla="*/ 2514602 h 2514602"/>
                  <a:gd name="connsiteX6" fmla="*/ 258678 w 1155031"/>
                  <a:gd name="connsiteY6" fmla="*/ 2514602 h 2514602"/>
                  <a:gd name="connsiteX7" fmla="*/ 258678 w 1155031"/>
                  <a:gd name="connsiteY7" fmla="*/ 1239253 h 2514602"/>
                  <a:gd name="connsiteX8" fmla="*/ 0 w 1155031"/>
                  <a:gd name="connsiteY8" fmla="*/ 1239253 h 2514602"/>
                  <a:gd name="connsiteX9" fmla="*/ 0 w 1155031"/>
                  <a:gd name="connsiteY9" fmla="*/ 336888 h 2514602"/>
                  <a:gd name="connsiteX10" fmla="*/ 336888 w 1155031"/>
                  <a:gd name="connsiteY10" fmla="*/ 0 h 251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5031" h="2514602">
                    <a:moveTo>
                      <a:pt x="336888" y="0"/>
                    </a:moveTo>
                    <a:lnTo>
                      <a:pt x="818143" y="0"/>
                    </a:lnTo>
                    <a:cubicBezTo>
                      <a:pt x="1004201" y="0"/>
                      <a:pt x="1155031" y="150830"/>
                      <a:pt x="1155031" y="336888"/>
                    </a:cubicBezTo>
                    <a:lnTo>
                      <a:pt x="1155031" y="1239253"/>
                    </a:lnTo>
                    <a:lnTo>
                      <a:pt x="896353" y="1239253"/>
                    </a:lnTo>
                    <a:lnTo>
                      <a:pt x="896353" y="2514602"/>
                    </a:lnTo>
                    <a:lnTo>
                      <a:pt x="258678" y="2514602"/>
                    </a:lnTo>
                    <a:lnTo>
                      <a:pt x="258678" y="1239253"/>
                    </a:lnTo>
                    <a:lnTo>
                      <a:pt x="0" y="1239253"/>
                    </a:lnTo>
                    <a:lnTo>
                      <a:pt x="0" y="336888"/>
                    </a:lnTo>
                    <a:cubicBezTo>
                      <a:pt x="0" y="150830"/>
                      <a:pt x="150830" y="0"/>
                      <a:pt x="336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prstClr val="white"/>
                  </a:solidFill>
                  <a:latin typeface="游ゴシック" panose="020B0400000000000000" pitchFamily="50" charset="-128"/>
                  <a:ea typeface="游ゴシック" panose="020B0400000000000000" pitchFamily="50" charset="-128"/>
                </a:endParaRPr>
              </a:p>
            </p:txBody>
          </p:sp>
        </p:grpSp>
      </p:grpSp>
      <p:grpSp>
        <p:nvGrpSpPr>
          <p:cNvPr id="11" name="Group 10">
            <a:extLst>
              <a:ext uri="{FF2B5EF4-FFF2-40B4-BE49-F238E27FC236}">
                <a16:creationId xmlns:a16="http://schemas.microsoft.com/office/drawing/2014/main" id="{0CBA3C89-582B-4BB3-8179-ED97D188862A}"/>
              </a:ext>
            </a:extLst>
          </p:cNvPr>
          <p:cNvGrpSpPr/>
          <p:nvPr/>
        </p:nvGrpSpPr>
        <p:grpSpPr>
          <a:xfrm>
            <a:off x="2804118" y="6104330"/>
            <a:ext cx="1765080" cy="1221032"/>
            <a:chOff x="9829675" y="1972430"/>
            <a:chExt cx="2789916" cy="1822257"/>
          </a:xfrm>
        </p:grpSpPr>
        <p:graphicFrame>
          <p:nvGraphicFramePr>
            <p:cNvPr id="146" name="グラフ 112">
              <a:extLst>
                <a:ext uri="{FF2B5EF4-FFF2-40B4-BE49-F238E27FC236}">
                  <a16:creationId xmlns:a16="http://schemas.microsoft.com/office/drawing/2014/main" id="{236D7A8D-588E-4DFD-84AD-789CA0EF3964}"/>
                </a:ext>
              </a:extLst>
            </p:cNvPr>
            <p:cNvGraphicFramePr>
              <a:graphicFrameLocks/>
            </p:cNvGraphicFramePr>
            <p:nvPr/>
          </p:nvGraphicFramePr>
          <p:xfrm>
            <a:off x="9829675" y="1972430"/>
            <a:ext cx="2789916" cy="1822257"/>
          </p:xfrm>
          <a:graphic>
            <a:graphicData uri="http://schemas.openxmlformats.org/drawingml/2006/chart">
              <c:chart xmlns:c="http://schemas.openxmlformats.org/drawingml/2006/chart" xmlns:r="http://schemas.openxmlformats.org/officeDocument/2006/relationships" r:id="rId22"/>
            </a:graphicData>
          </a:graphic>
        </p:graphicFrame>
        <p:grpSp>
          <p:nvGrpSpPr>
            <p:cNvPr id="10" name="Group 9">
              <a:extLst>
                <a:ext uri="{FF2B5EF4-FFF2-40B4-BE49-F238E27FC236}">
                  <a16:creationId xmlns:a16="http://schemas.microsoft.com/office/drawing/2014/main" id="{57D35028-04FE-4641-8340-EE826E361666}"/>
                </a:ext>
              </a:extLst>
            </p:cNvPr>
            <p:cNvGrpSpPr/>
            <p:nvPr/>
          </p:nvGrpSpPr>
          <p:grpSpPr>
            <a:xfrm>
              <a:off x="10026608" y="2068646"/>
              <a:ext cx="2020120" cy="1651146"/>
              <a:chOff x="10026608" y="2068646"/>
              <a:chExt cx="2020120" cy="1651146"/>
            </a:xfrm>
          </p:grpSpPr>
          <p:grpSp>
            <p:nvGrpSpPr>
              <p:cNvPr id="9" name="Group 8">
                <a:extLst>
                  <a:ext uri="{FF2B5EF4-FFF2-40B4-BE49-F238E27FC236}">
                    <a16:creationId xmlns:a16="http://schemas.microsoft.com/office/drawing/2014/main" id="{8AA9B520-413A-48BB-8DFB-FE42DEFA7533}"/>
                  </a:ext>
                </a:extLst>
              </p:cNvPr>
              <p:cNvGrpSpPr/>
              <p:nvPr/>
            </p:nvGrpSpPr>
            <p:grpSpPr>
              <a:xfrm>
                <a:off x="10395582" y="2068646"/>
                <a:ext cx="1651146" cy="1651146"/>
                <a:chOff x="10395582" y="2068646"/>
                <a:chExt cx="1651146" cy="1651146"/>
              </a:xfrm>
            </p:grpSpPr>
            <p:sp>
              <p:nvSpPr>
                <p:cNvPr id="147" name="円弧 48">
                  <a:extLst>
                    <a:ext uri="{FF2B5EF4-FFF2-40B4-BE49-F238E27FC236}">
                      <a16:creationId xmlns:a16="http://schemas.microsoft.com/office/drawing/2014/main" id="{1BDC579F-6239-4051-A344-0C19316E8BBC}"/>
                    </a:ext>
                  </a:extLst>
                </p:cNvPr>
                <p:cNvSpPr>
                  <a:spLocks noChangeAspect="1"/>
                </p:cNvSpPr>
                <p:nvPr/>
              </p:nvSpPr>
              <p:spPr>
                <a:xfrm>
                  <a:off x="10395582" y="2068646"/>
                  <a:ext cx="1651146" cy="1651146"/>
                </a:xfrm>
                <a:prstGeom prst="arc">
                  <a:avLst>
                    <a:gd name="adj1" fmla="val 16172424"/>
                    <a:gd name="adj2" fmla="val 8376552"/>
                  </a:avLst>
                </a:prstGeom>
                <a:ln w="25400">
                  <a:solidFill>
                    <a:srgbClr val="9A9A48"/>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lang="ja-JP" altLang="en-US">
                    <a:solidFill>
                      <a:prstClr val="black"/>
                    </a:solidFill>
                    <a:latin typeface="游ゴシック" panose="020B0400000000000000" pitchFamily="50" charset="-128"/>
                    <a:ea typeface="游ゴシック" panose="020B0400000000000000" pitchFamily="50" charset="-128"/>
                  </a:endParaRPr>
                </a:p>
              </p:txBody>
            </p:sp>
            <p:sp>
              <p:nvSpPr>
                <p:cNvPr id="148" name="テキスト ボックス 92">
                  <a:extLst>
                    <a:ext uri="{FF2B5EF4-FFF2-40B4-BE49-F238E27FC236}">
                      <a16:creationId xmlns:a16="http://schemas.microsoft.com/office/drawing/2014/main" id="{D6CB5B68-A302-4571-9559-899CBCCFCB59}"/>
                    </a:ext>
                  </a:extLst>
                </p:cNvPr>
                <p:cNvSpPr txBox="1"/>
                <p:nvPr/>
              </p:nvSpPr>
              <p:spPr>
                <a:xfrm>
                  <a:off x="11191965" y="2663112"/>
                  <a:ext cx="575158" cy="229661"/>
                </a:xfrm>
                <a:prstGeom prst="rect">
                  <a:avLst/>
                </a:prstGeom>
                <a:noFill/>
              </p:spPr>
              <p:txBody>
                <a:bodyPr wrap="none" lIns="0" tIns="0" rIns="0" bIns="0"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00" b="1">
                      <a:solidFill>
                        <a:srgbClr val="9A9A48"/>
                      </a:solidFill>
                      <a:latin typeface="游ゴシック"/>
                      <a:ea typeface="游ゴシック"/>
                    </a:rPr>
                    <a:t>24.6%</a:t>
                  </a:r>
                  <a:endParaRPr lang="ja-JP" altLang="en-US" sz="1000" b="1">
                    <a:solidFill>
                      <a:srgbClr val="9A9A48"/>
                    </a:solidFill>
                    <a:latin typeface="游ゴシック"/>
                    <a:ea typeface="游ゴシック"/>
                  </a:endParaRPr>
                </a:p>
              </p:txBody>
            </p:sp>
          </p:grpSp>
          <p:sp>
            <p:nvSpPr>
              <p:cNvPr id="149" name="テキスト ボックス 93">
                <a:extLst>
                  <a:ext uri="{FF2B5EF4-FFF2-40B4-BE49-F238E27FC236}">
                    <a16:creationId xmlns:a16="http://schemas.microsoft.com/office/drawing/2014/main" id="{8A154FB7-F150-49A4-8914-D1EBA92FB48F}"/>
                  </a:ext>
                </a:extLst>
              </p:cNvPr>
              <p:cNvSpPr txBox="1"/>
              <p:nvPr/>
            </p:nvSpPr>
            <p:spPr>
              <a:xfrm>
                <a:off x="10026608" y="3426658"/>
                <a:ext cx="603029" cy="241145"/>
              </a:xfrm>
              <a:prstGeom prst="rect">
                <a:avLst/>
              </a:prstGeom>
              <a:noFill/>
            </p:spPr>
            <p:txBody>
              <a:bodyPr wrap="none" lIns="0" tIns="0" rIns="0" bIns="0"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050" b="1">
                    <a:solidFill>
                      <a:srgbClr val="007C7D"/>
                    </a:solidFill>
                    <a:latin typeface="游ゴシック"/>
                    <a:ea typeface="游ゴシック"/>
                  </a:rPr>
                  <a:t>24.7%</a:t>
                </a:r>
                <a:endParaRPr lang="ja-JP" altLang="en-US" sz="1050" b="1">
                  <a:solidFill>
                    <a:srgbClr val="007C7D"/>
                  </a:solidFill>
                  <a:latin typeface="游ゴシック"/>
                  <a:ea typeface="游ゴシック"/>
                </a:endParaRPr>
              </a:p>
            </p:txBody>
          </p:sp>
        </p:grpSp>
      </p:grpSp>
      <p:grpSp>
        <p:nvGrpSpPr>
          <p:cNvPr id="250" name="グループ化 49">
            <a:extLst>
              <a:ext uri="{FF2B5EF4-FFF2-40B4-BE49-F238E27FC236}">
                <a16:creationId xmlns:a16="http://schemas.microsoft.com/office/drawing/2014/main" id="{42AE0D50-3F36-41B3-8F11-4FD9304968E1}"/>
              </a:ext>
            </a:extLst>
          </p:cNvPr>
          <p:cNvGrpSpPr/>
          <p:nvPr/>
        </p:nvGrpSpPr>
        <p:grpSpPr>
          <a:xfrm>
            <a:off x="4306428" y="6244485"/>
            <a:ext cx="961673" cy="960999"/>
            <a:chOff x="6698988" y="2561377"/>
            <a:chExt cx="961673" cy="960999"/>
          </a:xfrm>
        </p:grpSpPr>
        <p:grpSp>
          <p:nvGrpSpPr>
            <p:cNvPr id="251" name="グループ化 50">
              <a:extLst>
                <a:ext uri="{FF2B5EF4-FFF2-40B4-BE49-F238E27FC236}">
                  <a16:creationId xmlns:a16="http://schemas.microsoft.com/office/drawing/2014/main" id="{236FBE0D-1752-4FA4-94D3-653FB3AE6718}"/>
                </a:ext>
              </a:extLst>
            </p:cNvPr>
            <p:cNvGrpSpPr/>
            <p:nvPr/>
          </p:nvGrpSpPr>
          <p:grpSpPr>
            <a:xfrm>
              <a:off x="6698988" y="2561377"/>
              <a:ext cx="961673" cy="138499"/>
              <a:chOff x="6698988" y="2561377"/>
              <a:chExt cx="961673" cy="138499"/>
            </a:xfrm>
          </p:grpSpPr>
          <p:sp>
            <p:nvSpPr>
              <p:cNvPr id="272" name="テキスト ボックス 71">
                <a:extLst>
                  <a:ext uri="{FF2B5EF4-FFF2-40B4-BE49-F238E27FC236}">
                    <a16:creationId xmlns:a16="http://schemas.microsoft.com/office/drawing/2014/main" id="{07CC4C3F-935E-40E0-88BE-1BD386B8C2F4}"/>
                  </a:ext>
                </a:extLst>
              </p:cNvPr>
              <p:cNvSpPr txBox="1"/>
              <p:nvPr/>
            </p:nvSpPr>
            <p:spPr>
              <a:xfrm>
                <a:off x="6796225" y="2561377"/>
                <a:ext cx="421590"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solidFill>
                      <a:prstClr val="black"/>
                    </a:solidFill>
                    <a:latin typeface="游ゴシック" panose="020B0400000000000000" pitchFamily="50" charset="-128"/>
                    <a:ea typeface="游ゴシック" panose="020B0400000000000000" pitchFamily="50" charset="-128"/>
                  </a:rPr>
                  <a:t>18-24</a:t>
                </a:r>
                <a:r>
                  <a:rPr lang="ja-JP" altLang="en-US" sz="800">
                    <a:solidFill>
                      <a:prstClr val="black"/>
                    </a:solidFill>
                    <a:latin typeface="游ゴシック" panose="020B0400000000000000" pitchFamily="50" charset="-128"/>
                    <a:ea typeface="游ゴシック" panose="020B0400000000000000" pitchFamily="50" charset="-128"/>
                  </a:rPr>
                  <a:t>歳</a:t>
                </a:r>
              </a:p>
            </p:txBody>
          </p:sp>
          <p:sp>
            <p:nvSpPr>
              <p:cNvPr id="273" name="正方形/長方形 72">
                <a:extLst>
                  <a:ext uri="{FF2B5EF4-FFF2-40B4-BE49-F238E27FC236}">
                    <a16:creationId xmlns:a16="http://schemas.microsoft.com/office/drawing/2014/main" id="{677CE2F3-E62B-48E8-86AF-65DF49D3145D}"/>
                  </a:ext>
                </a:extLst>
              </p:cNvPr>
              <p:cNvSpPr/>
              <p:nvPr/>
            </p:nvSpPr>
            <p:spPr>
              <a:xfrm>
                <a:off x="6698988" y="2567436"/>
                <a:ext cx="59735" cy="108000"/>
              </a:xfrm>
              <a:prstGeom prst="rect">
                <a:avLst/>
              </a:prstGeom>
              <a:solidFill>
                <a:srgbClr val="DFD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800">
                  <a:solidFill>
                    <a:prstClr val="black"/>
                  </a:solidFill>
                  <a:latin typeface="游ゴシック" panose="020B0400000000000000" pitchFamily="50" charset="-128"/>
                  <a:ea typeface="游ゴシック" panose="020B0400000000000000" pitchFamily="50" charset="-128"/>
                </a:endParaRPr>
              </a:p>
            </p:txBody>
          </p:sp>
          <p:sp>
            <p:nvSpPr>
              <p:cNvPr id="274" name="テキスト ボックス 73">
                <a:extLst>
                  <a:ext uri="{FF2B5EF4-FFF2-40B4-BE49-F238E27FC236}">
                    <a16:creationId xmlns:a16="http://schemas.microsoft.com/office/drawing/2014/main" id="{CF0B9CEE-524F-4A3D-BC17-DD9DCDA2EF8F}"/>
                  </a:ext>
                </a:extLst>
              </p:cNvPr>
              <p:cNvSpPr txBox="1"/>
              <p:nvPr/>
            </p:nvSpPr>
            <p:spPr>
              <a:xfrm>
                <a:off x="7356089" y="2561377"/>
                <a:ext cx="304572"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800">
                    <a:solidFill>
                      <a:prstClr val="black"/>
                    </a:solidFill>
                    <a:latin typeface="游ゴシック" panose="020B0400000000000000" pitchFamily="50" charset="-128"/>
                    <a:ea typeface="游ゴシック" panose="020B0400000000000000" pitchFamily="50" charset="-128"/>
                  </a:rPr>
                  <a:t>15.2%</a:t>
                </a:r>
                <a:endParaRPr lang="ja-JP" altLang="en-US" sz="800">
                  <a:solidFill>
                    <a:prstClr val="black"/>
                  </a:solidFill>
                  <a:latin typeface="游ゴシック" panose="020B0400000000000000" pitchFamily="50" charset="-128"/>
                  <a:ea typeface="游ゴシック" panose="020B0400000000000000" pitchFamily="50" charset="-128"/>
                </a:endParaRPr>
              </a:p>
            </p:txBody>
          </p:sp>
        </p:grpSp>
        <p:grpSp>
          <p:nvGrpSpPr>
            <p:cNvPr id="252" name="グループ化 51">
              <a:extLst>
                <a:ext uri="{FF2B5EF4-FFF2-40B4-BE49-F238E27FC236}">
                  <a16:creationId xmlns:a16="http://schemas.microsoft.com/office/drawing/2014/main" id="{F0F6295D-441E-4B81-B551-81F5EAD5BF33}"/>
                </a:ext>
              </a:extLst>
            </p:cNvPr>
            <p:cNvGrpSpPr/>
            <p:nvPr/>
          </p:nvGrpSpPr>
          <p:grpSpPr>
            <a:xfrm>
              <a:off x="6698988" y="2716912"/>
              <a:ext cx="961673" cy="147464"/>
              <a:chOff x="6698988" y="2716912"/>
              <a:chExt cx="961673" cy="147464"/>
            </a:xfrm>
          </p:grpSpPr>
          <p:sp>
            <p:nvSpPr>
              <p:cNvPr id="269" name="テキスト ボックス 68">
                <a:extLst>
                  <a:ext uri="{FF2B5EF4-FFF2-40B4-BE49-F238E27FC236}">
                    <a16:creationId xmlns:a16="http://schemas.microsoft.com/office/drawing/2014/main" id="{0E586C2D-BC84-4BDD-959F-8F3BADAAFC62}"/>
                  </a:ext>
                </a:extLst>
              </p:cNvPr>
              <p:cNvSpPr txBox="1"/>
              <p:nvPr/>
            </p:nvSpPr>
            <p:spPr>
              <a:xfrm>
                <a:off x="6796225" y="2725877"/>
                <a:ext cx="428002"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b="1">
                    <a:solidFill>
                      <a:prstClr val="black"/>
                    </a:solidFill>
                    <a:latin typeface="游ゴシック" panose="020B0400000000000000" pitchFamily="50" charset="-128"/>
                    <a:ea typeface="游ゴシック" panose="020B0400000000000000" pitchFamily="50" charset="-128"/>
                  </a:rPr>
                  <a:t>25-34</a:t>
                </a:r>
                <a:r>
                  <a:rPr lang="ja-JP" altLang="en-US" sz="800" b="1">
                    <a:solidFill>
                      <a:prstClr val="black"/>
                    </a:solidFill>
                    <a:latin typeface="游ゴシック" panose="020B0400000000000000" pitchFamily="50" charset="-128"/>
                    <a:ea typeface="游ゴシック" panose="020B0400000000000000" pitchFamily="50" charset="-128"/>
                  </a:rPr>
                  <a:t>歳</a:t>
                </a:r>
              </a:p>
            </p:txBody>
          </p:sp>
          <p:sp>
            <p:nvSpPr>
              <p:cNvPr id="270" name="正方形/長方形 69">
                <a:extLst>
                  <a:ext uri="{FF2B5EF4-FFF2-40B4-BE49-F238E27FC236}">
                    <a16:creationId xmlns:a16="http://schemas.microsoft.com/office/drawing/2014/main" id="{D1213AEE-073B-4FCF-B146-547B39452374}"/>
                  </a:ext>
                </a:extLst>
              </p:cNvPr>
              <p:cNvSpPr/>
              <p:nvPr/>
            </p:nvSpPr>
            <p:spPr>
              <a:xfrm>
                <a:off x="6698988" y="2731936"/>
                <a:ext cx="59735" cy="108000"/>
              </a:xfrm>
              <a:prstGeom prst="rect">
                <a:avLst/>
              </a:prstGeom>
              <a:solidFill>
                <a:srgbClr val="9A9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800">
                  <a:solidFill>
                    <a:prstClr val="black"/>
                  </a:solidFill>
                  <a:latin typeface="游ゴシック" panose="020B0400000000000000" pitchFamily="50" charset="-128"/>
                  <a:ea typeface="游ゴシック" panose="020B0400000000000000" pitchFamily="50" charset="-128"/>
                </a:endParaRPr>
              </a:p>
            </p:txBody>
          </p:sp>
          <p:sp>
            <p:nvSpPr>
              <p:cNvPr id="271" name="テキスト ボックス 70">
                <a:extLst>
                  <a:ext uri="{FF2B5EF4-FFF2-40B4-BE49-F238E27FC236}">
                    <a16:creationId xmlns:a16="http://schemas.microsoft.com/office/drawing/2014/main" id="{219D1C2F-20B2-4529-8644-0504301B1002}"/>
                  </a:ext>
                </a:extLst>
              </p:cNvPr>
              <p:cNvSpPr txBox="1"/>
              <p:nvPr/>
            </p:nvSpPr>
            <p:spPr>
              <a:xfrm>
                <a:off x="7356089" y="2716912"/>
                <a:ext cx="304572"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800">
                    <a:solidFill>
                      <a:prstClr val="black"/>
                    </a:solidFill>
                    <a:latin typeface="游ゴシック" panose="020B0400000000000000" pitchFamily="50" charset="-128"/>
                    <a:ea typeface="游ゴシック" panose="020B0400000000000000" pitchFamily="50" charset="-128"/>
                  </a:rPr>
                  <a:t>24.6%</a:t>
                </a:r>
                <a:endParaRPr lang="ja-JP" altLang="en-US" sz="800">
                  <a:solidFill>
                    <a:prstClr val="black"/>
                  </a:solidFill>
                  <a:latin typeface="游ゴシック" panose="020B0400000000000000" pitchFamily="50" charset="-128"/>
                  <a:ea typeface="游ゴシック" panose="020B0400000000000000" pitchFamily="50" charset="-128"/>
                </a:endParaRPr>
              </a:p>
            </p:txBody>
          </p:sp>
        </p:grpSp>
        <p:grpSp>
          <p:nvGrpSpPr>
            <p:cNvPr id="253" name="グループ化 52">
              <a:extLst>
                <a:ext uri="{FF2B5EF4-FFF2-40B4-BE49-F238E27FC236}">
                  <a16:creationId xmlns:a16="http://schemas.microsoft.com/office/drawing/2014/main" id="{299E9323-7582-41F0-BB6E-CF2BE65242A2}"/>
                </a:ext>
              </a:extLst>
            </p:cNvPr>
            <p:cNvGrpSpPr/>
            <p:nvPr/>
          </p:nvGrpSpPr>
          <p:grpSpPr>
            <a:xfrm>
              <a:off x="6698988" y="2890377"/>
              <a:ext cx="961673" cy="138499"/>
              <a:chOff x="6698988" y="2890377"/>
              <a:chExt cx="961673" cy="138499"/>
            </a:xfrm>
          </p:grpSpPr>
          <p:sp>
            <p:nvSpPr>
              <p:cNvPr id="266" name="テキスト ボックス 65">
                <a:extLst>
                  <a:ext uri="{FF2B5EF4-FFF2-40B4-BE49-F238E27FC236}">
                    <a16:creationId xmlns:a16="http://schemas.microsoft.com/office/drawing/2014/main" id="{B9F588B3-60DA-4D1C-9D83-A783A63777B8}"/>
                  </a:ext>
                </a:extLst>
              </p:cNvPr>
              <p:cNvSpPr txBox="1"/>
              <p:nvPr/>
            </p:nvSpPr>
            <p:spPr>
              <a:xfrm>
                <a:off x="6796225" y="2890377"/>
                <a:ext cx="428002"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b="1">
                    <a:solidFill>
                      <a:prstClr val="black"/>
                    </a:solidFill>
                    <a:latin typeface="游ゴシック" panose="020B0400000000000000" pitchFamily="50" charset="-128"/>
                    <a:ea typeface="游ゴシック" panose="020B0400000000000000" pitchFamily="50" charset="-128"/>
                  </a:rPr>
                  <a:t>35-44</a:t>
                </a:r>
                <a:r>
                  <a:rPr lang="ja-JP" altLang="en-US" sz="800" b="1">
                    <a:solidFill>
                      <a:prstClr val="black"/>
                    </a:solidFill>
                    <a:latin typeface="游ゴシック" panose="020B0400000000000000" pitchFamily="50" charset="-128"/>
                    <a:ea typeface="游ゴシック" panose="020B0400000000000000" pitchFamily="50" charset="-128"/>
                  </a:rPr>
                  <a:t>歳</a:t>
                </a:r>
              </a:p>
            </p:txBody>
          </p:sp>
          <p:sp>
            <p:nvSpPr>
              <p:cNvPr id="267" name="正方形/長方形 66">
                <a:extLst>
                  <a:ext uri="{FF2B5EF4-FFF2-40B4-BE49-F238E27FC236}">
                    <a16:creationId xmlns:a16="http://schemas.microsoft.com/office/drawing/2014/main" id="{7446150F-7B30-4305-BA79-65D542C7989A}"/>
                  </a:ext>
                </a:extLst>
              </p:cNvPr>
              <p:cNvSpPr/>
              <p:nvPr/>
            </p:nvSpPr>
            <p:spPr>
              <a:xfrm>
                <a:off x="6698988" y="2896436"/>
                <a:ext cx="59735" cy="108000"/>
              </a:xfrm>
              <a:prstGeom prst="rect">
                <a:avLst/>
              </a:prstGeom>
              <a:solidFill>
                <a:srgbClr val="00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800">
                  <a:solidFill>
                    <a:prstClr val="black"/>
                  </a:solidFill>
                  <a:latin typeface="游ゴシック" panose="020B0400000000000000" pitchFamily="50" charset="-128"/>
                  <a:ea typeface="游ゴシック" panose="020B0400000000000000" pitchFamily="50" charset="-128"/>
                </a:endParaRPr>
              </a:p>
            </p:txBody>
          </p:sp>
          <p:sp>
            <p:nvSpPr>
              <p:cNvPr id="268" name="テキスト ボックス 67">
                <a:extLst>
                  <a:ext uri="{FF2B5EF4-FFF2-40B4-BE49-F238E27FC236}">
                    <a16:creationId xmlns:a16="http://schemas.microsoft.com/office/drawing/2014/main" id="{CB68AD0C-E391-4760-BC95-364447DEC6CA}"/>
                  </a:ext>
                </a:extLst>
              </p:cNvPr>
              <p:cNvSpPr txBox="1"/>
              <p:nvPr/>
            </p:nvSpPr>
            <p:spPr>
              <a:xfrm>
                <a:off x="7356089" y="2890377"/>
                <a:ext cx="304572"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800">
                    <a:solidFill>
                      <a:prstClr val="black"/>
                    </a:solidFill>
                    <a:latin typeface="游ゴシック" panose="020B0400000000000000" pitchFamily="50" charset="-128"/>
                    <a:ea typeface="游ゴシック" panose="020B0400000000000000" pitchFamily="50" charset="-128"/>
                  </a:rPr>
                  <a:t>24.7%</a:t>
                </a:r>
                <a:endParaRPr lang="ja-JP" altLang="en-US" sz="800">
                  <a:solidFill>
                    <a:prstClr val="black"/>
                  </a:solidFill>
                  <a:latin typeface="游ゴシック" panose="020B0400000000000000" pitchFamily="50" charset="-128"/>
                  <a:ea typeface="游ゴシック" panose="020B0400000000000000" pitchFamily="50" charset="-128"/>
                </a:endParaRPr>
              </a:p>
            </p:txBody>
          </p:sp>
        </p:grpSp>
        <p:grpSp>
          <p:nvGrpSpPr>
            <p:cNvPr id="254" name="グループ化 53">
              <a:extLst>
                <a:ext uri="{FF2B5EF4-FFF2-40B4-BE49-F238E27FC236}">
                  <a16:creationId xmlns:a16="http://schemas.microsoft.com/office/drawing/2014/main" id="{EA554A42-8C30-4AD6-8D45-B7C7788E40BC}"/>
                </a:ext>
              </a:extLst>
            </p:cNvPr>
            <p:cNvGrpSpPr/>
            <p:nvPr/>
          </p:nvGrpSpPr>
          <p:grpSpPr>
            <a:xfrm>
              <a:off x="6698988" y="3054877"/>
              <a:ext cx="961673" cy="138499"/>
              <a:chOff x="6698988" y="3054877"/>
              <a:chExt cx="961673" cy="138499"/>
            </a:xfrm>
          </p:grpSpPr>
          <p:sp>
            <p:nvSpPr>
              <p:cNvPr id="263" name="テキスト ボックス 62">
                <a:extLst>
                  <a:ext uri="{FF2B5EF4-FFF2-40B4-BE49-F238E27FC236}">
                    <a16:creationId xmlns:a16="http://schemas.microsoft.com/office/drawing/2014/main" id="{85B8F8AA-09D6-45BE-8521-6ADFF7FE2F9E}"/>
                  </a:ext>
                </a:extLst>
              </p:cNvPr>
              <p:cNvSpPr txBox="1"/>
              <p:nvPr/>
            </p:nvSpPr>
            <p:spPr>
              <a:xfrm>
                <a:off x="6796225" y="3054877"/>
                <a:ext cx="421590"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solidFill>
                      <a:prstClr val="black"/>
                    </a:solidFill>
                    <a:latin typeface="游ゴシック" panose="020B0400000000000000" pitchFamily="50" charset="-128"/>
                    <a:ea typeface="游ゴシック" panose="020B0400000000000000" pitchFamily="50" charset="-128"/>
                  </a:rPr>
                  <a:t>45-54</a:t>
                </a:r>
                <a:r>
                  <a:rPr lang="ja-JP" altLang="en-US" sz="800">
                    <a:solidFill>
                      <a:prstClr val="black"/>
                    </a:solidFill>
                    <a:latin typeface="游ゴシック" panose="020B0400000000000000" pitchFamily="50" charset="-128"/>
                    <a:ea typeface="游ゴシック" panose="020B0400000000000000" pitchFamily="50" charset="-128"/>
                  </a:rPr>
                  <a:t>歳</a:t>
                </a:r>
              </a:p>
            </p:txBody>
          </p:sp>
          <p:sp>
            <p:nvSpPr>
              <p:cNvPr id="264" name="正方形/長方形 63">
                <a:extLst>
                  <a:ext uri="{FF2B5EF4-FFF2-40B4-BE49-F238E27FC236}">
                    <a16:creationId xmlns:a16="http://schemas.microsoft.com/office/drawing/2014/main" id="{F27EDBB3-25F1-48F1-B51F-198407BF092F}"/>
                  </a:ext>
                </a:extLst>
              </p:cNvPr>
              <p:cNvSpPr/>
              <p:nvPr/>
            </p:nvSpPr>
            <p:spPr>
              <a:xfrm>
                <a:off x="6698988" y="3060936"/>
                <a:ext cx="59735" cy="108000"/>
              </a:xfrm>
              <a:prstGeom prst="rect">
                <a:avLst/>
              </a:prstGeom>
              <a:solidFill>
                <a:srgbClr val="A4B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800">
                  <a:solidFill>
                    <a:prstClr val="black"/>
                  </a:solidFill>
                  <a:latin typeface="游ゴシック" panose="020B0400000000000000" pitchFamily="50" charset="-128"/>
                  <a:ea typeface="游ゴシック" panose="020B0400000000000000" pitchFamily="50" charset="-128"/>
                </a:endParaRPr>
              </a:p>
            </p:txBody>
          </p:sp>
          <p:sp>
            <p:nvSpPr>
              <p:cNvPr id="265" name="テキスト ボックス 64">
                <a:extLst>
                  <a:ext uri="{FF2B5EF4-FFF2-40B4-BE49-F238E27FC236}">
                    <a16:creationId xmlns:a16="http://schemas.microsoft.com/office/drawing/2014/main" id="{E90E2648-6658-42B1-8302-CF5150010BDE}"/>
                  </a:ext>
                </a:extLst>
              </p:cNvPr>
              <p:cNvSpPr txBox="1"/>
              <p:nvPr/>
            </p:nvSpPr>
            <p:spPr>
              <a:xfrm>
                <a:off x="7344869" y="3054877"/>
                <a:ext cx="315792"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800">
                    <a:solidFill>
                      <a:prstClr val="black"/>
                    </a:solidFill>
                    <a:latin typeface="游ゴシック" panose="020B0400000000000000" pitchFamily="50" charset="-128"/>
                    <a:ea typeface="游ゴシック" panose="020B0400000000000000" pitchFamily="50" charset="-128"/>
                  </a:rPr>
                  <a:t>16.3%</a:t>
                </a:r>
                <a:endParaRPr lang="ja-JP" altLang="en-US" sz="800">
                  <a:solidFill>
                    <a:prstClr val="black"/>
                  </a:solidFill>
                  <a:latin typeface="游ゴシック" panose="020B0400000000000000" pitchFamily="50" charset="-128"/>
                  <a:ea typeface="游ゴシック" panose="020B0400000000000000" pitchFamily="50" charset="-128"/>
                </a:endParaRPr>
              </a:p>
            </p:txBody>
          </p:sp>
        </p:grpSp>
        <p:grpSp>
          <p:nvGrpSpPr>
            <p:cNvPr id="255" name="グループ化 54">
              <a:extLst>
                <a:ext uri="{FF2B5EF4-FFF2-40B4-BE49-F238E27FC236}">
                  <a16:creationId xmlns:a16="http://schemas.microsoft.com/office/drawing/2014/main" id="{67C1A630-0F7E-467F-87B2-5432801088DE}"/>
                </a:ext>
              </a:extLst>
            </p:cNvPr>
            <p:cNvGrpSpPr/>
            <p:nvPr/>
          </p:nvGrpSpPr>
          <p:grpSpPr>
            <a:xfrm>
              <a:off x="6698988" y="3219377"/>
              <a:ext cx="961673" cy="138499"/>
              <a:chOff x="6698988" y="3219377"/>
              <a:chExt cx="961673" cy="138499"/>
            </a:xfrm>
          </p:grpSpPr>
          <p:sp>
            <p:nvSpPr>
              <p:cNvPr id="260" name="テキスト ボックス 59">
                <a:extLst>
                  <a:ext uri="{FF2B5EF4-FFF2-40B4-BE49-F238E27FC236}">
                    <a16:creationId xmlns:a16="http://schemas.microsoft.com/office/drawing/2014/main" id="{3F592349-A9AF-4065-9B84-FE5C1A3959EE}"/>
                  </a:ext>
                </a:extLst>
              </p:cNvPr>
              <p:cNvSpPr txBox="1"/>
              <p:nvPr/>
            </p:nvSpPr>
            <p:spPr>
              <a:xfrm>
                <a:off x="6796225" y="3219377"/>
                <a:ext cx="421590"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solidFill>
                      <a:prstClr val="black"/>
                    </a:solidFill>
                    <a:latin typeface="游ゴシック" panose="020B0400000000000000" pitchFamily="50" charset="-128"/>
                    <a:ea typeface="游ゴシック" panose="020B0400000000000000" pitchFamily="50" charset="-128"/>
                  </a:rPr>
                  <a:t>55-64</a:t>
                </a:r>
                <a:r>
                  <a:rPr lang="ja-JP" altLang="en-US" sz="800">
                    <a:solidFill>
                      <a:prstClr val="black"/>
                    </a:solidFill>
                    <a:latin typeface="游ゴシック" panose="020B0400000000000000" pitchFamily="50" charset="-128"/>
                    <a:ea typeface="游ゴシック" panose="020B0400000000000000" pitchFamily="50" charset="-128"/>
                  </a:rPr>
                  <a:t>歳</a:t>
                </a:r>
              </a:p>
            </p:txBody>
          </p:sp>
          <p:sp>
            <p:nvSpPr>
              <p:cNvPr id="261" name="正方形/長方形 60">
                <a:extLst>
                  <a:ext uri="{FF2B5EF4-FFF2-40B4-BE49-F238E27FC236}">
                    <a16:creationId xmlns:a16="http://schemas.microsoft.com/office/drawing/2014/main" id="{2B5DD09A-9802-441C-BDB6-C22645E2AC0D}"/>
                  </a:ext>
                </a:extLst>
              </p:cNvPr>
              <p:cNvSpPr/>
              <p:nvPr/>
            </p:nvSpPr>
            <p:spPr>
              <a:xfrm>
                <a:off x="6698988" y="3225436"/>
                <a:ext cx="59735" cy="108000"/>
              </a:xfrm>
              <a:prstGeom prst="rect">
                <a:avLst/>
              </a:prstGeom>
              <a:solidFill>
                <a:srgbClr val="747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800">
                  <a:solidFill>
                    <a:prstClr val="black"/>
                  </a:solidFill>
                  <a:latin typeface="游ゴシック" panose="020B0400000000000000" pitchFamily="50" charset="-128"/>
                  <a:ea typeface="游ゴシック" panose="020B0400000000000000" pitchFamily="50" charset="-128"/>
                </a:endParaRPr>
              </a:p>
            </p:txBody>
          </p:sp>
          <p:sp>
            <p:nvSpPr>
              <p:cNvPr id="262" name="テキスト ボックス 61">
                <a:extLst>
                  <a:ext uri="{FF2B5EF4-FFF2-40B4-BE49-F238E27FC236}">
                    <a16:creationId xmlns:a16="http://schemas.microsoft.com/office/drawing/2014/main" id="{D12181C2-D391-406F-936C-7AE62D34050F}"/>
                  </a:ext>
                </a:extLst>
              </p:cNvPr>
              <p:cNvSpPr txBox="1"/>
              <p:nvPr/>
            </p:nvSpPr>
            <p:spPr>
              <a:xfrm>
                <a:off x="7344869" y="3219377"/>
                <a:ext cx="315792"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800">
                    <a:solidFill>
                      <a:prstClr val="black"/>
                    </a:solidFill>
                    <a:latin typeface="游ゴシック" panose="020B0400000000000000" pitchFamily="50" charset="-128"/>
                    <a:ea typeface="游ゴシック" panose="020B0400000000000000" pitchFamily="50" charset="-128"/>
                  </a:rPr>
                  <a:t>10.5%</a:t>
                </a:r>
                <a:endParaRPr lang="ja-JP" altLang="en-US" sz="800">
                  <a:solidFill>
                    <a:prstClr val="black"/>
                  </a:solidFill>
                  <a:latin typeface="游ゴシック" panose="020B0400000000000000" pitchFamily="50" charset="-128"/>
                  <a:ea typeface="游ゴシック" panose="020B0400000000000000" pitchFamily="50" charset="-128"/>
                </a:endParaRPr>
              </a:p>
            </p:txBody>
          </p:sp>
        </p:grpSp>
        <p:grpSp>
          <p:nvGrpSpPr>
            <p:cNvPr id="256" name="グループ化 55">
              <a:extLst>
                <a:ext uri="{FF2B5EF4-FFF2-40B4-BE49-F238E27FC236}">
                  <a16:creationId xmlns:a16="http://schemas.microsoft.com/office/drawing/2014/main" id="{AAEEB7D1-1874-464F-904B-16048944BEE1}"/>
                </a:ext>
              </a:extLst>
            </p:cNvPr>
            <p:cNvGrpSpPr/>
            <p:nvPr/>
          </p:nvGrpSpPr>
          <p:grpSpPr>
            <a:xfrm>
              <a:off x="6698988" y="3383877"/>
              <a:ext cx="961673" cy="138499"/>
              <a:chOff x="6698988" y="3383877"/>
              <a:chExt cx="961673" cy="138499"/>
            </a:xfrm>
          </p:grpSpPr>
          <p:sp>
            <p:nvSpPr>
              <p:cNvPr id="257" name="テキスト ボックス 56">
                <a:extLst>
                  <a:ext uri="{FF2B5EF4-FFF2-40B4-BE49-F238E27FC236}">
                    <a16:creationId xmlns:a16="http://schemas.microsoft.com/office/drawing/2014/main" id="{22C82D5C-8420-465F-AE38-76FB1F6584EF}"/>
                  </a:ext>
                </a:extLst>
              </p:cNvPr>
              <p:cNvSpPr txBox="1"/>
              <p:nvPr/>
            </p:nvSpPr>
            <p:spPr>
              <a:xfrm>
                <a:off x="6796225" y="3383877"/>
                <a:ext cx="474489"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solidFill>
                      <a:prstClr val="black"/>
                    </a:solidFill>
                    <a:latin typeface="游ゴシック" panose="020B0400000000000000" pitchFamily="50" charset="-128"/>
                    <a:ea typeface="游ゴシック" panose="020B0400000000000000" pitchFamily="50" charset="-128"/>
                  </a:rPr>
                  <a:t>65</a:t>
                </a:r>
                <a:r>
                  <a:rPr lang="ja-JP" altLang="en-US" sz="800">
                    <a:solidFill>
                      <a:prstClr val="black"/>
                    </a:solidFill>
                    <a:latin typeface="游ゴシック" panose="020B0400000000000000" pitchFamily="50" charset="-128"/>
                    <a:ea typeface="游ゴシック" panose="020B0400000000000000" pitchFamily="50" charset="-128"/>
                  </a:rPr>
                  <a:t>歳以上</a:t>
                </a:r>
              </a:p>
            </p:txBody>
          </p:sp>
          <p:sp>
            <p:nvSpPr>
              <p:cNvPr id="258" name="正方形/長方形 57">
                <a:extLst>
                  <a:ext uri="{FF2B5EF4-FFF2-40B4-BE49-F238E27FC236}">
                    <a16:creationId xmlns:a16="http://schemas.microsoft.com/office/drawing/2014/main" id="{8B1A115D-C719-476E-8BF3-4C3ED768AFC8}"/>
                  </a:ext>
                </a:extLst>
              </p:cNvPr>
              <p:cNvSpPr/>
              <p:nvPr/>
            </p:nvSpPr>
            <p:spPr>
              <a:xfrm>
                <a:off x="6698988" y="3389936"/>
                <a:ext cx="59735" cy="108000"/>
              </a:xfrm>
              <a:prstGeom prst="rect">
                <a:avLst/>
              </a:prstGeom>
              <a:solidFill>
                <a:srgbClr val="2F3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800">
                  <a:solidFill>
                    <a:prstClr val="black"/>
                  </a:solidFill>
                  <a:latin typeface="游ゴシック" panose="020B0400000000000000" pitchFamily="50" charset="-128"/>
                  <a:ea typeface="游ゴシック" panose="020B0400000000000000" pitchFamily="50" charset="-128"/>
                </a:endParaRPr>
              </a:p>
            </p:txBody>
          </p:sp>
          <p:sp>
            <p:nvSpPr>
              <p:cNvPr id="259" name="テキスト ボックス 58">
                <a:extLst>
                  <a:ext uri="{FF2B5EF4-FFF2-40B4-BE49-F238E27FC236}">
                    <a16:creationId xmlns:a16="http://schemas.microsoft.com/office/drawing/2014/main" id="{830E67B7-915C-4DBF-9012-56FEC5A0BC82}"/>
                  </a:ext>
                </a:extLst>
              </p:cNvPr>
              <p:cNvSpPr txBox="1"/>
              <p:nvPr/>
            </p:nvSpPr>
            <p:spPr>
              <a:xfrm>
                <a:off x="7408989" y="3383877"/>
                <a:ext cx="251672" cy="138499"/>
              </a:xfrm>
              <a:prstGeom prst="rect">
                <a:avLst/>
              </a:prstGeom>
              <a:noFill/>
            </p:spPr>
            <p:txBody>
              <a:bodyPr wrap="none" lIns="0" tIns="0" rIns="0" bIns="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800">
                    <a:solidFill>
                      <a:prstClr val="black"/>
                    </a:solidFill>
                    <a:latin typeface="游ゴシック" panose="020B0400000000000000" pitchFamily="50" charset="-128"/>
                    <a:ea typeface="游ゴシック" panose="020B0400000000000000" pitchFamily="50" charset="-128"/>
                  </a:rPr>
                  <a:t>8.7%</a:t>
                </a:r>
                <a:endParaRPr lang="ja-JP" altLang="en-US" sz="800">
                  <a:solidFill>
                    <a:prstClr val="black"/>
                  </a:solidFill>
                  <a:latin typeface="游ゴシック" panose="020B0400000000000000" pitchFamily="50" charset="-128"/>
                  <a:ea typeface="游ゴシック" panose="020B0400000000000000" pitchFamily="50" charset="-128"/>
                </a:endParaRPr>
              </a:p>
            </p:txBody>
          </p:sp>
        </p:grpSp>
      </p:grpSp>
      <p:pic>
        <p:nvPicPr>
          <p:cNvPr id="12" name="Picture 14">
            <a:extLst>
              <a:ext uri="{FF2B5EF4-FFF2-40B4-BE49-F238E27FC236}">
                <a16:creationId xmlns:a16="http://schemas.microsoft.com/office/drawing/2014/main" id="{56B5C9A3-ABD3-4BEA-8658-B5FB70335E18}"/>
              </a:ext>
            </a:extLst>
          </p:cNvPr>
          <p:cNvPicPr>
            <a:picLocks noChangeAspect="1"/>
          </p:cNvPicPr>
          <p:nvPr/>
        </p:nvPicPr>
        <p:blipFill>
          <a:blip r:embed="rId23"/>
          <a:stretch>
            <a:fillRect/>
          </a:stretch>
        </p:blipFill>
        <p:spPr>
          <a:xfrm>
            <a:off x="7196033" y="3029259"/>
            <a:ext cx="1313797" cy="1840103"/>
          </a:xfrm>
          <a:prstGeom prst="rect">
            <a:avLst/>
          </a:prstGeom>
        </p:spPr>
      </p:pic>
      <p:pic>
        <p:nvPicPr>
          <p:cNvPr id="15" name="Picture 15">
            <a:extLst>
              <a:ext uri="{FF2B5EF4-FFF2-40B4-BE49-F238E27FC236}">
                <a16:creationId xmlns:a16="http://schemas.microsoft.com/office/drawing/2014/main" id="{F99EFCD0-BCDD-40B4-A504-742E7F3114C4}"/>
              </a:ext>
            </a:extLst>
          </p:cNvPr>
          <p:cNvPicPr>
            <a:picLocks noChangeAspect="1"/>
          </p:cNvPicPr>
          <p:nvPr/>
        </p:nvPicPr>
        <p:blipFill rotWithShape="1">
          <a:blip r:embed="rId24"/>
          <a:srcRect t="143" r="-2788" b="21605"/>
          <a:stretch/>
        </p:blipFill>
        <p:spPr>
          <a:xfrm>
            <a:off x="8934054" y="3033328"/>
            <a:ext cx="1232621" cy="1847065"/>
          </a:xfrm>
          <a:prstGeom prst="rect">
            <a:avLst/>
          </a:prstGeom>
        </p:spPr>
      </p:pic>
      <p:sp>
        <p:nvSpPr>
          <p:cNvPr id="103" name="四角形: 角を丸くする 102">
            <a:extLst>
              <a:ext uri="{FF2B5EF4-FFF2-40B4-BE49-F238E27FC236}">
                <a16:creationId xmlns:a16="http://schemas.microsoft.com/office/drawing/2014/main" id="{B979481B-F596-4E26-A5EE-7072093CA2B3}"/>
              </a:ext>
            </a:extLst>
          </p:cNvPr>
          <p:cNvSpPr/>
          <p:nvPr/>
        </p:nvSpPr>
        <p:spPr>
          <a:xfrm>
            <a:off x="7407112" y="6594556"/>
            <a:ext cx="3108487" cy="644487"/>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nSpc>
                <a:spcPct val="120000"/>
              </a:lnSpc>
            </a:pPr>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　</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1</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G150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2</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G280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p:txBody>
      </p:sp>
    </p:spTree>
    <p:extLst>
      <p:ext uri="{BB962C8B-B14F-4D97-AF65-F5344CB8AC3E}">
        <p14:creationId xmlns:p14="http://schemas.microsoft.com/office/powerpoint/2010/main" val="1054149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60B1D2A4-AA14-492A-99CE-DE62D1913C9B}"/>
              </a:ext>
            </a:extLst>
          </p:cNvPr>
          <p:cNvGrpSpPr/>
          <p:nvPr/>
        </p:nvGrpSpPr>
        <p:grpSpPr>
          <a:xfrm>
            <a:off x="3612953" y="3714029"/>
            <a:ext cx="4242069" cy="1199143"/>
            <a:chOff x="-264384" y="6443008"/>
            <a:chExt cx="2979733" cy="842306"/>
          </a:xfrm>
          <a:solidFill>
            <a:schemeClr val="accent2">
              <a:lumMod val="25000"/>
              <a:lumOff val="75000"/>
            </a:schemeClr>
          </a:solidFill>
        </p:grpSpPr>
        <p:pic>
          <p:nvPicPr>
            <p:cNvPr id="148" name="図 147">
              <a:extLst>
                <a:ext uri="{FF2B5EF4-FFF2-40B4-BE49-F238E27FC236}">
                  <a16:creationId xmlns:a16="http://schemas.microsoft.com/office/drawing/2014/main" id="{390E64C1-F3D5-4C4E-B539-C2E4AABF9A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384" y="6445147"/>
              <a:ext cx="644980" cy="840167"/>
            </a:xfrm>
            <a:prstGeom prst="rect">
              <a:avLst/>
            </a:prstGeom>
            <a:solidFill>
              <a:schemeClr val="bg1"/>
            </a:solidFill>
          </p:spPr>
        </p:pic>
        <p:pic>
          <p:nvPicPr>
            <p:cNvPr id="98" name="図 97">
              <a:extLst>
                <a:ext uri="{FF2B5EF4-FFF2-40B4-BE49-F238E27FC236}">
                  <a16:creationId xmlns:a16="http://schemas.microsoft.com/office/drawing/2014/main" id="{6DC87D3B-F953-46C6-9DE6-83EB5916803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0596" y="6443008"/>
              <a:ext cx="2334753" cy="638851"/>
            </a:xfrm>
            <a:prstGeom prst="rect">
              <a:avLst/>
            </a:prstGeom>
            <a:solidFill>
              <a:schemeClr val="bg1"/>
            </a:solidFill>
          </p:spPr>
        </p:pic>
      </p:grpSp>
      <p:sp>
        <p:nvSpPr>
          <p:cNvPr id="47" name="正方形/長方形 46">
            <a:extLst>
              <a:ext uri="{FF2B5EF4-FFF2-40B4-BE49-F238E27FC236}">
                <a16:creationId xmlns:a16="http://schemas.microsoft.com/office/drawing/2014/main" id="{B4CDD100-278C-4ADC-B81A-4D7E0D51A621}"/>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質の高いお役立ち情報やストーリーが特長。</a:t>
            </a:r>
            <a:endParaRPr lang="en-US" altLang="ja-JP"/>
          </a:p>
          <a:p>
            <a:r>
              <a:rPr lang="ja-JP" altLang="en-US"/>
              <a:t>犬や猫を愛する意識の高い飼い主が多数。</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a:t>30</a:t>
            </a:r>
            <a:r>
              <a:rPr lang="ja-JP" altLang="en-US"/>
              <a:t>～</a:t>
            </a:r>
            <a:r>
              <a:rPr lang="en-US" altLang="ja-JP"/>
              <a:t>40</a:t>
            </a:r>
            <a:r>
              <a:rPr lang="ja-JP" altLang="en-US"/>
              <a:t>代のペットオーナー</a:t>
            </a:r>
            <a:r>
              <a:rPr lang="en-US" altLang="ja-JP"/>
              <a:t>(</a:t>
            </a:r>
            <a:r>
              <a:rPr lang="ja-JP" altLang="en-US"/>
              <a:t>女性中心</a:t>
            </a:r>
            <a:r>
              <a:rPr lang="en-US" altLang="ja-JP"/>
              <a:t>)</a:t>
            </a:r>
            <a:r>
              <a:rPr lang="ja-JP" altLang="en-US"/>
              <a:t>。</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57" name="直線コネクタ 56">
            <a:extLst>
              <a:ext uri="{FF2B5EF4-FFF2-40B4-BE49-F238E27FC236}">
                <a16:creationId xmlns:a16="http://schemas.microsoft.com/office/drawing/2014/main" id="{493B095B-53C0-4885-B3DA-795FF8E24819}"/>
              </a:ext>
            </a:extLst>
          </p:cNvPr>
          <p:cNvCxnSpPr>
            <a:cxnSpLocks/>
          </p:cNvCxnSpPr>
          <p:nvPr/>
        </p:nvCxnSpPr>
        <p:spPr>
          <a:xfrm>
            <a:off x="370909" y="2951286"/>
            <a:ext cx="79226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プレースホルダー 2">
            <a:extLst>
              <a:ext uri="{FF2B5EF4-FFF2-40B4-BE49-F238E27FC236}">
                <a16:creationId xmlns:a16="http://schemas.microsoft.com/office/drawing/2014/main" id="{64D1D92D-88C1-419C-A37D-23328D1C2439}"/>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62" name="直線コネクタ 61">
            <a:extLst>
              <a:ext uri="{FF2B5EF4-FFF2-40B4-BE49-F238E27FC236}">
                <a16:creationId xmlns:a16="http://schemas.microsoft.com/office/drawing/2014/main" id="{71EFDF26-B7D0-47F5-963C-4F8C95E0EBA8}"/>
              </a:ext>
            </a:extLst>
          </p:cNvPr>
          <p:cNvCxnSpPr>
            <a:cxnSpLocks/>
          </p:cNvCxnSpPr>
          <p:nvPr/>
        </p:nvCxnSpPr>
        <p:spPr>
          <a:xfrm>
            <a:off x="8454360" y="2951286"/>
            <a:ext cx="18665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プレースホルダー 2">
            <a:extLst>
              <a:ext uri="{FF2B5EF4-FFF2-40B4-BE49-F238E27FC236}">
                <a16:creationId xmlns:a16="http://schemas.microsoft.com/office/drawing/2014/main" id="{73507D91-B744-4C9E-9CCE-1AA33CD8414D}"/>
              </a:ext>
            </a:extLst>
          </p:cNvPr>
          <p:cNvSpPr txBox="1">
            <a:spLocks/>
          </p:cNvSpPr>
          <p:nvPr/>
        </p:nvSpPr>
        <p:spPr>
          <a:xfrm>
            <a:off x="8454360" y="2683145"/>
            <a:ext cx="902811" cy="26814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124" name="テキスト ボックス 123">
            <a:extLst>
              <a:ext uri="{FF2B5EF4-FFF2-40B4-BE49-F238E27FC236}">
                <a16:creationId xmlns:a16="http://schemas.microsoft.com/office/drawing/2014/main" id="{0087C413-25EB-4CA3-A609-DE36C7113E01}"/>
              </a:ext>
            </a:extLst>
          </p:cNvPr>
          <p:cNvSpPr txBox="1"/>
          <p:nvPr/>
        </p:nvSpPr>
        <p:spPr>
          <a:xfrm>
            <a:off x="8502906" y="5776638"/>
            <a:ext cx="1862510" cy="584240"/>
          </a:xfrm>
          <a:prstGeom prst="rect">
            <a:avLst/>
          </a:prstGeom>
          <a:noFill/>
        </p:spPr>
        <p:txBody>
          <a:bodyPr wrap="square" lIns="72000" tIns="72000" rtlCol="0">
            <a:noAutofit/>
          </a:bodyPr>
          <a:lstStyle/>
          <a:p>
            <a:r>
              <a:rPr lang="ja-JP" altLang="en-US" sz="800" b="1">
                <a:latin typeface="游ゴシック" panose="020B0400000000000000" pitchFamily="50" charset="-128"/>
                <a:ea typeface="游ゴシック" panose="020B0400000000000000" pitchFamily="50" charset="-128"/>
              </a:rPr>
              <a:t>花王、</a:t>
            </a:r>
            <a:r>
              <a:rPr lang="en-US" altLang="ja-JP" sz="800" b="1">
                <a:latin typeface="游ゴシック" panose="020B0400000000000000" pitchFamily="50" charset="-128"/>
                <a:ea typeface="游ゴシック" panose="020B0400000000000000" pitchFamily="50" charset="-128"/>
              </a:rPr>
              <a:t>JAL</a:t>
            </a:r>
            <a:r>
              <a:rPr lang="ja-JP" altLang="en-US" sz="800" b="1">
                <a:latin typeface="游ゴシック" panose="020B0400000000000000" pitchFamily="50" charset="-128"/>
                <a:ea typeface="游ゴシック" panose="020B0400000000000000" pitchFamily="50" charset="-128"/>
              </a:rPr>
              <a:t>、ソニーネットワークコミュニケーションズ、ブルーバッファロー・ジャパン、ベーリンガーインゲルハイム、エーザイ、ネスレ ピュリナ ペットケア、</a:t>
            </a:r>
            <a:r>
              <a:rPr lang="en-US" altLang="ja-JP" sz="800" b="1">
                <a:latin typeface="游ゴシック" panose="020B0400000000000000" pitchFamily="50" charset="-128"/>
                <a:ea typeface="游ゴシック" panose="020B0400000000000000" pitchFamily="50" charset="-128"/>
              </a:rPr>
              <a:t>PAPAS PLUS</a:t>
            </a:r>
            <a:r>
              <a:rPr lang="ja-JP" altLang="en-US" sz="800" b="1">
                <a:latin typeface="游ゴシック" panose="020B0400000000000000" pitchFamily="50" charset="-128"/>
                <a:ea typeface="游ゴシック" panose="020B0400000000000000" pitchFamily="50" charset="-128"/>
              </a:rPr>
              <a:t>、アニコム損害保険、ダイソン　ほか</a:t>
            </a:r>
          </a:p>
        </p:txBody>
      </p:sp>
      <p:sp>
        <p:nvSpPr>
          <p:cNvPr id="125" name="テキスト プレースホルダー 2">
            <a:extLst>
              <a:ext uri="{FF2B5EF4-FFF2-40B4-BE49-F238E27FC236}">
                <a16:creationId xmlns:a16="http://schemas.microsoft.com/office/drawing/2014/main" id="{310706B7-EFAD-4C31-8CCF-172C0A5A2E58}"/>
              </a:ext>
            </a:extLst>
          </p:cNvPr>
          <p:cNvSpPr txBox="1">
            <a:spLocks/>
          </p:cNvSpPr>
          <p:nvPr/>
        </p:nvSpPr>
        <p:spPr>
          <a:xfrm>
            <a:off x="8474838" y="5622351"/>
            <a:ext cx="176466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■実績広告主</a:t>
            </a:r>
          </a:p>
        </p:txBody>
      </p:sp>
      <p:pic>
        <p:nvPicPr>
          <p:cNvPr id="69" name="グラフィックス 68" descr="ノート PC">
            <a:extLst>
              <a:ext uri="{FF2B5EF4-FFF2-40B4-BE49-F238E27FC236}">
                <a16:creationId xmlns:a16="http://schemas.microsoft.com/office/drawing/2014/main" id="{55FA40A0-1948-4A0E-8DA5-019747CE1A3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196" y="689456"/>
            <a:ext cx="216000" cy="216000"/>
          </a:xfrm>
          <a:prstGeom prst="rect">
            <a:avLst/>
          </a:prstGeom>
        </p:spPr>
      </p:pic>
      <p:pic>
        <p:nvPicPr>
          <p:cNvPr id="70" name="グラフィックス 69" descr="ドキュメント">
            <a:extLst>
              <a:ext uri="{FF2B5EF4-FFF2-40B4-BE49-F238E27FC236}">
                <a16:creationId xmlns:a16="http://schemas.microsoft.com/office/drawing/2014/main" id="{9E77A645-7339-41A7-8BAA-A02CEFC6BBF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25073" y="692382"/>
            <a:ext cx="162730" cy="162730"/>
          </a:xfrm>
          <a:prstGeom prst="rect">
            <a:avLst/>
          </a:prstGeom>
        </p:spPr>
      </p:pic>
      <p:sp>
        <p:nvSpPr>
          <p:cNvPr id="67" name="テキスト ボックス 66">
            <a:extLst>
              <a:ext uri="{FF2B5EF4-FFF2-40B4-BE49-F238E27FC236}">
                <a16:creationId xmlns:a16="http://schemas.microsoft.com/office/drawing/2014/main" id="{0F4B5117-51AD-4A92-BE9D-A15C1FD53EB9}"/>
              </a:ext>
            </a:extLst>
          </p:cNvPr>
          <p:cNvSpPr txBox="1"/>
          <p:nvPr/>
        </p:nvSpPr>
        <p:spPr>
          <a:xfrm>
            <a:off x="1642961" y="5244317"/>
            <a:ext cx="1771588" cy="807593"/>
          </a:xfrm>
          <a:prstGeom prst="rect">
            <a:avLst/>
          </a:prstGeom>
          <a:noFill/>
        </p:spPr>
        <p:txBody>
          <a:bodyPr wrap="square" lIns="0" tIns="0" rIns="0" bIns="0" rtlCol="0" anchor="t">
            <a:spAutoFit/>
          </a:bodyPr>
          <a:lstStyle/>
          <a:p>
            <a:pPr>
              <a:lnSpc>
                <a:spcPct val="110000"/>
              </a:lnSpc>
            </a:pPr>
            <a:r>
              <a:rPr lang="ja-JP" altLang="en-US" sz="800">
                <a:latin typeface="游ゴシック" panose="020B0400000000000000" pitchFamily="50" charset="-128"/>
                <a:ea typeface="游ゴシック" panose="020B0400000000000000" pitchFamily="50" charset="-128"/>
              </a:rPr>
              <a:t>村田香織先生や服部幸先生など、著名な獣医師による健康やしつけについての記事や、ケニア・ドイさんによるペットの写真の撮りかたの解説記事など、専門家による質の高いお役立ち記事がよく読まれる。</a:t>
            </a:r>
          </a:p>
        </p:txBody>
      </p:sp>
      <p:sp>
        <p:nvSpPr>
          <p:cNvPr id="71" name="テキスト ボックス 70">
            <a:extLst>
              <a:ext uri="{FF2B5EF4-FFF2-40B4-BE49-F238E27FC236}">
                <a16:creationId xmlns:a16="http://schemas.microsoft.com/office/drawing/2014/main" id="{5FB0CFDD-957E-482A-B270-493C3E4D1C13}"/>
              </a:ext>
            </a:extLst>
          </p:cNvPr>
          <p:cNvSpPr txBox="1"/>
          <p:nvPr/>
        </p:nvSpPr>
        <p:spPr>
          <a:xfrm>
            <a:off x="383128" y="3022230"/>
            <a:ext cx="134652" cy="182935"/>
          </a:xfrm>
          <a:prstGeom prst="rect">
            <a:avLst/>
          </a:prstGeom>
          <a:noFill/>
        </p:spPr>
        <p:txBody>
          <a:bodyPr wrap="none" lIns="0" tIns="0" rIns="0" bIns="0" rtlCol="0" anchor="t" anchorCtr="0">
            <a:spAutoFit/>
          </a:bodyPr>
          <a:lstStyle/>
          <a:p>
            <a:pPr>
              <a:lnSpc>
                <a:spcPct val="120000"/>
              </a:lnSpc>
            </a:pPr>
            <a:r>
              <a:rPr lang="ja-JP" altLang="en-US" sz="1050" b="1">
                <a:latin typeface="游ゴシック" panose="020B0400000000000000" pitchFamily="50" charset="-128"/>
                <a:ea typeface="游ゴシック" panose="020B0400000000000000" pitchFamily="50" charset="-128"/>
              </a:rPr>
              <a:t>■</a:t>
            </a:r>
            <a:endParaRPr lang="en-US" altLang="ja-JP" sz="1050" b="1">
              <a:latin typeface="游ゴシック" panose="020B0400000000000000" pitchFamily="50" charset="-128"/>
              <a:ea typeface="游ゴシック" panose="020B0400000000000000" pitchFamily="50" charset="-128"/>
            </a:endParaRPr>
          </a:p>
        </p:txBody>
      </p:sp>
      <p:pic>
        <p:nvPicPr>
          <p:cNvPr id="36" name="図 35">
            <a:extLst>
              <a:ext uri="{FF2B5EF4-FFF2-40B4-BE49-F238E27FC236}">
                <a16:creationId xmlns:a16="http://schemas.microsoft.com/office/drawing/2014/main" id="{9AF901C0-91E0-47F7-AADD-63A00151FDD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3990" y="211986"/>
            <a:ext cx="1677251" cy="391016"/>
          </a:xfrm>
          <a:prstGeom prst="rect">
            <a:avLst/>
          </a:prstGeom>
        </p:spPr>
      </p:pic>
      <p:sp>
        <p:nvSpPr>
          <p:cNvPr id="37" name="タイトル 3">
            <a:extLst>
              <a:ext uri="{FF2B5EF4-FFF2-40B4-BE49-F238E27FC236}">
                <a16:creationId xmlns:a16="http://schemas.microsoft.com/office/drawing/2014/main" id="{679033A5-9EF8-48A5-8387-709044B6876B}"/>
              </a:ext>
            </a:extLst>
          </p:cNvPr>
          <p:cNvSpPr txBox="1">
            <a:spLocks/>
          </p:cNvSpPr>
          <p:nvPr/>
        </p:nvSpPr>
        <p:spPr>
          <a:xfrm>
            <a:off x="2041241" y="223264"/>
            <a:ext cx="2484561" cy="356579"/>
          </a:xfrm>
          <a:prstGeom prst="rect">
            <a:avLst/>
          </a:prstGeom>
        </p:spPr>
        <p:txBody>
          <a:bodyPr vert="horz" lIns="98694" tIns="49347" rIns="98694" bIns="49347"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3" b="1">
                <a:latin typeface="游ゴシック" panose="020B0400000000000000" pitchFamily="50" charset="-128"/>
                <a:ea typeface="游ゴシック" panose="020B0400000000000000" pitchFamily="50" charset="-128"/>
              </a:rPr>
              <a:t>犬や猫ともっと幸せに</a:t>
            </a:r>
            <a:r>
              <a:rPr lang="en-US" altLang="ja-JP" sz="1403" b="1">
                <a:latin typeface="游ゴシック" panose="020B0400000000000000" pitchFamily="50" charset="-128"/>
                <a:ea typeface="游ゴシック" panose="020B0400000000000000" pitchFamily="50" charset="-128"/>
              </a:rPr>
              <a:t>――</a:t>
            </a:r>
            <a:r>
              <a:rPr lang="ja-JP" altLang="en-US" sz="1403" b="1">
                <a:latin typeface="游ゴシック" panose="020B0400000000000000" pitchFamily="50" charset="-128"/>
                <a:ea typeface="游ゴシック" panose="020B0400000000000000" pitchFamily="50" charset="-128"/>
              </a:rPr>
              <a:t>。</a:t>
            </a:r>
          </a:p>
        </p:txBody>
      </p:sp>
      <p:pic>
        <p:nvPicPr>
          <p:cNvPr id="38" name="Picture 2" descr="http://chart.apis.google.com/chart?chs=400x400&amp;cht=qr&amp;chl=https://sippo.asahi.com/">
            <a:extLst>
              <a:ext uri="{FF2B5EF4-FFF2-40B4-BE49-F238E27FC236}">
                <a16:creationId xmlns:a16="http://schemas.microsoft.com/office/drawing/2014/main" id="{A35737A0-0D03-41CF-A90F-C24B1823CB5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473427" y="138586"/>
            <a:ext cx="505125" cy="505125"/>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a:extLst>
              <a:ext uri="{FF2B5EF4-FFF2-40B4-BE49-F238E27FC236}">
                <a16:creationId xmlns:a16="http://schemas.microsoft.com/office/drawing/2014/main" id="{A2FA5EDE-5515-4778-9AC7-21EF9294A50F}"/>
              </a:ext>
            </a:extLst>
          </p:cNvPr>
          <p:cNvSpPr/>
          <p:nvPr/>
        </p:nvSpPr>
        <p:spPr>
          <a:xfrm>
            <a:off x="534092" y="698140"/>
            <a:ext cx="1210588"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11"/>
              </a:rPr>
              <a:t>https://sippo.asahi.com/</a:t>
            </a:r>
            <a:endParaRPr lang="en-US" altLang="ja-JP" sz="700">
              <a:latin typeface="游ゴシック" panose="020B0400000000000000" pitchFamily="50" charset="-128"/>
              <a:ea typeface="游ゴシック" panose="020B0400000000000000" pitchFamily="50" charset="-128"/>
            </a:endParaRPr>
          </a:p>
        </p:txBody>
      </p:sp>
      <p:sp>
        <p:nvSpPr>
          <p:cNvPr id="40" name="正方形/長方形 39">
            <a:extLst>
              <a:ext uri="{FF2B5EF4-FFF2-40B4-BE49-F238E27FC236}">
                <a16:creationId xmlns:a16="http://schemas.microsoft.com/office/drawing/2014/main" id="{F71BA0DA-4858-47F0-83B6-9D791A1F42B9}"/>
              </a:ext>
            </a:extLst>
          </p:cNvPr>
          <p:cNvSpPr/>
          <p:nvPr/>
        </p:nvSpPr>
        <p:spPr>
          <a:xfrm>
            <a:off x="2383794" y="698140"/>
            <a:ext cx="1835759"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12"/>
              </a:rPr>
              <a:t>https://pot-lp.asahi.com/mediaguide_lp</a:t>
            </a:r>
            <a:endParaRPr lang="en-US" altLang="ja-JP" sz="700">
              <a:latin typeface="游ゴシック" panose="020B0400000000000000" pitchFamily="50" charset="-128"/>
              <a:ea typeface="游ゴシック" panose="020B0400000000000000" pitchFamily="50" charset="-128"/>
            </a:endParaRPr>
          </a:p>
        </p:txBody>
      </p:sp>
      <p:pic>
        <p:nvPicPr>
          <p:cNvPr id="3" name="図 2" descr="男性の写真のコラージュ&#10;&#10;自動的に生成された説明">
            <a:extLst>
              <a:ext uri="{FF2B5EF4-FFF2-40B4-BE49-F238E27FC236}">
                <a16:creationId xmlns:a16="http://schemas.microsoft.com/office/drawing/2014/main" id="{07087983-84FB-4472-9551-A7A7F34D7F4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63990" y="3308998"/>
            <a:ext cx="3000539" cy="1860339"/>
          </a:xfrm>
          <a:prstGeom prst="rect">
            <a:avLst/>
          </a:prstGeom>
          <a:ln w="6350">
            <a:solidFill>
              <a:schemeClr val="bg1">
                <a:lumMod val="75000"/>
              </a:schemeClr>
            </a:solidFill>
          </a:ln>
          <a:effectLst/>
        </p:spPr>
      </p:pic>
      <p:sp>
        <p:nvSpPr>
          <p:cNvPr id="46" name="テキスト ボックス 45">
            <a:extLst>
              <a:ext uri="{FF2B5EF4-FFF2-40B4-BE49-F238E27FC236}">
                <a16:creationId xmlns:a16="http://schemas.microsoft.com/office/drawing/2014/main" id="{9863725A-E717-4171-A416-86B102D9DF21}"/>
              </a:ext>
            </a:extLst>
          </p:cNvPr>
          <p:cNvSpPr txBox="1"/>
          <p:nvPr/>
        </p:nvSpPr>
        <p:spPr>
          <a:xfrm>
            <a:off x="8556236" y="4695610"/>
            <a:ext cx="1771587" cy="706027"/>
          </a:xfrm>
          <a:prstGeom prst="rect">
            <a:avLst/>
          </a:prstGeom>
          <a:noFill/>
        </p:spPr>
        <p:txBody>
          <a:bodyPr wrap="square" lIns="0" tIns="0" rIns="0" bIns="0" rtlCol="0" anchor="t">
            <a:spAutoFit/>
          </a:bodyPr>
          <a:lstStyle/>
          <a:p>
            <a:pPr algn="just">
              <a:lnSpc>
                <a:spcPct val="110000"/>
              </a:lnSpc>
            </a:pPr>
            <a:r>
              <a:rPr lang="ja-JP" altLang="en-US" sz="1000" b="1">
                <a:latin typeface="游ゴシック" panose="020B0400000000000000" pitchFamily="50" charset="-128"/>
                <a:ea typeface="游ゴシック" panose="020B0400000000000000" pitchFamily="50" charset="-128"/>
              </a:rPr>
              <a:t>■広告主：</a:t>
            </a:r>
            <a:r>
              <a:rPr lang="en-US" altLang="ja-JP" sz="1000" b="1">
                <a:latin typeface="游ゴシック" panose="020B0400000000000000" pitchFamily="50" charset="-128"/>
                <a:ea typeface="游ゴシック" panose="020B0400000000000000" pitchFamily="50" charset="-128"/>
              </a:rPr>
              <a:t>JAL</a:t>
            </a:r>
          </a:p>
          <a:p>
            <a:pPr algn="just">
              <a:lnSpc>
                <a:spcPct val="110000"/>
              </a:lnSpc>
            </a:pPr>
            <a:r>
              <a:rPr lang="ja-JP" altLang="en-US" sz="800">
                <a:latin typeface="游ゴシック" panose="020B0400000000000000" pitchFamily="50" charset="-128"/>
                <a:ea typeface="游ゴシック" panose="020B0400000000000000" pitchFamily="50" charset="-128"/>
              </a:rPr>
              <a:t>「うちの子カレンダー</a:t>
            </a:r>
            <a:r>
              <a:rPr lang="en-US" altLang="ja-JP" sz="800">
                <a:latin typeface="游ゴシック" panose="020B0400000000000000" pitchFamily="50" charset="-128"/>
                <a:ea typeface="游ゴシック" panose="020B0400000000000000" pitchFamily="50" charset="-128"/>
              </a:rPr>
              <a:t>2020</a:t>
            </a:r>
            <a:r>
              <a:rPr lang="ja-JP" altLang="en-US" sz="800">
                <a:latin typeface="游ゴシック" panose="020B0400000000000000" pitchFamily="50" charset="-128"/>
                <a:ea typeface="游ゴシック" panose="020B0400000000000000" pitchFamily="50" charset="-128"/>
              </a:rPr>
              <a:t>」の応募告知。</a:t>
            </a:r>
            <a:r>
              <a:rPr lang="en-US" altLang="ja-JP" sz="800" err="1">
                <a:latin typeface="游ゴシック" panose="020B0400000000000000" pitchFamily="50" charset="-128"/>
                <a:ea typeface="游ゴシック" panose="020B0400000000000000" pitchFamily="50" charset="-128"/>
              </a:rPr>
              <a:t>sippo</a:t>
            </a:r>
            <a:r>
              <a:rPr lang="ja-JP" altLang="en-US" sz="800">
                <a:latin typeface="游ゴシック" panose="020B0400000000000000" pitchFamily="50" charset="-128"/>
                <a:ea typeface="游ゴシック" panose="020B0400000000000000" pitchFamily="50" charset="-128"/>
              </a:rPr>
              <a:t>の連載やインスタグラムで人気の「ぐっぴー」「くまお」が応募写真の選び方や投稿の楽しさを解説。</a:t>
            </a:r>
          </a:p>
        </p:txBody>
      </p:sp>
      <p:sp>
        <p:nvSpPr>
          <p:cNvPr id="59" name="テキスト ボックス 58">
            <a:extLst>
              <a:ext uri="{FF2B5EF4-FFF2-40B4-BE49-F238E27FC236}">
                <a16:creationId xmlns:a16="http://schemas.microsoft.com/office/drawing/2014/main" id="{EFE1C48C-B134-4DC9-926E-9339C6B7BCB9}"/>
              </a:ext>
            </a:extLst>
          </p:cNvPr>
          <p:cNvSpPr txBox="1"/>
          <p:nvPr/>
        </p:nvSpPr>
        <p:spPr>
          <a:xfrm>
            <a:off x="1642961" y="6100167"/>
            <a:ext cx="1731624" cy="943015"/>
          </a:xfrm>
          <a:prstGeom prst="rect">
            <a:avLst/>
          </a:prstGeom>
          <a:noFill/>
        </p:spPr>
        <p:txBody>
          <a:bodyPr wrap="square" lIns="0" tIns="0" rIns="0" bIns="0" rtlCol="0" anchor="t">
            <a:spAutoFit/>
          </a:bodyPr>
          <a:lstStyle/>
          <a:p>
            <a:pPr algn="just">
              <a:lnSpc>
                <a:spcPct val="110000"/>
              </a:lnSpc>
            </a:pPr>
            <a:r>
              <a:rPr lang="ja-JP" altLang="en-US" sz="800">
                <a:latin typeface="游ゴシック" panose="020B0400000000000000" pitchFamily="50" charset="-128"/>
                <a:ea typeface="游ゴシック" panose="020B0400000000000000" pitchFamily="50" charset="-128"/>
              </a:rPr>
              <a:t>モデルの松島花さん</a:t>
            </a:r>
            <a:r>
              <a:rPr lang="en-US" altLang="ja-JP" sz="800">
                <a:latin typeface="游ゴシック" panose="020B0400000000000000" pitchFamily="50" charset="-128"/>
                <a:ea typeface="游ゴシック" panose="020B0400000000000000" pitchFamily="50" charset="-128"/>
              </a:rPr>
              <a:t>(IG</a:t>
            </a:r>
            <a:r>
              <a:rPr lang="ja-JP" altLang="en-US" sz="800">
                <a:latin typeface="游ゴシック" panose="020B0400000000000000" pitchFamily="50" charset="-128"/>
                <a:ea typeface="游ゴシック" panose="020B0400000000000000" pitchFamily="50" charset="-128"/>
              </a:rPr>
              <a:t>フォロワー約</a:t>
            </a:r>
            <a:r>
              <a:rPr lang="en-US" altLang="ja-JP" sz="800">
                <a:latin typeface="游ゴシック" panose="020B0400000000000000" pitchFamily="50" charset="-128"/>
                <a:ea typeface="游ゴシック" panose="020B0400000000000000" pitchFamily="50" charset="-128"/>
              </a:rPr>
              <a:t>26</a:t>
            </a:r>
            <a:r>
              <a:rPr lang="ja-JP" altLang="en-US" sz="800">
                <a:latin typeface="游ゴシック" panose="020B0400000000000000" pitchFamily="50" charset="-128"/>
                <a:ea typeface="游ゴシック" panose="020B0400000000000000" pitchFamily="50" charset="-128"/>
              </a:rPr>
              <a:t>万人</a:t>
            </a:r>
            <a:r>
              <a:rPr lang="en-US" altLang="ja-JP" sz="800">
                <a:latin typeface="游ゴシック" panose="020B0400000000000000" pitchFamily="50" charset="-128"/>
                <a:ea typeface="游ゴシック" panose="020B0400000000000000" pitchFamily="50" charset="-128"/>
              </a:rPr>
              <a:t>)</a:t>
            </a:r>
            <a:r>
              <a:rPr lang="ja-JP" altLang="en-US" sz="800">
                <a:latin typeface="游ゴシック" panose="020B0400000000000000" pitchFamily="50" charset="-128"/>
                <a:ea typeface="游ゴシック" panose="020B0400000000000000" pitchFamily="50" charset="-128"/>
              </a:rPr>
              <a:t>の連載、大人気猫ぐっぴー</a:t>
            </a:r>
            <a:r>
              <a:rPr lang="en-US" altLang="ja-JP" sz="800">
                <a:latin typeface="游ゴシック" panose="020B0400000000000000" pitchFamily="50" charset="-128"/>
                <a:ea typeface="游ゴシック" panose="020B0400000000000000" pitchFamily="50" charset="-128"/>
              </a:rPr>
              <a:t>(IG</a:t>
            </a:r>
            <a:r>
              <a:rPr lang="ja-JP" altLang="en-US" sz="800">
                <a:latin typeface="游ゴシック" panose="020B0400000000000000" pitchFamily="50" charset="-128"/>
                <a:ea typeface="游ゴシック" panose="020B0400000000000000" pitchFamily="50" charset="-128"/>
              </a:rPr>
              <a:t>フォロワー約</a:t>
            </a:r>
            <a:r>
              <a:rPr lang="en-US" altLang="ja-JP" sz="800">
                <a:latin typeface="游ゴシック" panose="020B0400000000000000" pitchFamily="50" charset="-128"/>
                <a:ea typeface="游ゴシック" panose="020B0400000000000000" pitchFamily="50" charset="-128"/>
              </a:rPr>
              <a:t>23</a:t>
            </a:r>
            <a:r>
              <a:rPr lang="ja-JP" altLang="en-US" sz="800">
                <a:latin typeface="游ゴシック" panose="020B0400000000000000" pitchFamily="50" charset="-128"/>
                <a:ea typeface="游ゴシック" panose="020B0400000000000000" pitchFamily="50" charset="-128"/>
              </a:rPr>
              <a:t>万人）の連載をはじめとした、人気のインフルエンサーを起用した記事や、幸せになった保護犬や保護猫のストーリー、オリジナルのコラムが人気。</a:t>
            </a:r>
          </a:p>
        </p:txBody>
      </p:sp>
      <p:grpSp>
        <p:nvGrpSpPr>
          <p:cNvPr id="12" name="グループ化 11">
            <a:extLst>
              <a:ext uri="{FF2B5EF4-FFF2-40B4-BE49-F238E27FC236}">
                <a16:creationId xmlns:a16="http://schemas.microsoft.com/office/drawing/2014/main" id="{9BE2BC2D-A132-4158-9478-1A12213D7576}"/>
              </a:ext>
            </a:extLst>
          </p:cNvPr>
          <p:cNvGrpSpPr/>
          <p:nvPr/>
        </p:nvGrpSpPr>
        <p:grpSpPr>
          <a:xfrm>
            <a:off x="372257" y="5228498"/>
            <a:ext cx="1208979" cy="1906061"/>
            <a:chOff x="398522" y="5824075"/>
            <a:chExt cx="879262" cy="1386233"/>
          </a:xfrm>
        </p:grpSpPr>
        <p:pic>
          <p:nvPicPr>
            <p:cNvPr id="1026" name="Picture 2" descr="動物は人の感情を読み取ることができる">
              <a:extLst>
                <a:ext uri="{FF2B5EF4-FFF2-40B4-BE49-F238E27FC236}">
                  <a16:creationId xmlns:a16="http://schemas.microsoft.com/office/drawing/2014/main" id="{98406A19-B30F-494F-A925-8B7D4874CED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98522" y="5824075"/>
              <a:ext cx="879262" cy="659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E963C8-F494-4E13-B39C-1D8C061295DB}"/>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98522" y="6550862"/>
              <a:ext cx="879262" cy="659446"/>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テキスト ボックス 67">
            <a:extLst>
              <a:ext uri="{FF2B5EF4-FFF2-40B4-BE49-F238E27FC236}">
                <a16:creationId xmlns:a16="http://schemas.microsoft.com/office/drawing/2014/main" id="{097F9F40-83B3-4FC4-9CEE-B99EBD8E65D4}"/>
              </a:ext>
            </a:extLst>
          </p:cNvPr>
          <p:cNvSpPr txBox="1"/>
          <p:nvPr/>
        </p:nvSpPr>
        <p:spPr>
          <a:xfrm>
            <a:off x="3599254" y="4740577"/>
            <a:ext cx="3058530" cy="182935"/>
          </a:xfrm>
          <a:prstGeom prst="rect">
            <a:avLst/>
          </a:prstGeom>
          <a:noFill/>
        </p:spPr>
        <p:txBody>
          <a:bodyPr wrap="none" lIns="0" tIns="0" rIns="0" bIns="0" rtlCol="0" anchor="t" anchorCtr="0">
            <a:spAutoFit/>
          </a:bodyPr>
          <a:lstStyle/>
          <a:p>
            <a:pPr>
              <a:lnSpc>
                <a:spcPct val="120000"/>
              </a:lnSpc>
            </a:pPr>
            <a:r>
              <a:rPr lang="ja-JP" altLang="en-US" sz="1050" b="1">
                <a:latin typeface="游ゴシック" panose="020B0400000000000000" pitchFamily="50" charset="-128"/>
                <a:ea typeface="游ゴシック" panose="020B0400000000000000" pitchFamily="50" charset="-128"/>
              </a:rPr>
              <a:t>■取材に基づいた質の高い記事を毎月約</a:t>
            </a:r>
            <a:r>
              <a:rPr lang="en-US" altLang="ja-JP" sz="1050" b="1">
                <a:latin typeface="游ゴシック" panose="020B0400000000000000" pitchFamily="50" charset="-128"/>
                <a:ea typeface="游ゴシック" panose="020B0400000000000000" pitchFamily="50" charset="-128"/>
              </a:rPr>
              <a:t>150</a:t>
            </a:r>
            <a:r>
              <a:rPr lang="ja-JP" altLang="en-US" sz="1050" b="1">
                <a:latin typeface="游ゴシック" panose="020B0400000000000000" pitchFamily="50" charset="-128"/>
                <a:ea typeface="游ゴシック" panose="020B0400000000000000" pitchFamily="50" charset="-128"/>
              </a:rPr>
              <a:t>本発信</a:t>
            </a:r>
          </a:p>
        </p:txBody>
      </p:sp>
      <p:sp>
        <p:nvSpPr>
          <p:cNvPr id="73" name="テキスト ボックス 72">
            <a:extLst>
              <a:ext uri="{FF2B5EF4-FFF2-40B4-BE49-F238E27FC236}">
                <a16:creationId xmlns:a16="http://schemas.microsoft.com/office/drawing/2014/main" id="{0C7250FD-A002-479F-B52F-011E2257DAFE}"/>
              </a:ext>
            </a:extLst>
          </p:cNvPr>
          <p:cNvSpPr txBox="1"/>
          <p:nvPr/>
        </p:nvSpPr>
        <p:spPr>
          <a:xfrm>
            <a:off x="3532091" y="7031968"/>
            <a:ext cx="4881945" cy="180425"/>
          </a:xfrm>
          <a:prstGeom prst="rect">
            <a:avLst/>
          </a:prstGeom>
          <a:noFill/>
        </p:spPr>
        <p:txBody>
          <a:bodyPr wrap="square" lIns="36000" tIns="36000" rIns="36000" bIns="36000" rtlCol="0" anchor="t">
            <a:spAutoFit/>
          </a:bodyPr>
          <a:lstStyle/>
          <a:p>
            <a:pPr>
              <a:spcBef>
                <a:spcPts val="324"/>
              </a:spcBef>
            </a:pPr>
            <a:r>
              <a:rPr lang="en-US" altLang="ja-JP" sz="700">
                <a:highlight>
                  <a:srgbClr val="FFFFFF"/>
                </a:highlight>
                <a:latin typeface="游ゴシック" panose="020B0400000000000000" pitchFamily="50" charset="-128"/>
                <a:ea typeface="游ゴシック" panose="020B0400000000000000" pitchFamily="50" charset="-128"/>
              </a:rPr>
              <a:t>※</a:t>
            </a:r>
            <a:r>
              <a:rPr lang="ja-JP" altLang="en-US" sz="700">
                <a:highlight>
                  <a:srgbClr val="FFFFFF"/>
                </a:highlight>
                <a:latin typeface="游ゴシック" panose="020B0400000000000000" pitchFamily="50" charset="-128"/>
                <a:ea typeface="游ゴシック" panose="020B0400000000000000" pitchFamily="50" charset="-128"/>
              </a:rPr>
              <a:t>「保護犬・保護猫」「殺処分」などペットに関する社会課題についての発信にも力をいれている。</a:t>
            </a:r>
            <a:endParaRPr lang="ja-JP" altLang="en-US" sz="700" kern="0" spc="130">
              <a:latin typeface="游ゴシック" panose="020B0400000000000000" pitchFamily="50" charset="-128"/>
              <a:ea typeface="游ゴシック" panose="020B0400000000000000" pitchFamily="50" charset="-128"/>
            </a:endParaRPr>
          </a:p>
        </p:txBody>
      </p:sp>
      <p:pic>
        <p:nvPicPr>
          <p:cNvPr id="42" name="Picture 2" descr="C:\Users\1020408\Documents\ペット企画・新章\リニューアル関連\sippoキャプチャーや素材集\朝ワンコ夕ニャンコ.png">
            <a:extLst>
              <a:ext uri="{FF2B5EF4-FFF2-40B4-BE49-F238E27FC236}">
                <a16:creationId xmlns:a16="http://schemas.microsoft.com/office/drawing/2014/main" id="{7BCE7769-ED65-4130-B725-109D471AD8E4}"/>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3599254" y="5028726"/>
            <a:ext cx="383575" cy="383575"/>
          </a:xfrm>
          <a:prstGeom prst="round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B6FD37DD-1097-4366-ABFF-66BF6C2671FD}"/>
              </a:ext>
            </a:extLst>
          </p:cNvPr>
          <p:cNvSpPr txBox="1"/>
          <p:nvPr/>
        </p:nvSpPr>
        <p:spPr>
          <a:xfrm>
            <a:off x="4065908" y="5009975"/>
            <a:ext cx="936154" cy="123111"/>
          </a:xfrm>
          <a:prstGeom prst="rect">
            <a:avLst/>
          </a:prstGeom>
          <a:noFill/>
        </p:spPr>
        <p:txBody>
          <a:bodyPr wrap="none" lIns="0" tIns="0" rIns="0" bIns="0" rtlCol="0" anchor="t">
            <a:spAutoFit/>
          </a:bodyPr>
          <a:lstStyle/>
          <a:p>
            <a:pPr>
              <a:spcBef>
                <a:spcPts val="300"/>
              </a:spcBef>
            </a:pPr>
            <a:r>
              <a:rPr lang="en-US" altLang="ja-JP" sz="800" b="1" kern="0" spc="120">
                <a:latin typeface="+mn-ea"/>
              </a:rPr>
              <a:t>sippo</a:t>
            </a:r>
            <a:r>
              <a:rPr lang="ja-JP" altLang="en-US" sz="800" b="1" kern="0" spc="120">
                <a:latin typeface="+mn-ea"/>
              </a:rPr>
              <a:t>ストーリー</a:t>
            </a:r>
          </a:p>
        </p:txBody>
      </p:sp>
      <p:sp>
        <p:nvSpPr>
          <p:cNvPr id="58" name="テキスト ボックス 57">
            <a:extLst>
              <a:ext uri="{FF2B5EF4-FFF2-40B4-BE49-F238E27FC236}">
                <a16:creationId xmlns:a16="http://schemas.microsoft.com/office/drawing/2014/main" id="{CF69184A-75C3-465A-9A81-27A261DCB472}"/>
              </a:ext>
            </a:extLst>
          </p:cNvPr>
          <p:cNvSpPr txBox="1"/>
          <p:nvPr/>
        </p:nvSpPr>
        <p:spPr>
          <a:xfrm>
            <a:off x="4065908" y="5119704"/>
            <a:ext cx="1800000" cy="276999"/>
          </a:xfrm>
          <a:prstGeom prst="rect">
            <a:avLst/>
          </a:prstGeom>
          <a:noFill/>
        </p:spPr>
        <p:txBody>
          <a:bodyPr wrap="square" lIns="0" tIns="0" rIns="0" bIns="0" rtlCol="0" anchor="t">
            <a:spAutoFit/>
          </a:bodyPr>
          <a:lstStyle/>
          <a:p>
            <a:r>
              <a:rPr lang="ja-JP" altLang="en-US" sz="600" kern="0">
                <a:latin typeface="+mn-ea"/>
              </a:rPr>
              <a:t>インスタグラムに投稿されたカワイイ愛犬や愛猫の写真を紹介する新コーナー。飼い主さんならではの情報とともにワンコ、ニャンコを毎日紹介。</a:t>
            </a:r>
          </a:p>
        </p:txBody>
      </p:sp>
      <p:pic>
        <p:nvPicPr>
          <p:cNvPr id="64" name="Picture 2" descr="犬の歯みがきは歯ブラシで。歯肉に４５度の角度であて、歯と歯肉の間の溝までブラシの先が届くように＝フジタ動物病院・藤田桂一院長提供">
            <a:extLst>
              <a:ext uri="{FF2B5EF4-FFF2-40B4-BE49-F238E27FC236}">
                <a16:creationId xmlns:a16="http://schemas.microsoft.com/office/drawing/2014/main" id="{DB9CF4CC-290C-4927-B8D9-6642A24C4BC3}"/>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3599254" y="5543711"/>
            <a:ext cx="383552" cy="383552"/>
          </a:xfrm>
          <a:prstGeom prst="roundRect">
            <a:avLst/>
          </a:prstGeom>
          <a:noFill/>
          <a:extLst>
            <a:ext uri="{909E8E84-426E-40DD-AFC4-6F175D3DCCD1}">
              <a14:hiddenFill xmlns:a14="http://schemas.microsoft.com/office/drawing/2010/main">
                <a:solidFill>
                  <a:srgbClr val="FFFFFF"/>
                </a:solidFill>
              </a14:hiddenFill>
            </a:ext>
          </a:extLst>
        </p:spPr>
      </p:pic>
      <p:sp>
        <p:nvSpPr>
          <p:cNvPr id="76" name="テキスト ボックス 75">
            <a:extLst>
              <a:ext uri="{FF2B5EF4-FFF2-40B4-BE49-F238E27FC236}">
                <a16:creationId xmlns:a16="http://schemas.microsoft.com/office/drawing/2014/main" id="{EA58E57E-3921-4394-B7A1-A74BDBC646E2}"/>
              </a:ext>
            </a:extLst>
          </p:cNvPr>
          <p:cNvSpPr txBox="1"/>
          <p:nvPr/>
        </p:nvSpPr>
        <p:spPr>
          <a:xfrm>
            <a:off x="4065908" y="5548013"/>
            <a:ext cx="707886" cy="123111"/>
          </a:xfrm>
          <a:prstGeom prst="rect">
            <a:avLst/>
          </a:prstGeom>
          <a:noFill/>
        </p:spPr>
        <p:txBody>
          <a:bodyPr wrap="none" lIns="0" tIns="0" rIns="0" bIns="0" rtlCol="0" anchor="t">
            <a:spAutoFit/>
          </a:bodyPr>
          <a:lstStyle/>
          <a:p>
            <a:pPr>
              <a:spcBef>
                <a:spcPts val="300"/>
              </a:spcBef>
            </a:pPr>
            <a:r>
              <a:rPr lang="ja-JP" altLang="en-US" sz="800" b="1" kern="0" spc="120">
                <a:latin typeface="+mn-ea"/>
              </a:rPr>
              <a:t>老犬と暮らす</a:t>
            </a:r>
          </a:p>
        </p:txBody>
      </p:sp>
      <p:sp>
        <p:nvSpPr>
          <p:cNvPr id="77" name="テキスト ボックス 76">
            <a:extLst>
              <a:ext uri="{FF2B5EF4-FFF2-40B4-BE49-F238E27FC236}">
                <a16:creationId xmlns:a16="http://schemas.microsoft.com/office/drawing/2014/main" id="{AC29C5E4-40CE-43E9-90FD-A5D6AF8529CD}"/>
              </a:ext>
            </a:extLst>
          </p:cNvPr>
          <p:cNvSpPr txBox="1"/>
          <p:nvPr/>
        </p:nvSpPr>
        <p:spPr>
          <a:xfrm>
            <a:off x="4065908" y="5657742"/>
            <a:ext cx="1800000" cy="276999"/>
          </a:xfrm>
          <a:prstGeom prst="rect">
            <a:avLst/>
          </a:prstGeom>
          <a:noFill/>
        </p:spPr>
        <p:txBody>
          <a:bodyPr wrap="square" lIns="0" tIns="0" rIns="0" bIns="0" rtlCol="0" anchor="t">
            <a:spAutoFit/>
          </a:bodyPr>
          <a:lstStyle/>
          <a:p>
            <a:r>
              <a:rPr lang="ja-JP" altLang="en-US" sz="600" kern="0">
                <a:latin typeface="+mn-ea"/>
              </a:rPr>
              <a:t>ペットの長寿化に伴い、ペットの老化と向き合うことは重要。老犬の健康管理や病気の予兆を早く察知するためのポイントを一流の専門家に取材。</a:t>
            </a:r>
          </a:p>
        </p:txBody>
      </p:sp>
      <p:pic>
        <p:nvPicPr>
          <p:cNvPr id="82" name="Picture 3" descr="C:\Users\1020408\Documents\ペット企画・新章\リニューアル関連\sippoキャプチャーや素材集\kumao.jpg">
            <a:extLst>
              <a:ext uri="{FF2B5EF4-FFF2-40B4-BE49-F238E27FC236}">
                <a16:creationId xmlns:a16="http://schemas.microsoft.com/office/drawing/2014/main" id="{58BD8E8E-D261-4F02-B6BF-F176F116BFCB}"/>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5990371" y="6024162"/>
            <a:ext cx="418063" cy="418063"/>
          </a:xfrm>
          <a:prstGeom prst="roundRect">
            <a:avLst/>
          </a:prstGeom>
          <a:noFill/>
          <a:extLst>
            <a:ext uri="{909E8E84-426E-40DD-AFC4-6F175D3DCCD1}">
              <a14:hiddenFill xmlns:a14="http://schemas.microsoft.com/office/drawing/2010/main">
                <a:solidFill>
                  <a:srgbClr val="FFFFFF"/>
                </a:solidFill>
              </a14:hiddenFill>
            </a:ext>
          </a:extLst>
        </p:spPr>
      </p:pic>
      <p:pic>
        <p:nvPicPr>
          <p:cNvPr id="83" name="Picture 5" descr="ãã­ã°ã§å¤§äººæ°ã®ã«ããã¡ãããåçã¯ãã¹ã¦ãNPOæ³äººã­ãã¾ã­ããã®äºå±±åä»£ããæä¾">
            <a:extLst>
              <a:ext uri="{FF2B5EF4-FFF2-40B4-BE49-F238E27FC236}">
                <a16:creationId xmlns:a16="http://schemas.microsoft.com/office/drawing/2014/main" id="{7806F18F-69E1-4CB0-A628-78ECF9CDD9B8}"/>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5990371" y="5509200"/>
            <a:ext cx="418063" cy="418063"/>
          </a:xfrm>
          <a:prstGeom prst="roundRect">
            <a:avLst/>
          </a:prstGeom>
          <a:noFill/>
          <a:extLst>
            <a:ext uri="{909E8E84-426E-40DD-AFC4-6F175D3DCCD1}">
              <a14:hiddenFill xmlns:a14="http://schemas.microsoft.com/office/drawing/2010/main">
                <a:solidFill>
                  <a:srgbClr val="FFFFFF"/>
                </a:solidFill>
              </a14:hiddenFill>
            </a:ext>
          </a:extLst>
        </p:spPr>
      </p:pic>
      <p:pic>
        <p:nvPicPr>
          <p:cNvPr id="84" name="Picture 9" descr="ã¹ãã¼ãã«ããããã¶ãããï¼ä¸¹ç«æ²»ããæ®å½±ï¼">
            <a:extLst>
              <a:ext uri="{FF2B5EF4-FFF2-40B4-BE49-F238E27FC236}">
                <a16:creationId xmlns:a16="http://schemas.microsoft.com/office/drawing/2014/main" id="{E8B38FBF-7C1C-46D7-A189-20E372A913D7}"/>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5990371" y="4994238"/>
            <a:ext cx="418063" cy="418063"/>
          </a:xfrm>
          <a:prstGeom prst="roundRect">
            <a:avLst/>
          </a:prstGeom>
          <a:noFill/>
          <a:extLst>
            <a:ext uri="{909E8E84-426E-40DD-AFC4-6F175D3DCCD1}">
              <a14:hiddenFill xmlns:a14="http://schemas.microsoft.com/office/drawing/2010/main">
                <a:solidFill>
                  <a:srgbClr val="FFFFFF"/>
                </a:solidFill>
              </a14:hiddenFill>
            </a:ext>
          </a:extLst>
        </p:spPr>
      </p:pic>
      <p:pic>
        <p:nvPicPr>
          <p:cNvPr id="85" name="Picture 11" descr="ã»ã¶ã³ããæ±ãæ¡å³¶ããããã">
            <a:extLst>
              <a:ext uri="{FF2B5EF4-FFF2-40B4-BE49-F238E27FC236}">
                <a16:creationId xmlns:a16="http://schemas.microsoft.com/office/drawing/2014/main" id="{AF215DF3-6C4D-4CF2-98A4-F736370986BD}"/>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a:stretch/>
        </p:blipFill>
        <p:spPr bwMode="auto">
          <a:xfrm>
            <a:off x="5990371" y="6539125"/>
            <a:ext cx="418063" cy="418063"/>
          </a:xfrm>
          <a:prstGeom prst="roundRect">
            <a:avLst/>
          </a:prstGeom>
          <a:noFill/>
          <a:extLst>
            <a:ext uri="{909E8E84-426E-40DD-AFC4-6F175D3DCCD1}">
              <a14:hiddenFill xmlns:a14="http://schemas.microsoft.com/office/drawing/2010/main">
                <a:solidFill>
                  <a:srgbClr val="FFFFFF"/>
                </a:solidFill>
              </a14:hiddenFill>
            </a:ext>
          </a:extLst>
        </p:spPr>
      </p:pic>
      <p:sp>
        <p:nvSpPr>
          <p:cNvPr id="88" name="テキスト ボックス 87">
            <a:extLst>
              <a:ext uri="{FF2B5EF4-FFF2-40B4-BE49-F238E27FC236}">
                <a16:creationId xmlns:a16="http://schemas.microsoft.com/office/drawing/2014/main" id="{84316D63-E407-4B8E-B7CC-F845FE302A49}"/>
              </a:ext>
            </a:extLst>
          </p:cNvPr>
          <p:cNvSpPr txBox="1"/>
          <p:nvPr/>
        </p:nvSpPr>
        <p:spPr>
          <a:xfrm>
            <a:off x="6499013" y="4985062"/>
            <a:ext cx="757339" cy="71843"/>
          </a:xfrm>
          <a:prstGeom prst="rect">
            <a:avLst/>
          </a:prstGeom>
          <a:noFill/>
        </p:spPr>
        <p:txBody>
          <a:bodyPr wrap="none" lIns="0" tIns="0" rIns="0" bIns="0" rtlCol="0" anchor="t">
            <a:spAutoFit/>
          </a:bodyPr>
          <a:lstStyle/>
          <a:p>
            <a:pPr>
              <a:spcBef>
                <a:spcPts val="300"/>
              </a:spcBef>
            </a:pPr>
            <a:r>
              <a:rPr lang="ja-JP" altLang="en-US" sz="800" b="1" kern="0" spc="120">
                <a:latin typeface="+mn-ea"/>
              </a:rPr>
              <a:t>ペットと人のものがたり</a:t>
            </a:r>
          </a:p>
        </p:txBody>
      </p:sp>
      <p:sp>
        <p:nvSpPr>
          <p:cNvPr id="89" name="テキスト ボックス 88">
            <a:extLst>
              <a:ext uri="{FF2B5EF4-FFF2-40B4-BE49-F238E27FC236}">
                <a16:creationId xmlns:a16="http://schemas.microsoft.com/office/drawing/2014/main" id="{540E8A37-0A7D-4C4F-9BB0-E05433120C25}"/>
              </a:ext>
            </a:extLst>
          </p:cNvPr>
          <p:cNvSpPr txBox="1"/>
          <p:nvPr/>
        </p:nvSpPr>
        <p:spPr>
          <a:xfrm>
            <a:off x="6499012" y="5104664"/>
            <a:ext cx="1800000" cy="276999"/>
          </a:xfrm>
          <a:prstGeom prst="rect">
            <a:avLst/>
          </a:prstGeom>
          <a:noFill/>
        </p:spPr>
        <p:txBody>
          <a:bodyPr wrap="square" lIns="0" tIns="0" rIns="0" bIns="0" rtlCol="0" anchor="t">
            <a:spAutoFit/>
          </a:bodyPr>
          <a:lstStyle/>
          <a:p>
            <a:r>
              <a:rPr lang="ja-JP" altLang="en-US" sz="600" kern="0">
                <a:latin typeface="+mn-ea"/>
              </a:rPr>
              <a:t>ペットはかけがえのない「家族」。飼い主との間には、それぞれにドラマが。犬・猫と人の心温まる物語をつづっている。</a:t>
            </a:r>
          </a:p>
        </p:txBody>
      </p:sp>
      <p:sp>
        <p:nvSpPr>
          <p:cNvPr id="90" name="テキスト ボックス 89">
            <a:extLst>
              <a:ext uri="{FF2B5EF4-FFF2-40B4-BE49-F238E27FC236}">
                <a16:creationId xmlns:a16="http://schemas.microsoft.com/office/drawing/2014/main" id="{C0434CB6-2CC0-4A9F-8371-DCECCA953F71}"/>
              </a:ext>
            </a:extLst>
          </p:cNvPr>
          <p:cNvSpPr txBox="1"/>
          <p:nvPr/>
        </p:nvSpPr>
        <p:spPr>
          <a:xfrm>
            <a:off x="6499013" y="5506733"/>
            <a:ext cx="895038" cy="71843"/>
          </a:xfrm>
          <a:prstGeom prst="rect">
            <a:avLst/>
          </a:prstGeom>
          <a:noFill/>
        </p:spPr>
        <p:txBody>
          <a:bodyPr wrap="none" lIns="0" tIns="0" rIns="0" bIns="0" rtlCol="0" anchor="t">
            <a:spAutoFit/>
          </a:bodyPr>
          <a:lstStyle/>
          <a:p>
            <a:pPr>
              <a:spcBef>
                <a:spcPts val="300"/>
              </a:spcBef>
            </a:pPr>
            <a:r>
              <a:rPr lang="ja-JP" altLang="en-US" sz="800" b="1" kern="0" spc="120">
                <a:latin typeface="+mn-ea"/>
              </a:rPr>
              <a:t>幸せになった保護犬、保護猫</a:t>
            </a:r>
          </a:p>
        </p:txBody>
      </p:sp>
      <p:sp>
        <p:nvSpPr>
          <p:cNvPr id="91" name="テキスト ボックス 90">
            <a:extLst>
              <a:ext uri="{FF2B5EF4-FFF2-40B4-BE49-F238E27FC236}">
                <a16:creationId xmlns:a16="http://schemas.microsoft.com/office/drawing/2014/main" id="{9C69EF5F-686C-4591-9AF7-62F5D2021A00}"/>
              </a:ext>
            </a:extLst>
          </p:cNvPr>
          <p:cNvSpPr txBox="1"/>
          <p:nvPr/>
        </p:nvSpPr>
        <p:spPr>
          <a:xfrm>
            <a:off x="6499012" y="5626334"/>
            <a:ext cx="1800000" cy="276999"/>
          </a:xfrm>
          <a:prstGeom prst="rect">
            <a:avLst/>
          </a:prstGeom>
          <a:noFill/>
        </p:spPr>
        <p:txBody>
          <a:bodyPr wrap="square" lIns="0" tIns="0" rIns="0" bIns="0" rtlCol="0" anchor="t">
            <a:spAutoFit/>
          </a:bodyPr>
          <a:lstStyle/>
          <a:p>
            <a:r>
              <a:rPr lang="ja-JP" altLang="en-US" sz="600" kern="0">
                <a:latin typeface="+mn-ea"/>
              </a:rPr>
              <a:t>ミグノンなど動物愛護団体に引き出され、運命の飼い主さんに出会って幸せになった保護犬、保護猫のストーリーを追う。</a:t>
            </a:r>
          </a:p>
        </p:txBody>
      </p:sp>
      <p:sp>
        <p:nvSpPr>
          <p:cNvPr id="94" name="テキスト ボックス 93">
            <a:extLst>
              <a:ext uri="{FF2B5EF4-FFF2-40B4-BE49-F238E27FC236}">
                <a16:creationId xmlns:a16="http://schemas.microsoft.com/office/drawing/2014/main" id="{7B400194-AA1E-487E-9AA6-8FEC88C70A73}"/>
              </a:ext>
            </a:extLst>
          </p:cNvPr>
          <p:cNvSpPr txBox="1"/>
          <p:nvPr/>
        </p:nvSpPr>
        <p:spPr>
          <a:xfrm>
            <a:off x="6499013" y="6055160"/>
            <a:ext cx="963887" cy="71843"/>
          </a:xfrm>
          <a:prstGeom prst="rect">
            <a:avLst/>
          </a:prstGeom>
          <a:noFill/>
        </p:spPr>
        <p:txBody>
          <a:bodyPr wrap="none" lIns="0" tIns="0" rIns="0" bIns="0" rtlCol="0" anchor="t">
            <a:spAutoFit/>
          </a:bodyPr>
          <a:lstStyle/>
          <a:p>
            <a:pPr>
              <a:spcBef>
                <a:spcPts val="300"/>
              </a:spcBef>
            </a:pPr>
            <a:r>
              <a:rPr lang="ja-JP" altLang="en-US" sz="800" b="1" kern="0" spc="120">
                <a:latin typeface="+mn-ea"/>
              </a:rPr>
              <a:t>インスタグラマーのお気に入り</a:t>
            </a:r>
          </a:p>
        </p:txBody>
      </p:sp>
      <p:sp>
        <p:nvSpPr>
          <p:cNvPr id="95" name="テキスト ボックス 94">
            <a:extLst>
              <a:ext uri="{FF2B5EF4-FFF2-40B4-BE49-F238E27FC236}">
                <a16:creationId xmlns:a16="http://schemas.microsoft.com/office/drawing/2014/main" id="{E208E3FE-ECE6-4EC7-A0CD-50412CA35153}"/>
              </a:ext>
            </a:extLst>
          </p:cNvPr>
          <p:cNvSpPr txBox="1"/>
          <p:nvPr/>
        </p:nvSpPr>
        <p:spPr>
          <a:xfrm>
            <a:off x="6499012" y="6174762"/>
            <a:ext cx="1800000" cy="107764"/>
          </a:xfrm>
          <a:prstGeom prst="rect">
            <a:avLst/>
          </a:prstGeom>
          <a:noFill/>
        </p:spPr>
        <p:txBody>
          <a:bodyPr wrap="square" lIns="0" tIns="0" rIns="0" bIns="0" rtlCol="0" anchor="t">
            <a:spAutoFit/>
          </a:bodyPr>
          <a:lstStyle/>
          <a:p>
            <a:r>
              <a:rPr lang="en-US" altLang="ja-JP" sz="600" kern="0" err="1">
                <a:latin typeface="+mn-ea"/>
              </a:rPr>
              <a:t>sippo</a:t>
            </a:r>
            <a:r>
              <a:rPr lang="ja-JP" altLang="en-US" sz="600" kern="0">
                <a:latin typeface="+mn-ea"/>
              </a:rPr>
              <a:t>でおなじみの人気インスタグラマーが愛用する</a:t>
            </a:r>
            <a:endParaRPr lang="en-US" altLang="ja-JP" sz="600" kern="0">
              <a:latin typeface="+mn-ea"/>
            </a:endParaRPr>
          </a:p>
          <a:p>
            <a:r>
              <a:rPr lang="ja-JP" altLang="en-US" sz="600" kern="0">
                <a:latin typeface="+mn-ea"/>
              </a:rPr>
              <a:t>おすすめのグッズやお役立ちアイテムを紹介。</a:t>
            </a:r>
          </a:p>
        </p:txBody>
      </p:sp>
      <p:sp>
        <p:nvSpPr>
          <p:cNvPr id="96" name="テキスト ボックス 95">
            <a:extLst>
              <a:ext uri="{FF2B5EF4-FFF2-40B4-BE49-F238E27FC236}">
                <a16:creationId xmlns:a16="http://schemas.microsoft.com/office/drawing/2014/main" id="{926CFAF8-32C0-4F81-A979-DBC231CF2B20}"/>
              </a:ext>
            </a:extLst>
          </p:cNvPr>
          <p:cNvSpPr txBox="1"/>
          <p:nvPr/>
        </p:nvSpPr>
        <p:spPr>
          <a:xfrm>
            <a:off x="6499013" y="6567134"/>
            <a:ext cx="481943" cy="71843"/>
          </a:xfrm>
          <a:prstGeom prst="rect">
            <a:avLst/>
          </a:prstGeom>
          <a:noFill/>
        </p:spPr>
        <p:txBody>
          <a:bodyPr wrap="none" lIns="0" tIns="0" rIns="0" bIns="0" rtlCol="0" anchor="t">
            <a:spAutoFit/>
          </a:bodyPr>
          <a:lstStyle/>
          <a:p>
            <a:pPr>
              <a:spcBef>
                <a:spcPts val="300"/>
              </a:spcBef>
            </a:pPr>
            <a:r>
              <a:rPr lang="ja-JP" altLang="en-US" sz="800" b="1" kern="0" spc="120">
                <a:latin typeface="+mn-ea"/>
              </a:rPr>
              <a:t>犬と猫とわたし</a:t>
            </a:r>
          </a:p>
        </p:txBody>
      </p:sp>
      <p:sp>
        <p:nvSpPr>
          <p:cNvPr id="97" name="テキスト ボックス 96">
            <a:extLst>
              <a:ext uri="{FF2B5EF4-FFF2-40B4-BE49-F238E27FC236}">
                <a16:creationId xmlns:a16="http://schemas.microsoft.com/office/drawing/2014/main" id="{6BF4FFD0-AD7C-40FD-9E4E-CB6D8744C6D1}"/>
              </a:ext>
            </a:extLst>
          </p:cNvPr>
          <p:cNvSpPr txBox="1"/>
          <p:nvPr/>
        </p:nvSpPr>
        <p:spPr>
          <a:xfrm>
            <a:off x="6499012" y="6686736"/>
            <a:ext cx="1800000" cy="276999"/>
          </a:xfrm>
          <a:prstGeom prst="rect">
            <a:avLst/>
          </a:prstGeom>
          <a:noFill/>
        </p:spPr>
        <p:txBody>
          <a:bodyPr wrap="square" lIns="0" tIns="0" rIns="0" bIns="0" rtlCol="0" anchor="t">
            <a:spAutoFit/>
          </a:bodyPr>
          <a:lstStyle/>
          <a:p>
            <a:r>
              <a:rPr lang="ja-JP" altLang="en-US" sz="600" kern="0">
                <a:latin typeface="+mn-ea"/>
              </a:rPr>
              <a:t>愛するペットと暮らすおしゃれなファッショニスタたち。犬や猫との忘れられないエピソードや日々のライフスタイルを語る。初回は桐島かれんさん。</a:t>
            </a:r>
          </a:p>
        </p:txBody>
      </p:sp>
      <p:pic>
        <p:nvPicPr>
          <p:cNvPr id="110" name="図 109">
            <a:extLst>
              <a:ext uri="{FF2B5EF4-FFF2-40B4-BE49-F238E27FC236}">
                <a16:creationId xmlns:a16="http://schemas.microsoft.com/office/drawing/2014/main" id="{3044E671-3C6C-4188-84B0-0DF9BA334E38}"/>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3576822" y="6068758"/>
            <a:ext cx="407909" cy="373467"/>
          </a:xfrm>
          <a:prstGeom prst="roundRect">
            <a:avLst/>
          </a:prstGeom>
        </p:spPr>
      </p:pic>
      <p:pic>
        <p:nvPicPr>
          <p:cNvPr id="111" name="Picture 13" descr="çããªããç¨ãã¢ã¢ï¼å·¦ï¼ã¨ããã">
            <a:extLst>
              <a:ext uri="{FF2B5EF4-FFF2-40B4-BE49-F238E27FC236}">
                <a16:creationId xmlns:a16="http://schemas.microsoft.com/office/drawing/2014/main" id="{E69B8657-5B6C-492F-AAA2-C95DDDCA6962}"/>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a:stretch/>
        </p:blipFill>
        <p:spPr bwMode="auto">
          <a:xfrm>
            <a:off x="3576822" y="6583721"/>
            <a:ext cx="407909" cy="373467"/>
          </a:xfrm>
          <a:prstGeom prst="roundRect">
            <a:avLst/>
          </a:prstGeom>
          <a:noFill/>
          <a:extLst>
            <a:ext uri="{909E8E84-426E-40DD-AFC4-6F175D3DCCD1}">
              <a14:hiddenFill xmlns:a14="http://schemas.microsoft.com/office/drawing/2010/main">
                <a:solidFill>
                  <a:srgbClr val="FFFFFF"/>
                </a:solidFill>
              </a14:hiddenFill>
            </a:ext>
          </a:extLst>
        </p:spPr>
      </p:pic>
      <p:grpSp>
        <p:nvGrpSpPr>
          <p:cNvPr id="142" name="グループ化 141">
            <a:extLst>
              <a:ext uri="{FF2B5EF4-FFF2-40B4-BE49-F238E27FC236}">
                <a16:creationId xmlns:a16="http://schemas.microsoft.com/office/drawing/2014/main" id="{A5E6F4DA-E325-4511-B149-BC86F63CD63F}"/>
              </a:ext>
            </a:extLst>
          </p:cNvPr>
          <p:cNvGrpSpPr/>
          <p:nvPr/>
        </p:nvGrpSpPr>
        <p:grpSpPr>
          <a:xfrm>
            <a:off x="4073111" y="6575691"/>
            <a:ext cx="1800000" cy="291510"/>
            <a:chOff x="1605084" y="1808707"/>
            <a:chExt cx="3161290" cy="559187"/>
          </a:xfrm>
        </p:grpSpPr>
        <p:sp>
          <p:nvSpPr>
            <p:cNvPr id="143" name="テキスト ボックス 142">
              <a:extLst>
                <a:ext uri="{FF2B5EF4-FFF2-40B4-BE49-F238E27FC236}">
                  <a16:creationId xmlns:a16="http://schemas.microsoft.com/office/drawing/2014/main" id="{55063C59-FBEF-4360-B8E3-9AA7B95F2D45}"/>
                </a:ext>
              </a:extLst>
            </p:cNvPr>
            <p:cNvSpPr txBox="1"/>
            <p:nvPr/>
          </p:nvSpPr>
          <p:spPr>
            <a:xfrm>
              <a:off x="1605084" y="1808707"/>
              <a:ext cx="1179810" cy="123111"/>
            </a:xfrm>
            <a:prstGeom prst="rect">
              <a:avLst/>
            </a:prstGeom>
            <a:noFill/>
          </p:spPr>
          <p:txBody>
            <a:bodyPr wrap="none" lIns="0" tIns="0" rIns="0" bIns="0" rtlCol="0" anchor="t">
              <a:spAutoFit/>
            </a:bodyPr>
            <a:lstStyle/>
            <a:p>
              <a:pPr>
                <a:spcBef>
                  <a:spcPts val="300"/>
                </a:spcBef>
              </a:pPr>
              <a:r>
                <a:rPr lang="ja-JP" altLang="en-US" sz="800" b="1" kern="0" spc="120">
                  <a:latin typeface="+mn-ea"/>
                </a:rPr>
                <a:t>猫アレルギーですけど</a:t>
              </a:r>
            </a:p>
          </p:txBody>
        </p:sp>
        <p:sp>
          <p:nvSpPr>
            <p:cNvPr id="144" name="テキスト ボックス 143">
              <a:extLst>
                <a:ext uri="{FF2B5EF4-FFF2-40B4-BE49-F238E27FC236}">
                  <a16:creationId xmlns:a16="http://schemas.microsoft.com/office/drawing/2014/main" id="{E600AF1B-3527-4F83-A775-726BF5FF5BAA}"/>
                </a:ext>
              </a:extLst>
            </p:cNvPr>
            <p:cNvSpPr txBox="1"/>
            <p:nvPr/>
          </p:nvSpPr>
          <p:spPr>
            <a:xfrm>
              <a:off x="1605084" y="2013660"/>
              <a:ext cx="3161290" cy="354234"/>
            </a:xfrm>
            <a:prstGeom prst="rect">
              <a:avLst/>
            </a:prstGeom>
            <a:noFill/>
          </p:spPr>
          <p:txBody>
            <a:bodyPr wrap="square" lIns="0" tIns="0" rIns="0" bIns="0" rtlCol="0" anchor="t">
              <a:spAutoFit/>
            </a:bodyPr>
            <a:lstStyle/>
            <a:p>
              <a:r>
                <a:rPr lang="ja-JP" altLang="en-US" sz="600" kern="0">
                  <a:latin typeface="+mn-ea"/>
                </a:rPr>
                <a:t>猫アレルギーの飼い主の主婦が、２匹の愛猫との生活や発見をユニークな視点で切り取る人気連載。</a:t>
              </a:r>
            </a:p>
          </p:txBody>
        </p:sp>
      </p:grpSp>
      <p:grpSp>
        <p:nvGrpSpPr>
          <p:cNvPr id="145" name="グループ化 144">
            <a:extLst>
              <a:ext uri="{FF2B5EF4-FFF2-40B4-BE49-F238E27FC236}">
                <a16:creationId xmlns:a16="http://schemas.microsoft.com/office/drawing/2014/main" id="{6222C592-D992-45EC-8D48-6D3F1288140C}"/>
              </a:ext>
            </a:extLst>
          </p:cNvPr>
          <p:cNvGrpSpPr/>
          <p:nvPr/>
        </p:nvGrpSpPr>
        <p:grpSpPr>
          <a:xfrm>
            <a:off x="4073111" y="6054471"/>
            <a:ext cx="1800000" cy="383843"/>
            <a:chOff x="1605084" y="1808707"/>
            <a:chExt cx="3161290" cy="736303"/>
          </a:xfrm>
        </p:grpSpPr>
        <p:sp>
          <p:nvSpPr>
            <p:cNvPr id="146" name="テキスト ボックス 145">
              <a:extLst>
                <a:ext uri="{FF2B5EF4-FFF2-40B4-BE49-F238E27FC236}">
                  <a16:creationId xmlns:a16="http://schemas.microsoft.com/office/drawing/2014/main" id="{C7F59E33-418C-4612-B30F-E3B625B2CD2D}"/>
                </a:ext>
              </a:extLst>
            </p:cNvPr>
            <p:cNvSpPr txBox="1"/>
            <p:nvPr/>
          </p:nvSpPr>
          <p:spPr>
            <a:xfrm>
              <a:off x="1605084" y="1808707"/>
              <a:ext cx="1533753" cy="123111"/>
            </a:xfrm>
            <a:prstGeom prst="rect">
              <a:avLst/>
            </a:prstGeom>
            <a:noFill/>
          </p:spPr>
          <p:txBody>
            <a:bodyPr wrap="none" lIns="0" tIns="0" rIns="0" bIns="0" rtlCol="0" anchor="t">
              <a:spAutoFit/>
            </a:bodyPr>
            <a:lstStyle/>
            <a:p>
              <a:pPr>
                <a:spcBef>
                  <a:spcPts val="300"/>
                </a:spcBef>
              </a:pPr>
              <a:r>
                <a:rPr lang="ja-JP" altLang="en-US" sz="800" b="1" kern="0" spc="120">
                  <a:latin typeface="+mn-ea"/>
                </a:rPr>
                <a:t>猫の病気、サインの見つけ方</a:t>
              </a:r>
            </a:p>
          </p:txBody>
        </p:sp>
        <p:sp>
          <p:nvSpPr>
            <p:cNvPr id="147" name="テキスト ボックス 146">
              <a:extLst>
                <a:ext uri="{FF2B5EF4-FFF2-40B4-BE49-F238E27FC236}">
                  <a16:creationId xmlns:a16="http://schemas.microsoft.com/office/drawing/2014/main" id="{0A31A28B-5B91-4291-AAF2-5ADB82197246}"/>
                </a:ext>
              </a:extLst>
            </p:cNvPr>
            <p:cNvSpPr txBox="1"/>
            <p:nvPr/>
          </p:nvSpPr>
          <p:spPr>
            <a:xfrm>
              <a:off x="1605084" y="2013659"/>
              <a:ext cx="3161290" cy="531351"/>
            </a:xfrm>
            <a:prstGeom prst="rect">
              <a:avLst/>
            </a:prstGeom>
            <a:noFill/>
          </p:spPr>
          <p:txBody>
            <a:bodyPr wrap="square" lIns="0" tIns="0" rIns="0" bIns="0" rtlCol="0" anchor="t">
              <a:spAutoFit/>
            </a:bodyPr>
            <a:lstStyle/>
            <a:p>
              <a:r>
                <a:rPr lang="ja-JP" altLang="en-US" sz="600" kern="0">
                  <a:latin typeface="+mn-ea"/>
                </a:rPr>
                <a:t>東京猫医療センター院長、服部幸先生によるコラム。獣医師など専門家のコラムのほか、綿密な取材に基づいた質の高いお役立ち記事が</a:t>
              </a:r>
              <a:r>
                <a:rPr lang="en-US" altLang="ja-JP" sz="600" kern="0" err="1">
                  <a:latin typeface="+mn-ea"/>
                </a:rPr>
                <a:t>sippo</a:t>
              </a:r>
              <a:r>
                <a:rPr lang="ja-JP" altLang="en-US" sz="600" kern="0">
                  <a:latin typeface="+mn-ea"/>
                </a:rPr>
                <a:t>の特長。</a:t>
              </a:r>
            </a:p>
          </p:txBody>
        </p:sp>
      </p:grpSp>
      <p:sp>
        <p:nvSpPr>
          <p:cNvPr id="103" name="テキスト プレースホルダー 2">
            <a:extLst>
              <a:ext uri="{FF2B5EF4-FFF2-40B4-BE49-F238E27FC236}">
                <a16:creationId xmlns:a16="http://schemas.microsoft.com/office/drawing/2014/main" id="{A6BF5B99-E717-4CB1-9114-0EC480F0A81D}"/>
              </a:ext>
            </a:extLst>
          </p:cNvPr>
          <p:cNvSpPr txBox="1">
            <a:spLocks/>
          </p:cNvSpPr>
          <p:nvPr/>
        </p:nvSpPr>
        <p:spPr>
          <a:xfrm>
            <a:off x="3474791" y="3036586"/>
            <a:ext cx="607859"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■規模</a:t>
            </a:r>
          </a:p>
        </p:txBody>
      </p:sp>
      <p:sp>
        <p:nvSpPr>
          <p:cNvPr id="11" name="テキスト ボックス 10">
            <a:extLst>
              <a:ext uri="{FF2B5EF4-FFF2-40B4-BE49-F238E27FC236}">
                <a16:creationId xmlns:a16="http://schemas.microsoft.com/office/drawing/2014/main" id="{954165DD-2788-481D-BD1A-7D4C339DA50A}"/>
              </a:ext>
            </a:extLst>
          </p:cNvPr>
          <p:cNvSpPr txBox="1"/>
          <p:nvPr/>
        </p:nvSpPr>
        <p:spPr>
          <a:xfrm>
            <a:off x="6877682" y="4246033"/>
            <a:ext cx="1491619" cy="340519"/>
          </a:xfrm>
          <a:prstGeom prst="roundRect">
            <a:avLst/>
          </a:prstGeom>
          <a:noFill/>
        </p:spPr>
        <p:txBody>
          <a:bodyPr wrap="square" lIns="36000" rIns="36000" rtlCol="0">
            <a:spAutoFit/>
          </a:bodyPr>
          <a:lstStyle/>
          <a:p>
            <a:endParaRPr kumimoji="1" lang="en-US" altLang="ja-JP" sz="700" b="1">
              <a:solidFill>
                <a:srgbClr val="4B6584"/>
              </a:solidFill>
            </a:endParaRPr>
          </a:p>
          <a:p>
            <a:r>
              <a:rPr kumimoji="1" lang="ja-JP" altLang="en-US" sz="700" b="1">
                <a:solidFill>
                  <a:srgbClr val="4B6584"/>
                </a:solidFill>
              </a:rPr>
              <a:t>ペット飼育率９割超</a:t>
            </a:r>
          </a:p>
        </p:txBody>
      </p:sp>
      <p:sp>
        <p:nvSpPr>
          <p:cNvPr id="109" name="テキスト プレースホルダー 2">
            <a:extLst>
              <a:ext uri="{FF2B5EF4-FFF2-40B4-BE49-F238E27FC236}">
                <a16:creationId xmlns:a16="http://schemas.microsoft.com/office/drawing/2014/main" id="{05D4E56C-657B-449A-9C8A-EC7367D12A05}"/>
              </a:ext>
            </a:extLst>
          </p:cNvPr>
          <p:cNvSpPr txBox="1">
            <a:spLocks/>
          </p:cNvSpPr>
          <p:nvPr/>
        </p:nvSpPr>
        <p:spPr>
          <a:xfrm>
            <a:off x="3474791" y="3495080"/>
            <a:ext cx="889987"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■ユーザー</a:t>
            </a:r>
          </a:p>
        </p:txBody>
      </p:sp>
      <p:sp>
        <p:nvSpPr>
          <p:cNvPr id="149" name="テキスト ボックス 148">
            <a:extLst>
              <a:ext uri="{FF2B5EF4-FFF2-40B4-BE49-F238E27FC236}">
                <a16:creationId xmlns:a16="http://schemas.microsoft.com/office/drawing/2014/main" id="{64F6DF06-FDB3-4AAA-983F-B680AA1101A3}"/>
              </a:ext>
            </a:extLst>
          </p:cNvPr>
          <p:cNvSpPr txBox="1"/>
          <p:nvPr/>
        </p:nvSpPr>
        <p:spPr>
          <a:xfrm>
            <a:off x="4321795" y="3107091"/>
            <a:ext cx="3034805" cy="338554"/>
          </a:xfrm>
          <a:prstGeom prst="rect">
            <a:avLst/>
          </a:prstGeom>
          <a:noFill/>
        </p:spPr>
        <p:txBody>
          <a:bodyPr wrap="none" rtlCol="0">
            <a:spAutoFit/>
          </a:bodyPr>
          <a:lstStyle/>
          <a:p>
            <a:pPr algn="ctr"/>
            <a:r>
              <a:rPr lang="en-US" altLang="ja-JP" sz="1600" b="1">
                <a:solidFill>
                  <a:schemeClr val="accent1"/>
                </a:solidFill>
                <a:latin typeface="游ゴシック" panose="020B0400000000000000" pitchFamily="50" charset="-128"/>
                <a:ea typeface="游ゴシック" panose="020B0400000000000000" pitchFamily="50" charset="-128"/>
              </a:rPr>
              <a:t>12,678,406</a:t>
            </a:r>
            <a:r>
              <a:rPr lang="en-US" altLang="ja-JP" sz="1200" b="1">
                <a:solidFill>
                  <a:schemeClr val="accent1"/>
                </a:solidFill>
                <a:latin typeface="游ゴシック" panose="020B0400000000000000" pitchFamily="50" charset="-128"/>
                <a:ea typeface="游ゴシック" panose="020B0400000000000000" pitchFamily="50" charset="-128"/>
              </a:rPr>
              <a:t>PV</a:t>
            </a:r>
            <a:r>
              <a:rPr lang="ja-JP" altLang="en-US" sz="1079" b="1">
                <a:solidFill>
                  <a:schemeClr val="accent1"/>
                </a:solidFill>
                <a:latin typeface="游ゴシック" panose="020B0400000000000000" pitchFamily="50" charset="-128"/>
                <a:ea typeface="游ゴシック" panose="020B0400000000000000" pitchFamily="50" charset="-128"/>
              </a:rPr>
              <a:t>　／　</a:t>
            </a:r>
            <a:r>
              <a:rPr lang="en-US" altLang="ja-JP" sz="1600" b="1">
                <a:solidFill>
                  <a:schemeClr val="accent1"/>
                </a:solidFill>
                <a:latin typeface="游ゴシック" panose="020B0400000000000000" pitchFamily="50" charset="-128"/>
                <a:ea typeface="游ゴシック" panose="020B0400000000000000" pitchFamily="50" charset="-128"/>
              </a:rPr>
              <a:t>1,802,865</a:t>
            </a:r>
            <a:r>
              <a:rPr lang="en-US" altLang="ja-JP" sz="1200" b="1">
                <a:solidFill>
                  <a:schemeClr val="accent1"/>
                </a:solidFill>
                <a:latin typeface="游ゴシック" panose="020B0400000000000000" pitchFamily="50" charset="-128"/>
                <a:ea typeface="游ゴシック" panose="020B0400000000000000" pitchFamily="50" charset="-128"/>
              </a:rPr>
              <a:t>UU</a:t>
            </a:r>
            <a:endParaRPr lang="en-US" altLang="ja-JP" sz="1511" b="1">
              <a:solidFill>
                <a:schemeClr val="accent1"/>
              </a:solidFill>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BCDB96FA-B8AC-464B-B15F-5596648C214F}"/>
              </a:ext>
            </a:extLst>
          </p:cNvPr>
          <p:cNvSpPr/>
          <p:nvPr/>
        </p:nvSpPr>
        <p:spPr>
          <a:xfrm>
            <a:off x="8449578" y="5422295"/>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24">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pic>
        <p:nvPicPr>
          <p:cNvPr id="5" name="Picture 4">
            <a:extLst>
              <a:ext uri="{FF2B5EF4-FFF2-40B4-BE49-F238E27FC236}">
                <a16:creationId xmlns:a16="http://schemas.microsoft.com/office/drawing/2014/main" id="{A03ED166-5BC9-4605-8BB6-36F10B1B2C3A}"/>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8634699" y="2995224"/>
            <a:ext cx="1465997" cy="1657442"/>
          </a:xfrm>
          <a:prstGeom prst="rect">
            <a:avLst/>
          </a:prstGeom>
          <a:noFill/>
          <a:ln w="635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72" name="四角形: 角を丸くする 71">
            <a:extLst>
              <a:ext uri="{FF2B5EF4-FFF2-40B4-BE49-F238E27FC236}">
                <a16:creationId xmlns:a16="http://schemas.microsoft.com/office/drawing/2014/main" id="{D14205CF-8EAD-4A97-A790-025C53EF15EE}"/>
              </a:ext>
            </a:extLst>
          </p:cNvPr>
          <p:cNvSpPr/>
          <p:nvPr/>
        </p:nvSpPr>
        <p:spPr>
          <a:xfrm>
            <a:off x="8296187" y="6688079"/>
            <a:ext cx="2291684" cy="491367"/>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nSpc>
                <a:spcPct val="120000"/>
              </a:lnSpc>
            </a:pPr>
            <a:r>
              <a:rPr kumimoji="1" lang="ja-JP" altLang="en-US" sz="800" b="1">
                <a:solidFill>
                  <a:schemeClr val="tx1"/>
                </a:solidFill>
                <a:latin typeface="游ゴシック" panose="020B0400000000000000" pitchFamily="50" charset="-128"/>
                <a:ea typeface="游ゴシック" panose="020B0400000000000000" pitchFamily="50" charset="-128"/>
              </a:rPr>
              <a:t>■スポンサードコンテンツ　</a:t>
            </a:r>
            <a:endParaRPr kumimoji="1" lang="en-US" altLang="ja-JP" sz="800" b="1">
              <a:solidFill>
                <a:schemeClr val="tx1"/>
              </a:solidFill>
              <a:latin typeface="游ゴシック" panose="020B0400000000000000" pitchFamily="50" charset="-128"/>
              <a:ea typeface="游ゴシック" panose="020B0400000000000000" pitchFamily="50" charset="-128"/>
            </a:endParaRPr>
          </a:p>
          <a:p>
            <a:pPr>
              <a:lnSpc>
                <a:spcPct val="120000"/>
              </a:lnSpc>
            </a:pPr>
            <a:r>
              <a:rPr lang="en-US" altLang="ja-JP" sz="700">
                <a:solidFill>
                  <a:schemeClr val="tx1"/>
                </a:solidFill>
                <a:latin typeface="游ゴシック" panose="020B0400000000000000" pitchFamily="50" charset="-128"/>
              </a:rPr>
              <a:t> 1</a:t>
            </a:r>
            <a:r>
              <a:rPr lang="ja-JP" altLang="en-US" sz="700">
                <a:solidFill>
                  <a:schemeClr val="tx1"/>
                </a:solidFill>
                <a:latin typeface="游ゴシック" panose="020B0400000000000000" pitchFamily="50" charset="-128"/>
              </a:rPr>
              <a:t>万</a:t>
            </a:r>
            <a:r>
              <a:rPr lang="en-US" altLang="ja-JP" sz="700">
                <a:solidFill>
                  <a:schemeClr val="tx1"/>
                </a:solidFill>
                <a:latin typeface="游ゴシック" panose="020B0400000000000000" pitchFamily="50" charset="-128"/>
              </a:rPr>
              <a:t>PV</a:t>
            </a:r>
            <a:r>
              <a:rPr lang="ja-JP" altLang="en-US" sz="700">
                <a:solidFill>
                  <a:schemeClr val="tx1"/>
                </a:solidFill>
                <a:latin typeface="游ゴシック" panose="020B0400000000000000" pitchFamily="50" charset="-128"/>
              </a:rPr>
              <a:t>保証：掲載費</a:t>
            </a:r>
            <a:r>
              <a:rPr lang="en-US" altLang="ja-JP" sz="700">
                <a:solidFill>
                  <a:schemeClr val="tx1"/>
                </a:solidFill>
                <a:latin typeface="游ゴシック" panose="020B0400000000000000" pitchFamily="50" charset="-128"/>
              </a:rPr>
              <a:t>G150</a:t>
            </a:r>
            <a:r>
              <a:rPr lang="ja-JP" altLang="en-US" sz="700">
                <a:solidFill>
                  <a:schemeClr val="tx1"/>
                </a:solidFill>
                <a:latin typeface="游ゴシック" panose="020B0400000000000000" pitchFamily="50" charset="-128"/>
              </a:rPr>
              <a:t>万円～</a:t>
            </a:r>
            <a:r>
              <a:rPr lang="en-US" altLang="ja-JP" sz="700">
                <a:solidFill>
                  <a:schemeClr val="tx1"/>
                </a:solidFill>
                <a:latin typeface="游ゴシック" panose="020B0400000000000000" pitchFamily="50" charset="-128"/>
              </a:rPr>
              <a:t>+</a:t>
            </a:r>
            <a:r>
              <a:rPr lang="ja-JP" altLang="en-US" sz="700">
                <a:solidFill>
                  <a:schemeClr val="tx1"/>
                </a:solidFill>
                <a:latin typeface="游ゴシック" panose="020B0400000000000000" pitchFamily="50" charset="-128"/>
              </a:rPr>
              <a:t>制作費</a:t>
            </a:r>
            <a:r>
              <a:rPr lang="en-US" altLang="ja-JP" sz="700">
                <a:solidFill>
                  <a:schemeClr val="tx1"/>
                </a:solidFill>
                <a:latin typeface="游ゴシック" panose="020B0400000000000000" pitchFamily="50" charset="-128"/>
              </a:rPr>
              <a:t>N30</a:t>
            </a:r>
            <a:r>
              <a:rPr lang="ja-JP" altLang="en-US" sz="700">
                <a:solidFill>
                  <a:schemeClr val="tx1"/>
                </a:solidFill>
                <a:latin typeface="游ゴシック" panose="020B0400000000000000" pitchFamily="50" charset="-128"/>
              </a:rPr>
              <a:t>万円～　</a:t>
            </a:r>
            <a:endParaRPr lang="en-US" altLang="ja-JP" sz="700">
              <a:solidFill>
                <a:schemeClr val="tx1"/>
              </a:solidFill>
              <a:latin typeface="游ゴシック" panose="020B0400000000000000" pitchFamily="50" charset="-128"/>
            </a:endParaRPr>
          </a:p>
          <a:p>
            <a:pPr>
              <a:lnSpc>
                <a:spcPct val="120000"/>
              </a:lnSpc>
            </a:pPr>
            <a:r>
              <a:rPr lang="en-US" altLang="ja-JP" sz="700">
                <a:solidFill>
                  <a:schemeClr val="tx1"/>
                </a:solidFill>
                <a:latin typeface="游ゴシック" panose="020B0400000000000000" pitchFamily="50" charset="-128"/>
              </a:rPr>
              <a:t> 2</a:t>
            </a:r>
            <a:r>
              <a:rPr lang="ja-JP" altLang="en-US" sz="700">
                <a:solidFill>
                  <a:schemeClr val="tx1"/>
                </a:solidFill>
                <a:latin typeface="游ゴシック" panose="020B0400000000000000" pitchFamily="50" charset="-128"/>
              </a:rPr>
              <a:t>万</a:t>
            </a:r>
            <a:r>
              <a:rPr lang="en-US" altLang="ja-JP" sz="700">
                <a:solidFill>
                  <a:schemeClr val="tx1"/>
                </a:solidFill>
                <a:latin typeface="游ゴシック" panose="020B0400000000000000" pitchFamily="50" charset="-128"/>
              </a:rPr>
              <a:t>PV</a:t>
            </a:r>
            <a:r>
              <a:rPr lang="ja-JP" altLang="en-US" sz="700">
                <a:solidFill>
                  <a:schemeClr val="tx1"/>
                </a:solidFill>
                <a:latin typeface="游ゴシック" panose="020B0400000000000000" pitchFamily="50" charset="-128"/>
              </a:rPr>
              <a:t>保証：掲載費</a:t>
            </a:r>
            <a:r>
              <a:rPr lang="en-US" altLang="ja-JP" sz="700">
                <a:solidFill>
                  <a:schemeClr val="tx1"/>
                </a:solidFill>
                <a:latin typeface="游ゴシック" panose="020B0400000000000000" pitchFamily="50" charset="-128"/>
              </a:rPr>
              <a:t>G280</a:t>
            </a:r>
            <a:r>
              <a:rPr lang="ja-JP" altLang="en-US" sz="700">
                <a:solidFill>
                  <a:schemeClr val="tx1"/>
                </a:solidFill>
                <a:latin typeface="游ゴシック" panose="020B0400000000000000" pitchFamily="50" charset="-128"/>
              </a:rPr>
              <a:t>万円～</a:t>
            </a:r>
            <a:r>
              <a:rPr lang="en-US" altLang="ja-JP" sz="700">
                <a:solidFill>
                  <a:schemeClr val="tx1"/>
                </a:solidFill>
                <a:latin typeface="游ゴシック" panose="020B0400000000000000" pitchFamily="50" charset="-128"/>
              </a:rPr>
              <a:t>+</a:t>
            </a:r>
            <a:r>
              <a:rPr lang="ja-JP" altLang="en-US" sz="700">
                <a:solidFill>
                  <a:schemeClr val="tx1"/>
                </a:solidFill>
                <a:latin typeface="游ゴシック" panose="020B0400000000000000" pitchFamily="50" charset="-128"/>
              </a:rPr>
              <a:t>制作費</a:t>
            </a:r>
            <a:r>
              <a:rPr lang="en-US" altLang="ja-JP" sz="700">
                <a:solidFill>
                  <a:schemeClr val="tx1"/>
                </a:solidFill>
                <a:latin typeface="游ゴシック" panose="020B0400000000000000" pitchFamily="50" charset="-128"/>
              </a:rPr>
              <a:t>N30</a:t>
            </a:r>
            <a:r>
              <a:rPr lang="ja-JP" altLang="en-US" sz="700">
                <a:solidFill>
                  <a:schemeClr val="tx1"/>
                </a:solidFill>
                <a:latin typeface="游ゴシック" panose="020B0400000000000000" pitchFamily="50" charset="-128"/>
              </a:rPr>
              <a:t>万円～　</a:t>
            </a:r>
            <a:endParaRPr lang="en-US" altLang="ja-JP" sz="800">
              <a:solidFill>
                <a:schemeClr val="tx1"/>
              </a:solidFill>
              <a:latin typeface="游ゴシック" panose="020B0400000000000000" pitchFamily="50" charset="-128"/>
            </a:endParaRPr>
          </a:p>
        </p:txBody>
      </p:sp>
    </p:spTree>
    <p:extLst>
      <p:ext uri="{BB962C8B-B14F-4D97-AF65-F5344CB8AC3E}">
        <p14:creationId xmlns:p14="http://schemas.microsoft.com/office/powerpoint/2010/main" val="1497936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図 77">
            <a:extLst>
              <a:ext uri="{FF2B5EF4-FFF2-40B4-BE49-F238E27FC236}">
                <a16:creationId xmlns:a16="http://schemas.microsoft.com/office/drawing/2014/main" id="{77447379-E544-4876-AFCD-13C19A8583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7744" y="129020"/>
            <a:ext cx="698598" cy="698598"/>
          </a:xfrm>
          <a:prstGeom prst="rect">
            <a:avLst/>
          </a:prstGeom>
        </p:spPr>
      </p:pic>
      <p:sp>
        <p:nvSpPr>
          <p:cNvPr id="47" name="正方形/長方形 46">
            <a:extLst>
              <a:ext uri="{FF2B5EF4-FFF2-40B4-BE49-F238E27FC236}">
                <a16:creationId xmlns:a16="http://schemas.microsoft.com/office/drawing/2014/main" id="{B4CDD100-278C-4ADC-B81A-4D7E0D51A621}"/>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世界のラグジュアリーシーンに大きな影響力をもつ、</a:t>
            </a:r>
          </a:p>
          <a:p>
            <a:r>
              <a:rPr lang="ja-JP" altLang="en-US"/>
              <a:t>米国ニューヨーク・タイムズ「</a:t>
            </a:r>
            <a:r>
              <a:rPr lang="en-US" altLang="ja-JP"/>
              <a:t>T magazine｣</a:t>
            </a:r>
            <a:r>
              <a:rPr lang="ja-JP" altLang="en-US"/>
              <a:t>の日本版サイト。</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知的好奇心に満ちた</a:t>
            </a:r>
            <a:r>
              <a:rPr lang="en-US" altLang="ja-JP"/>
              <a:t>30~40</a:t>
            </a:r>
            <a:r>
              <a:rPr lang="ja-JP" altLang="en-US"/>
              <a:t>代のビジネスエリート。</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pic>
        <p:nvPicPr>
          <p:cNvPr id="69" name="グラフィックス 68" descr="ノート PC">
            <a:extLst>
              <a:ext uri="{FF2B5EF4-FFF2-40B4-BE49-F238E27FC236}">
                <a16:creationId xmlns:a16="http://schemas.microsoft.com/office/drawing/2014/main" id="{55FA40A0-1948-4A0E-8DA5-019747CE1A3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5196" y="689456"/>
            <a:ext cx="216000" cy="216000"/>
          </a:xfrm>
          <a:prstGeom prst="rect">
            <a:avLst/>
          </a:prstGeom>
        </p:spPr>
      </p:pic>
      <p:pic>
        <p:nvPicPr>
          <p:cNvPr id="41" name="Picture 2" descr="T JAPAN:The New York Times Style Magazine 公式サイト">
            <a:extLst>
              <a:ext uri="{FF2B5EF4-FFF2-40B4-BE49-F238E27FC236}">
                <a16:creationId xmlns:a16="http://schemas.microsoft.com/office/drawing/2014/main" id="{5FC1D793-3115-48E0-8400-33AC0D6B6C9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7170" y="92824"/>
            <a:ext cx="5048546" cy="572007"/>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214C8AF9-031A-465B-936C-3FC591459D76}"/>
              </a:ext>
            </a:extLst>
          </p:cNvPr>
          <p:cNvSpPr/>
          <p:nvPr/>
        </p:nvSpPr>
        <p:spPr>
          <a:xfrm>
            <a:off x="587565" y="711066"/>
            <a:ext cx="1140056"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7"/>
              </a:rPr>
              <a:t>https://www.tjapan.jp/</a:t>
            </a:r>
            <a:endParaRPr lang="en-US" altLang="ja-JP" sz="700">
              <a:latin typeface="游ゴシック" panose="020B0400000000000000" pitchFamily="50" charset="-128"/>
              <a:ea typeface="游ゴシック" panose="020B0400000000000000" pitchFamily="50" charset="-128"/>
            </a:endParaRPr>
          </a:p>
        </p:txBody>
      </p:sp>
      <p:cxnSp>
        <p:nvCxnSpPr>
          <p:cNvPr id="81" name="直線コネクタ 80">
            <a:extLst>
              <a:ext uri="{FF2B5EF4-FFF2-40B4-BE49-F238E27FC236}">
                <a16:creationId xmlns:a16="http://schemas.microsoft.com/office/drawing/2014/main" id="{4D37B86E-C3CF-44AB-B802-0A321DAC4F73}"/>
              </a:ext>
            </a:extLst>
          </p:cNvPr>
          <p:cNvCxnSpPr>
            <a:cxnSpLocks/>
          </p:cNvCxnSpPr>
          <p:nvPr/>
        </p:nvCxnSpPr>
        <p:spPr>
          <a:xfrm>
            <a:off x="447636" y="2967035"/>
            <a:ext cx="70078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テキスト プレースホルダー 2">
            <a:extLst>
              <a:ext uri="{FF2B5EF4-FFF2-40B4-BE49-F238E27FC236}">
                <a16:creationId xmlns:a16="http://schemas.microsoft.com/office/drawing/2014/main" id="{A695A99F-E86B-4535-954C-0E26F5215638}"/>
              </a:ext>
            </a:extLst>
          </p:cNvPr>
          <p:cNvSpPr txBox="1">
            <a:spLocks/>
          </p:cNvSpPr>
          <p:nvPr/>
        </p:nvSpPr>
        <p:spPr>
          <a:xfrm>
            <a:off x="393762" y="2705365"/>
            <a:ext cx="531918" cy="261702"/>
          </a:xfrm>
          <a:prstGeom prst="rect">
            <a:avLst/>
          </a:prstGeom>
        </p:spPr>
        <p:txBody>
          <a:bodyPr vert="horz" wrap="none" lIns="82953" tIns="32659" rIns="82953" bIns="32659"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91440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270" b="1" i="0" u="none" strike="noStrike" kern="1200" cap="none" spc="0" normalizeH="0" baseline="0" noProof="0">
                <a:ln>
                  <a:noFill/>
                </a:ln>
                <a:solidFill>
                  <a:prstClr val="black"/>
                </a:solidFill>
                <a:effectLst/>
                <a:uLnTx/>
                <a:uFillTx/>
                <a:latin typeface="游ゴシック"/>
                <a:ea typeface="游ゴシック"/>
                <a:cs typeface="+mn-cs"/>
              </a:rPr>
              <a:t>概要</a:t>
            </a:r>
            <a:endParaRPr kumimoji="1" lang="en-US" altLang="ja-JP" sz="1270" b="1" i="0" u="none" strike="noStrike" kern="1200" cap="none" spc="0" normalizeH="0" baseline="0" noProof="0">
              <a:ln>
                <a:noFill/>
              </a:ln>
              <a:solidFill>
                <a:prstClr val="black"/>
              </a:solidFill>
              <a:effectLst/>
              <a:uLnTx/>
              <a:uFillTx/>
              <a:latin typeface="游ゴシック"/>
              <a:ea typeface="游ゴシック"/>
              <a:cs typeface="+mn-cs"/>
            </a:endParaRPr>
          </a:p>
        </p:txBody>
      </p:sp>
      <p:cxnSp>
        <p:nvCxnSpPr>
          <p:cNvPr id="116" name="直線コネクタ 115">
            <a:extLst>
              <a:ext uri="{FF2B5EF4-FFF2-40B4-BE49-F238E27FC236}">
                <a16:creationId xmlns:a16="http://schemas.microsoft.com/office/drawing/2014/main" id="{BC6320ED-E405-47AB-92D1-AB1720266946}"/>
              </a:ext>
            </a:extLst>
          </p:cNvPr>
          <p:cNvCxnSpPr>
            <a:cxnSpLocks/>
          </p:cNvCxnSpPr>
          <p:nvPr/>
        </p:nvCxnSpPr>
        <p:spPr>
          <a:xfrm>
            <a:off x="7639595" y="2967035"/>
            <a:ext cx="2516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テキスト プレースホルダー 2">
            <a:extLst>
              <a:ext uri="{FF2B5EF4-FFF2-40B4-BE49-F238E27FC236}">
                <a16:creationId xmlns:a16="http://schemas.microsoft.com/office/drawing/2014/main" id="{8068D3DA-5494-4AA3-B964-DB1270D36792}"/>
              </a:ext>
            </a:extLst>
          </p:cNvPr>
          <p:cNvSpPr txBox="1">
            <a:spLocks/>
          </p:cNvSpPr>
          <p:nvPr/>
        </p:nvSpPr>
        <p:spPr>
          <a:xfrm>
            <a:off x="7643592" y="2705365"/>
            <a:ext cx="880918" cy="261702"/>
          </a:xfrm>
          <a:prstGeom prst="rect">
            <a:avLst/>
          </a:prstGeom>
        </p:spPr>
        <p:txBody>
          <a:bodyPr vert="horz" wrap="square" lIns="82953" tIns="32659" rIns="82953" bIns="32659"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91440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270" b="1" i="0" u="none" strike="noStrike" kern="1200" cap="none" spc="0" normalizeH="0" baseline="0" noProof="0">
                <a:ln>
                  <a:noFill/>
                </a:ln>
                <a:solidFill>
                  <a:prstClr val="black"/>
                </a:solidFill>
                <a:effectLst/>
                <a:uLnTx/>
                <a:uFillTx/>
                <a:latin typeface="游ゴシック"/>
                <a:ea typeface="游ゴシック"/>
                <a:cs typeface="+mn-cs"/>
              </a:rPr>
              <a:t>広告事例</a:t>
            </a:r>
            <a:endParaRPr kumimoji="1" lang="en-US" altLang="ja-JP" sz="1270" b="1" i="0" u="none" strike="noStrike" kern="1200" cap="none" spc="0" normalizeH="0" baseline="0" noProof="0">
              <a:ln>
                <a:noFill/>
              </a:ln>
              <a:solidFill>
                <a:prstClr val="black"/>
              </a:solidFill>
              <a:effectLst/>
              <a:uLnTx/>
              <a:uFillTx/>
              <a:latin typeface="游ゴシック"/>
              <a:ea typeface="游ゴシック"/>
              <a:cs typeface="+mn-cs"/>
            </a:endParaRPr>
          </a:p>
        </p:txBody>
      </p:sp>
      <p:sp>
        <p:nvSpPr>
          <p:cNvPr id="118" name="テキスト ボックス 117">
            <a:extLst>
              <a:ext uri="{FF2B5EF4-FFF2-40B4-BE49-F238E27FC236}">
                <a16:creationId xmlns:a16="http://schemas.microsoft.com/office/drawing/2014/main" id="{A13EEC16-376E-4009-A4B2-B28A2204A98B}"/>
              </a:ext>
            </a:extLst>
          </p:cNvPr>
          <p:cNvSpPr txBox="1"/>
          <p:nvPr/>
        </p:nvSpPr>
        <p:spPr>
          <a:xfrm>
            <a:off x="2503654" y="3088301"/>
            <a:ext cx="4951854" cy="401328"/>
          </a:xfrm>
          <a:prstGeom prst="rect">
            <a:avLst/>
          </a:prstGeom>
          <a:noFill/>
        </p:spPr>
        <p:txBody>
          <a:bodyPr wrap="square" lIns="0" tIns="0" rIns="0" bIns="0" rtlCol="0" anchor="t">
            <a:spAutoFit/>
          </a:bodyPr>
          <a:lstStyle/>
          <a:p>
            <a:pPr marL="0" marR="0" lvl="0" indent="0" algn="l" defTabSz="414772" rtl="0" eaLnBrk="1" fontAlgn="auto" latinLnBrk="0" hangingPunct="1">
              <a:lnSpc>
                <a:spcPct val="11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ファッション、ビューティ、デザイン＆インテリア、アート、トラベル、フード、エンターテインメントの</a:t>
            </a:r>
            <a:r>
              <a:rPr kumimoji="0"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カテゴリーを網羅し、知的な記事内容と見やすく美しいビジュアルのコンテンツを公開。</a:t>
            </a:r>
            <a:r>
              <a:rPr kumimoji="0"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Facebook</a:t>
            </a: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Instagram</a:t>
            </a: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Twitter</a:t>
            </a: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などの</a:t>
            </a:r>
            <a:r>
              <a:rPr kumimoji="0"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SNS</a:t>
            </a: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オフィシャルアカウントや</a:t>
            </a:r>
            <a:r>
              <a:rPr kumimoji="0"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LINE</a:t>
            </a: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Yahoo! </a:t>
            </a: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ニュースにも記事を配信。</a:t>
            </a:r>
          </a:p>
        </p:txBody>
      </p:sp>
      <p:sp>
        <p:nvSpPr>
          <p:cNvPr id="119" name="テキスト ボックス 118">
            <a:extLst>
              <a:ext uri="{FF2B5EF4-FFF2-40B4-BE49-F238E27FC236}">
                <a16:creationId xmlns:a16="http://schemas.microsoft.com/office/drawing/2014/main" id="{8C9E1B34-71F7-41F6-831F-7DB39C91003C}"/>
              </a:ext>
            </a:extLst>
          </p:cNvPr>
          <p:cNvSpPr txBox="1"/>
          <p:nvPr/>
        </p:nvSpPr>
        <p:spPr>
          <a:xfrm>
            <a:off x="459559" y="5593480"/>
            <a:ext cx="393110" cy="178554"/>
          </a:xfrm>
          <a:prstGeom prst="rect">
            <a:avLst/>
          </a:prstGeom>
          <a:noFill/>
        </p:spPr>
        <p:txBody>
          <a:bodyPr wrap="none" lIns="0" tIns="0" rIns="0" bIns="0" rtlCol="0" anchor="t" anchorCtr="0">
            <a:spAutoFit/>
          </a:bodyPr>
          <a:lstStyle/>
          <a:p>
            <a:pPr marL="0" marR="0" lvl="0" indent="0" algn="l" defTabSz="414772" rtl="0" eaLnBrk="1" fontAlgn="auto" latinLnBrk="0" hangingPunct="1">
              <a:lnSpc>
                <a:spcPct val="120000"/>
              </a:lnSpc>
              <a:spcBef>
                <a:spcPts val="0"/>
              </a:spcBef>
              <a:spcAft>
                <a:spcPts val="0"/>
              </a:spcAft>
              <a:buClrTx/>
              <a:buSzTx/>
              <a:buFontTx/>
              <a:buNone/>
              <a:tabLst/>
              <a:defRPr/>
            </a:pPr>
            <a:r>
              <a:rPr kumimoji="0" lang="ja-JP" altLang="en-US" sz="10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■規模</a:t>
            </a:r>
            <a:endParaRPr kumimoji="0" lang="en-US" altLang="ja-JP" sz="10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0" name="テキスト ボックス 119">
            <a:extLst>
              <a:ext uri="{FF2B5EF4-FFF2-40B4-BE49-F238E27FC236}">
                <a16:creationId xmlns:a16="http://schemas.microsoft.com/office/drawing/2014/main" id="{1E501DDC-B2BE-4542-A943-C1DA54B5A79F}"/>
              </a:ext>
            </a:extLst>
          </p:cNvPr>
          <p:cNvSpPr txBox="1"/>
          <p:nvPr/>
        </p:nvSpPr>
        <p:spPr>
          <a:xfrm>
            <a:off x="7666982" y="3074372"/>
            <a:ext cx="2461974" cy="536750"/>
          </a:xfrm>
          <a:prstGeom prst="rect">
            <a:avLst/>
          </a:prstGeom>
          <a:noFill/>
        </p:spPr>
        <p:txBody>
          <a:bodyPr wrap="square" lIns="0" tIns="0" rIns="0" bIns="0" rtlCol="0" anchor="t">
            <a:spAutoFit/>
          </a:bodyPr>
          <a:lstStyle/>
          <a:p>
            <a:pPr marL="0" marR="0" lvl="0" indent="0" algn="l" defTabSz="414772" rtl="0" eaLnBrk="1" fontAlgn="auto" latinLnBrk="0" hangingPunct="1">
              <a:lnSpc>
                <a:spcPct val="110000"/>
              </a:lnSpc>
              <a:spcBef>
                <a:spcPts val="0"/>
              </a:spcBef>
              <a:spcAft>
                <a:spcPts val="0"/>
              </a:spcAft>
              <a:buClrTx/>
              <a:buSzTx/>
              <a:buFontTx/>
              <a:buNone/>
              <a:tabLst/>
              <a:defRPr/>
            </a:pPr>
            <a:r>
              <a:rPr kumimoji="0"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T JAPAN</a:t>
            </a: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が制作するハイクオリティなコンテンツを、雑誌、新聞、ウェブサイト、他メディアでも活用し、ワンストップでトータルコミュニケーション展開が可能。</a:t>
            </a:r>
            <a:endParaRPr kumimoji="0" lang="en-US" altLang="ja-JP"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21" name="図 120" descr="スクリーンショット, 抽象, 男 が含まれている画像&#10;&#10;自動的に生成された説明">
            <a:extLst>
              <a:ext uri="{FF2B5EF4-FFF2-40B4-BE49-F238E27FC236}">
                <a16:creationId xmlns:a16="http://schemas.microsoft.com/office/drawing/2014/main" id="{39A291A8-917A-4373-BEA1-52B575C2C7F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4781" y="3109644"/>
            <a:ext cx="1816167" cy="2371089"/>
          </a:xfrm>
          <a:prstGeom prst="rect">
            <a:avLst/>
          </a:prstGeom>
          <a:ln w="6350">
            <a:solidFill>
              <a:schemeClr val="bg1">
                <a:lumMod val="75000"/>
              </a:schemeClr>
            </a:solidFill>
          </a:ln>
          <a:effectLst/>
        </p:spPr>
      </p:pic>
      <p:sp>
        <p:nvSpPr>
          <p:cNvPr id="122" name="テキスト ボックス 121">
            <a:extLst>
              <a:ext uri="{FF2B5EF4-FFF2-40B4-BE49-F238E27FC236}">
                <a16:creationId xmlns:a16="http://schemas.microsoft.com/office/drawing/2014/main" id="{28E6A72B-B434-43B5-8DAC-242DF4ECDD66}"/>
              </a:ext>
            </a:extLst>
          </p:cNvPr>
          <p:cNvSpPr txBox="1"/>
          <p:nvPr/>
        </p:nvSpPr>
        <p:spPr>
          <a:xfrm>
            <a:off x="451600" y="5783225"/>
            <a:ext cx="1829347" cy="430887"/>
          </a:xfrm>
          <a:prstGeom prst="rect">
            <a:avLst/>
          </a:prstGeom>
          <a:noFill/>
        </p:spPr>
        <p:txBody>
          <a:bodyPr wrap="none" rtlCol="0">
            <a:spAutoFit/>
          </a:bodyPr>
          <a:lstStyle/>
          <a:p>
            <a:pPr marL="0" marR="0" lvl="0" indent="0" algn="r" defTabSz="414772"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65</a:t>
            </a:r>
            <a:r>
              <a:rPr kumimoji="0" lang="ja-JP" altLang="en-US" sz="14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万</a:t>
            </a:r>
            <a:r>
              <a:rPr kumimoji="0" lang="en-US" altLang="ja-JP" sz="11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PV/</a:t>
            </a:r>
            <a:r>
              <a:rPr kumimoji="0" lang="ja-JP" altLang="en-US" sz="11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月 </a:t>
            </a:r>
            <a:r>
              <a:rPr kumimoji="0" lang="en-US" altLang="ja-JP" sz="14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26</a:t>
            </a:r>
            <a:r>
              <a:rPr kumimoji="0" lang="ja-JP" altLang="en-US" sz="14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万</a:t>
            </a:r>
            <a:r>
              <a:rPr kumimoji="0" lang="en-US" altLang="ja-JP" sz="11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UU/</a:t>
            </a:r>
            <a:r>
              <a:rPr kumimoji="0" lang="ja-JP" altLang="en-US" sz="11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月</a:t>
            </a:r>
            <a:endParaRPr kumimoji="0" lang="ja-JP" altLang="en-US" sz="14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a:p>
            <a:pPr marL="0" marR="0" lvl="0" indent="0" algn="r" defTabSz="414772"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 2019</a:t>
            </a:r>
            <a:r>
              <a:rPr kumimoji="0" lang="ja-JP" altLang="en-US" sz="800" b="0"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年</a:t>
            </a:r>
            <a:r>
              <a:rPr kumimoji="0" lang="en-US" altLang="ja-JP" sz="800" b="0"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10</a:t>
            </a:r>
            <a:r>
              <a:rPr kumimoji="0" lang="ja-JP" altLang="en-US" sz="800" b="0"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月</a:t>
            </a:r>
          </a:p>
        </p:txBody>
      </p:sp>
      <p:sp>
        <p:nvSpPr>
          <p:cNvPr id="123" name="テキスト ボックス 122">
            <a:extLst>
              <a:ext uri="{FF2B5EF4-FFF2-40B4-BE49-F238E27FC236}">
                <a16:creationId xmlns:a16="http://schemas.microsoft.com/office/drawing/2014/main" id="{5AAD2302-3350-448E-A55B-543DDB14D84B}"/>
              </a:ext>
            </a:extLst>
          </p:cNvPr>
          <p:cNvSpPr txBox="1"/>
          <p:nvPr/>
        </p:nvSpPr>
        <p:spPr>
          <a:xfrm>
            <a:off x="463960" y="6432327"/>
            <a:ext cx="877163" cy="369332"/>
          </a:xfrm>
          <a:prstGeom prst="rect">
            <a:avLst/>
          </a:prstGeom>
          <a:noFill/>
        </p:spPr>
        <p:txBody>
          <a:bodyPr wrap="none" rtlCol="0">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ブランド志向</a:t>
            </a:r>
            <a:endParaRPr kumimoji="0" lang="en-US" altLang="ja-JP" sz="9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14772"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0" lang="ja-JP" altLang="en-US" sz="9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割</a:t>
            </a:r>
            <a:endParaRPr kumimoji="0" lang="en-US" altLang="ja-JP" sz="9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4" name="正方形/長方形 123">
            <a:extLst>
              <a:ext uri="{FF2B5EF4-FFF2-40B4-BE49-F238E27FC236}">
                <a16:creationId xmlns:a16="http://schemas.microsoft.com/office/drawing/2014/main" id="{1F180A2D-273B-442C-9640-93EC40A4CE63}"/>
              </a:ext>
            </a:extLst>
          </p:cNvPr>
          <p:cNvSpPr/>
          <p:nvPr/>
        </p:nvSpPr>
        <p:spPr>
          <a:xfrm>
            <a:off x="1359956" y="6433055"/>
            <a:ext cx="934638" cy="399789"/>
          </a:xfrm>
          <a:prstGeom prst="rect">
            <a:avLst/>
          </a:prstGeom>
        </p:spPr>
        <p:txBody>
          <a:bodyPr wrap="square">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世帯年収</a:t>
            </a:r>
            <a:r>
              <a:rPr kumimoji="0" lang="en-US" altLang="ja-JP" sz="10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800</a:t>
            </a: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万円以上が</a:t>
            </a:r>
            <a:r>
              <a:rPr kumimoji="0" lang="en-US" altLang="ja-JP" sz="10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48%</a:t>
            </a:r>
            <a:endParaRPr kumimoji="0" lang="en-US" altLang="ja-JP" sz="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125" name="直線コネクタ 124">
            <a:extLst>
              <a:ext uri="{FF2B5EF4-FFF2-40B4-BE49-F238E27FC236}">
                <a16:creationId xmlns:a16="http://schemas.microsoft.com/office/drawing/2014/main" id="{61F32AB1-B551-4336-9F28-DC0BCFB7EB90}"/>
              </a:ext>
            </a:extLst>
          </p:cNvPr>
          <p:cNvCxnSpPr/>
          <p:nvPr/>
        </p:nvCxnSpPr>
        <p:spPr>
          <a:xfrm>
            <a:off x="1393318" y="6413938"/>
            <a:ext cx="0" cy="4375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6" name="Picture 2" descr="写真：井浦 新">
            <a:extLst>
              <a:ext uri="{FF2B5EF4-FFF2-40B4-BE49-F238E27FC236}">
                <a16:creationId xmlns:a16="http://schemas.microsoft.com/office/drawing/2014/main" id="{5682B332-035F-478A-94A1-9397CCA9C53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90306" y="4029680"/>
            <a:ext cx="675987" cy="675987"/>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写真：斎藤 薫">
            <a:extLst>
              <a:ext uri="{FF2B5EF4-FFF2-40B4-BE49-F238E27FC236}">
                <a16:creationId xmlns:a16="http://schemas.microsoft.com/office/drawing/2014/main" id="{8739E4FB-18EA-4227-9A72-25E54D81151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155331" y="4029680"/>
            <a:ext cx="675987" cy="67598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6" descr="写真：若木 信吾">
            <a:extLst>
              <a:ext uri="{FF2B5EF4-FFF2-40B4-BE49-F238E27FC236}">
                <a16:creationId xmlns:a16="http://schemas.microsoft.com/office/drawing/2014/main" id="{191AA066-F34B-4437-8652-F7D1A76B8A8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870189" y="4029680"/>
            <a:ext cx="675987" cy="675987"/>
          </a:xfrm>
          <a:prstGeom prst="rect">
            <a:avLst/>
          </a:prstGeom>
          <a:noFill/>
          <a:extLst>
            <a:ext uri="{909E8E84-426E-40DD-AFC4-6F175D3DCCD1}">
              <a14:hiddenFill xmlns:a14="http://schemas.microsoft.com/office/drawing/2010/main">
                <a:solidFill>
                  <a:srgbClr val="FFFFFF"/>
                </a:solidFill>
              </a14:hiddenFill>
            </a:ext>
          </a:extLst>
        </p:spPr>
      </p:pic>
      <p:sp>
        <p:nvSpPr>
          <p:cNvPr id="129" name="テキスト ボックス 128">
            <a:extLst>
              <a:ext uri="{FF2B5EF4-FFF2-40B4-BE49-F238E27FC236}">
                <a16:creationId xmlns:a16="http://schemas.microsoft.com/office/drawing/2014/main" id="{FA37660C-4D63-41E5-A313-C21C5D059C4F}"/>
              </a:ext>
            </a:extLst>
          </p:cNvPr>
          <p:cNvSpPr txBox="1"/>
          <p:nvPr/>
        </p:nvSpPr>
        <p:spPr>
          <a:xfrm>
            <a:off x="2503654" y="3800813"/>
            <a:ext cx="4951854" cy="130485"/>
          </a:xfrm>
          <a:prstGeom prst="rect">
            <a:avLst/>
          </a:prstGeom>
          <a:noFill/>
        </p:spPr>
        <p:txBody>
          <a:bodyPr wrap="square" lIns="0" tIns="0" rIns="0" bIns="0" rtlCol="0" anchor="t">
            <a:spAutoFit/>
          </a:bodyPr>
          <a:lstStyle/>
          <a:p>
            <a:pPr marL="0" marR="0" lvl="0" indent="0" algn="l" defTabSz="414772" rtl="0" eaLnBrk="1" fontAlgn="auto" latinLnBrk="0" hangingPunct="1">
              <a:lnSpc>
                <a:spcPct val="11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各界のクリエイター・アーティストとのパートナーシップ。広告での起用もご相談可能。</a:t>
            </a:r>
          </a:p>
        </p:txBody>
      </p:sp>
      <p:sp>
        <p:nvSpPr>
          <p:cNvPr id="130" name="テキスト ボックス 129">
            <a:extLst>
              <a:ext uri="{FF2B5EF4-FFF2-40B4-BE49-F238E27FC236}">
                <a16:creationId xmlns:a16="http://schemas.microsoft.com/office/drawing/2014/main" id="{1DD7E564-E19F-44C8-A630-F48AD0D613B3}"/>
              </a:ext>
            </a:extLst>
          </p:cNvPr>
          <p:cNvSpPr txBox="1"/>
          <p:nvPr/>
        </p:nvSpPr>
        <p:spPr>
          <a:xfrm>
            <a:off x="2508606" y="3598106"/>
            <a:ext cx="1179328" cy="178554"/>
          </a:xfrm>
          <a:prstGeom prst="rect">
            <a:avLst/>
          </a:prstGeom>
          <a:noFill/>
        </p:spPr>
        <p:txBody>
          <a:bodyPr wrap="none" lIns="0" tIns="0" rIns="0" bIns="0" rtlCol="0" anchor="t" anchorCtr="0">
            <a:spAutoFit/>
          </a:bodyPr>
          <a:lstStyle/>
          <a:p>
            <a:pPr marL="0" marR="0" lvl="0" indent="0" algn="l" defTabSz="414772" rtl="0" eaLnBrk="1" fontAlgn="auto" latinLnBrk="0" hangingPunct="1">
              <a:lnSpc>
                <a:spcPct val="120000"/>
              </a:lnSpc>
              <a:spcBef>
                <a:spcPts val="0"/>
              </a:spcBef>
              <a:spcAft>
                <a:spcPts val="0"/>
              </a:spcAft>
              <a:buClrTx/>
              <a:buSzTx/>
              <a:buFontTx/>
              <a:buNone/>
              <a:tabLst/>
              <a:defRPr/>
            </a:pPr>
            <a:r>
              <a:rPr kumimoji="0" lang="ja-JP" altLang="en-US" sz="95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■インフルエンサー</a:t>
            </a:r>
            <a:endParaRPr kumimoji="0" lang="en-US" altLang="ja-JP" sz="95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1" name="テキスト ボックス 130">
            <a:extLst>
              <a:ext uri="{FF2B5EF4-FFF2-40B4-BE49-F238E27FC236}">
                <a16:creationId xmlns:a16="http://schemas.microsoft.com/office/drawing/2014/main" id="{EA223E20-36C4-4BB6-878E-91D327B07375}"/>
              </a:ext>
            </a:extLst>
          </p:cNvPr>
          <p:cNvSpPr txBox="1"/>
          <p:nvPr/>
        </p:nvSpPr>
        <p:spPr>
          <a:xfrm>
            <a:off x="3181296" y="3972342"/>
            <a:ext cx="753710" cy="207978"/>
          </a:xfrm>
          <a:prstGeom prst="rect">
            <a:avLst/>
          </a:prstGeom>
          <a:noFill/>
        </p:spPr>
        <p:txBody>
          <a:bodyPr wrap="none" lIns="32659" tIns="32659" rIns="32659" bIns="32659" rtlCol="0" anchor="t">
            <a:spAutoFit/>
          </a:bodyPr>
          <a:lstStyle/>
          <a:p>
            <a:pPr marL="0" marR="0" lvl="0" indent="0" algn="ctr" defTabSz="414772" rtl="0" eaLnBrk="1" fontAlgn="auto" latinLnBrk="0" hangingPunct="1">
              <a:lnSpc>
                <a:spcPct val="110000"/>
              </a:lnSpc>
              <a:spcBef>
                <a:spcPts val="0"/>
              </a:spcBef>
              <a:spcAft>
                <a:spcPts val="0"/>
              </a:spcAft>
              <a:buClrTx/>
              <a:buSzTx/>
              <a:buFontTx/>
              <a:buNone/>
              <a:tabLst/>
              <a:defRPr/>
            </a:pPr>
            <a:r>
              <a:rPr kumimoji="0" lang="ja-JP" altLang="en-US" sz="78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井浦 新／俳優</a:t>
            </a:r>
          </a:p>
        </p:txBody>
      </p:sp>
      <p:sp>
        <p:nvSpPr>
          <p:cNvPr id="132" name="テキスト ボックス 131">
            <a:extLst>
              <a:ext uri="{FF2B5EF4-FFF2-40B4-BE49-F238E27FC236}">
                <a16:creationId xmlns:a16="http://schemas.microsoft.com/office/drawing/2014/main" id="{F6E83C81-5202-4D38-B5B1-FEFAF2380A12}"/>
              </a:ext>
            </a:extLst>
          </p:cNvPr>
          <p:cNvSpPr txBox="1"/>
          <p:nvPr/>
        </p:nvSpPr>
        <p:spPr>
          <a:xfrm>
            <a:off x="4847463" y="3984332"/>
            <a:ext cx="991644" cy="308738"/>
          </a:xfrm>
          <a:prstGeom prst="rect">
            <a:avLst/>
          </a:prstGeom>
          <a:noFill/>
        </p:spPr>
        <p:txBody>
          <a:bodyPr wrap="none" lIns="32659" tIns="32659" rIns="32659" bIns="32659" rtlCol="0" anchor="t">
            <a:spAutoFit/>
          </a:bodyPr>
          <a:lstStyle/>
          <a:p>
            <a:pPr marL="0" marR="0" lvl="0" indent="0" algn="l" defTabSz="414772" rtl="0" eaLnBrk="1" fontAlgn="auto" latinLnBrk="0" hangingPunct="1">
              <a:lnSpc>
                <a:spcPct val="110000"/>
              </a:lnSpc>
              <a:spcBef>
                <a:spcPts val="0"/>
              </a:spcBef>
              <a:spcAft>
                <a:spcPts val="0"/>
              </a:spcAft>
              <a:buClrTx/>
              <a:buSzTx/>
              <a:buFontTx/>
              <a:buNone/>
              <a:tabLst/>
              <a:defRPr/>
            </a:pPr>
            <a:r>
              <a:rPr kumimoji="0" lang="ja-JP" altLang="en-US" sz="78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齋藤 薫／</a:t>
            </a:r>
            <a:r>
              <a:rPr kumimoji="0" lang="ja-JP" altLang="en-US" sz="544"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ビューティー</a:t>
            </a:r>
            <a:endParaRPr kumimoji="0" lang="en-US" altLang="ja-JP" sz="544"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14772" rtl="0" eaLnBrk="1" fontAlgn="auto" latinLnBrk="0" hangingPunct="1">
              <a:lnSpc>
                <a:spcPct val="110000"/>
              </a:lnSpc>
              <a:spcBef>
                <a:spcPts val="0"/>
              </a:spcBef>
              <a:spcAft>
                <a:spcPts val="0"/>
              </a:spcAft>
              <a:buClrTx/>
              <a:buSzTx/>
              <a:buFontTx/>
              <a:buNone/>
              <a:tabLst/>
              <a:defRPr/>
            </a:pPr>
            <a:r>
              <a:rPr kumimoji="0" lang="ja-JP" altLang="en-US" sz="544"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ジャーナリスト</a:t>
            </a:r>
          </a:p>
        </p:txBody>
      </p:sp>
      <p:sp>
        <p:nvSpPr>
          <p:cNvPr id="133" name="テキスト ボックス 132">
            <a:extLst>
              <a:ext uri="{FF2B5EF4-FFF2-40B4-BE49-F238E27FC236}">
                <a16:creationId xmlns:a16="http://schemas.microsoft.com/office/drawing/2014/main" id="{7FF4D147-484A-4593-89C9-C979A35E85C6}"/>
              </a:ext>
            </a:extLst>
          </p:cNvPr>
          <p:cNvSpPr txBox="1"/>
          <p:nvPr/>
        </p:nvSpPr>
        <p:spPr>
          <a:xfrm>
            <a:off x="2490306" y="4781244"/>
            <a:ext cx="603457" cy="165106"/>
          </a:xfrm>
          <a:prstGeom prst="rect">
            <a:avLst/>
          </a:prstGeom>
          <a:noFill/>
        </p:spPr>
        <p:txBody>
          <a:bodyPr wrap="none" lIns="0" tIns="0" rIns="0" bIns="0" rtlCol="0" anchor="t" anchorCtr="0">
            <a:spAutoFit/>
          </a:bodyPr>
          <a:lstStyle/>
          <a:p>
            <a:pPr marL="0" marR="0" lvl="0" indent="0" algn="l" defTabSz="414772" rtl="0" eaLnBrk="1" fontAlgn="auto" latinLnBrk="0" hangingPunct="1">
              <a:lnSpc>
                <a:spcPct val="120000"/>
              </a:lnSpc>
              <a:spcBef>
                <a:spcPts val="0"/>
              </a:spcBef>
              <a:spcAft>
                <a:spcPts val="0"/>
              </a:spcAft>
              <a:buClrTx/>
              <a:buSzTx/>
              <a:buFontTx/>
              <a:buNone/>
              <a:tabLst/>
              <a:defRPr/>
            </a:pPr>
            <a:r>
              <a:rPr kumimoji="0" lang="ja-JP" altLang="en-US" sz="881"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■人気連載</a:t>
            </a:r>
            <a:endParaRPr kumimoji="0" lang="en-US" altLang="ja-JP" sz="881"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4" name="正方形/長方形 133">
            <a:extLst>
              <a:ext uri="{FF2B5EF4-FFF2-40B4-BE49-F238E27FC236}">
                <a16:creationId xmlns:a16="http://schemas.microsoft.com/office/drawing/2014/main" id="{AAAF787B-A261-4234-B6BD-9F93486C403C}"/>
              </a:ext>
            </a:extLst>
          </p:cNvPr>
          <p:cNvSpPr/>
          <p:nvPr/>
        </p:nvSpPr>
        <p:spPr>
          <a:xfrm>
            <a:off x="2431213" y="4925052"/>
            <a:ext cx="4570323" cy="521457"/>
          </a:xfrm>
          <a:prstGeom prst="rect">
            <a:avLst/>
          </a:prstGeom>
        </p:spPr>
        <p:txBody>
          <a:bodyPr wrap="square">
            <a:spAutoFit/>
          </a:bodyPr>
          <a:lstStyle/>
          <a:p>
            <a:pPr marL="83530" marR="0" lvl="0" indent="-83530" algn="l" defTabSz="414772"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ja-JP" altLang="en-US"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hlinkClick r:id="rId12">
                  <a:extLst>
                    <a:ext uri="{A12FA001-AC4F-418D-AE19-62706E023703}">
                      <ahyp:hlinkClr xmlns:ahyp="http://schemas.microsoft.com/office/drawing/2018/hyperlinkcolor" val="tx"/>
                    </a:ext>
                  </a:extLst>
                </a:hlinkClick>
              </a:rPr>
              <a:t>せきねきょうこ</a:t>
            </a:r>
            <a:r>
              <a:rPr kumimoji="0" lang="en-US" altLang="ja-JP"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hlinkClick r:id="rId12">
                  <a:extLst>
                    <a:ext uri="{A12FA001-AC4F-418D-AE19-62706E023703}">
                      <ahyp:hlinkClr xmlns:ahyp="http://schemas.microsoft.com/office/drawing/2018/hyperlinkcolor" val="tx"/>
                    </a:ext>
                  </a:extLst>
                </a:hlinkClick>
              </a:rPr>
              <a:t>｢</a:t>
            </a:r>
            <a:r>
              <a:rPr kumimoji="0" lang="ja-JP" altLang="en-US"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hlinkClick r:id="rId12">
                  <a:extLst>
                    <a:ext uri="{A12FA001-AC4F-418D-AE19-62706E023703}">
                      <ahyp:hlinkClr xmlns:ahyp="http://schemas.microsoft.com/office/drawing/2018/hyperlinkcolor" val="tx"/>
                    </a:ext>
                  </a:extLst>
                </a:hlinkClick>
              </a:rPr>
              <a:t>新・東京ホテル物語</a:t>
            </a:r>
            <a:r>
              <a:rPr kumimoji="0" lang="en-US" altLang="ja-JP"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hlinkClick r:id="rId12">
                  <a:extLst>
                    <a:ext uri="{A12FA001-AC4F-418D-AE19-62706E023703}">
                      <ahyp:hlinkClr xmlns:ahyp="http://schemas.microsoft.com/office/drawing/2018/hyperlinkcolor" val="tx"/>
                    </a:ext>
                  </a:extLst>
                </a:hlinkClick>
              </a:rPr>
              <a:t>｣</a:t>
            </a:r>
            <a:endParaRPr kumimoji="0" lang="en-US" altLang="ja-JP"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83530" marR="0" lvl="0" indent="-83530" algn="l" defTabSz="414772"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ja-JP" altLang="en-US"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hlinkClick r:id="rId13">
                  <a:extLst>
                    <a:ext uri="{A12FA001-AC4F-418D-AE19-62706E023703}">
                      <ahyp:hlinkClr xmlns:ahyp="http://schemas.microsoft.com/office/drawing/2018/hyperlinkcolor" val="tx"/>
                    </a:ext>
                  </a:extLst>
                </a:hlinkClick>
              </a:rPr>
              <a:t>ウォッチジャーナリスト高木教雄の「時計モノ語り」</a:t>
            </a:r>
            <a:endParaRPr kumimoji="0" lang="en-US" altLang="ja-JP"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83530" marR="0" lvl="0" indent="-83530" algn="l" defTabSz="414772"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ja-JP" altLang="en-US"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hlinkClick r:id="rId14">
                  <a:extLst>
                    <a:ext uri="{A12FA001-AC4F-418D-AE19-62706E023703}">
                      <ahyp:hlinkClr xmlns:ahyp="http://schemas.microsoft.com/office/drawing/2018/hyperlinkcolor" val="tx"/>
                    </a:ext>
                  </a:extLst>
                </a:hlinkClick>
              </a:rPr>
              <a:t>ラグジュアリーブランド</a:t>
            </a:r>
            <a:r>
              <a:rPr kumimoji="0" lang="en-US" altLang="ja-JP"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hlinkClick r:id="rId14">
                  <a:extLst>
                    <a:ext uri="{A12FA001-AC4F-418D-AE19-62706E023703}">
                      <ahyp:hlinkClr xmlns:ahyp="http://schemas.microsoft.com/office/drawing/2018/hyperlinkcolor" val="tx"/>
                    </a:ext>
                  </a:extLst>
                </a:hlinkClick>
              </a:rPr>
              <a:t>CEO</a:t>
            </a:r>
            <a:r>
              <a:rPr kumimoji="0" lang="ja-JP" altLang="en-US"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hlinkClick r:id="rId15">
                  <a:extLst>
                    <a:ext uri="{A12FA001-AC4F-418D-AE19-62706E023703}">
                      <ahyp:hlinkClr xmlns:ahyp="http://schemas.microsoft.com/office/drawing/2018/hyperlinkcolor" val="tx"/>
                    </a:ext>
                  </a:extLst>
                </a:hlinkClick>
              </a:rPr>
              <a:t>シャンパーニュ・ワイン醸造家インタビュー</a:t>
            </a:r>
            <a:endParaRPr kumimoji="0" lang="en-US" altLang="ja-JP" sz="783" b="1" i="0" u="sng"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5" name="Google Shape;287;p24">
            <a:extLst>
              <a:ext uri="{FF2B5EF4-FFF2-40B4-BE49-F238E27FC236}">
                <a16:creationId xmlns:a16="http://schemas.microsoft.com/office/drawing/2014/main" id="{DB263BD1-BAAF-4D35-A94A-F438C2828233}"/>
              </a:ext>
            </a:extLst>
          </p:cNvPr>
          <p:cNvSpPr txBox="1">
            <a:spLocks noChangeArrowheads="1"/>
          </p:cNvSpPr>
          <p:nvPr/>
        </p:nvSpPr>
        <p:spPr bwMode="auto">
          <a:xfrm>
            <a:off x="2693941" y="5453355"/>
            <a:ext cx="973592" cy="25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18" tIns="44747" rIns="89518" bIns="44747"/>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20000"/>
              </a:lnSpc>
              <a:spcBef>
                <a:spcPts val="0"/>
              </a:spcBef>
              <a:spcAft>
                <a:spcPts val="0"/>
              </a:spcAft>
              <a:buClr>
                <a:srgbClr val="000000"/>
              </a:buClr>
              <a:buSzPts val="1400"/>
              <a:buFont typeface="Arial" panose="020B0604020202020204" pitchFamily="34" charset="0"/>
              <a:buNone/>
              <a:tabLst/>
              <a:defRPr/>
            </a:pPr>
            <a:r>
              <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a:t>
            </a:r>
            <a:r>
              <a:rPr kumimoji="0" lang="en-US" altLang="ja-JP" sz="800" b="1" i="0" u="none" strike="noStrike" kern="1200" cap="none" spc="0" normalizeH="0" baseline="0" noProof="0" err="1">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男女比</a:t>
            </a:r>
            <a:r>
              <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a:t>
            </a:r>
          </a:p>
        </p:txBody>
      </p:sp>
      <p:graphicFrame>
        <p:nvGraphicFramePr>
          <p:cNvPr id="136" name="グラフ 56">
            <a:extLst>
              <a:ext uri="{FF2B5EF4-FFF2-40B4-BE49-F238E27FC236}">
                <a16:creationId xmlns:a16="http://schemas.microsoft.com/office/drawing/2014/main" id="{31AC5AF9-5EB4-43C2-ADF6-5D0675CB164C}"/>
              </a:ext>
            </a:extLst>
          </p:cNvPr>
          <p:cNvGraphicFramePr>
            <a:graphicFrameLocks/>
          </p:cNvGraphicFramePr>
          <p:nvPr/>
        </p:nvGraphicFramePr>
        <p:xfrm>
          <a:off x="2480821" y="5982700"/>
          <a:ext cx="1404888" cy="1197862"/>
        </p:xfrm>
        <a:graphic>
          <a:graphicData uri="http://schemas.openxmlformats.org/drawingml/2006/chart">
            <c:chart xmlns:c="http://schemas.openxmlformats.org/drawingml/2006/chart" xmlns:r="http://schemas.openxmlformats.org/officeDocument/2006/relationships" r:id="rId16"/>
          </a:graphicData>
        </a:graphic>
      </p:graphicFrame>
      <p:sp>
        <p:nvSpPr>
          <p:cNvPr id="137" name="Google Shape;295;p24">
            <a:extLst>
              <a:ext uri="{FF2B5EF4-FFF2-40B4-BE49-F238E27FC236}">
                <a16:creationId xmlns:a16="http://schemas.microsoft.com/office/drawing/2014/main" id="{01F4C501-8C60-4F12-A555-67BBF0A7BF4D}"/>
              </a:ext>
            </a:extLst>
          </p:cNvPr>
          <p:cNvSpPr txBox="1">
            <a:spLocks noChangeArrowheads="1"/>
          </p:cNvSpPr>
          <p:nvPr/>
        </p:nvSpPr>
        <p:spPr bwMode="auto">
          <a:xfrm>
            <a:off x="2716671" y="6438459"/>
            <a:ext cx="458384" cy="27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18" tIns="44747" rIns="89518" bIns="44747"/>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err="1">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男性</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48%</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sp>
        <p:nvSpPr>
          <p:cNvPr id="138" name="Google Shape;296;p24">
            <a:extLst>
              <a:ext uri="{FF2B5EF4-FFF2-40B4-BE49-F238E27FC236}">
                <a16:creationId xmlns:a16="http://schemas.microsoft.com/office/drawing/2014/main" id="{580DEBA1-C0D3-4701-A2BE-51E85C1FF348}"/>
              </a:ext>
            </a:extLst>
          </p:cNvPr>
          <p:cNvSpPr txBox="1">
            <a:spLocks noChangeArrowheads="1"/>
          </p:cNvSpPr>
          <p:nvPr/>
        </p:nvSpPr>
        <p:spPr bwMode="auto">
          <a:xfrm>
            <a:off x="3226829" y="6438459"/>
            <a:ext cx="458384" cy="27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18" tIns="44747" rIns="89518" bIns="44747"/>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err="1">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女性</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52%</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sp>
        <p:nvSpPr>
          <p:cNvPr id="139" name="Google Shape;291;p24">
            <a:extLst>
              <a:ext uri="{FF2B5EF4-FFF2-40B4-BE49-F238E27FC236}">
                <a16:creationId xmlns:a16="http://schemas.microsoft.com/office/drawing/2014/main" id="{9286D575-7065-4BBE-9FE6-8D368B0D6DCE}"/>
              </a:ext>
            </a:extLst>
          </p:cNvPr>
          <p:cNvSpPr txBox="1">
            <a:spLocks noChangeArrowheads="1"/>
          </p:cNvSpPr>
          <p:nvPr/>
        </p:nvSpPr>
        <p:spPr bwMode="auto">
          <a:xfrm>
            <a:off x="6044490" y="5453354"/>
            <a:ext cx="1239951" cy="1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18" tIns="44747" rIns="89518" bIns="44747"/>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20000"/>
              </a:lnSpc>
              <a:spcBef>
                <a:spcPts val="0"/>
              </a:spcBef>
              <a:spcAft>
                <a:spcPts val="0"/>
              </a:spcAft>
              <a:buClr>
                <a:srgbClr val="000000"/>
              </a:buClr>
              <a:buSzPts val="1400"/>
              <a:buFont typeface="Arial" panose="020B0604020202020204" pitchFamily="34" charset="0"/>
              <a:buNone/>
              <a:tabLst/>
              <a:defRPr/>
            </a:pPr>
            <a:r>
              <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a:t>
            </a:r>
            <a:r>
              <a:rPr kumimoji="0" lang="ja-JP" altLang="en-US"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ブランド志向</a:t>
            </a:r>
            <a:r>
              <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a:t>
            </a:r>
          </a:p>
        </p:txBody>
      </p:sp>
      <p:grpSp>
        <p:nvGrpSpPr>
          <p:cNvPr id="140" name="グループ化 139">
            <a:extLst>
              <a:ext uri="{FF2B5EF4-FFF2-40B4-BE49-F238E27FC236}">
                <a16:creationId xmlns:a16="http://schemas.microsoft.com/office/drawing/2014/main" id="{EC362B9C-C96E-4677-A0F6-74939735FC16}"/>
              </a:ext>
            </a:extLst>
          </p:cNvPr>
          <p:cNvGrpSpPr/>
          <p:nvPr/>
        </p:nvGrpSpPr>
        <p:grpSpPr>
          <a:xfrm>
            <a:off x="6016342" y="5846768"/>
            <a:ext cx="1275175" cy="1352125"/>
            <a:chOff x="6175514" y="7643154"/>
            <a:chExt cx="1654036" cy="1753849"/>
          </a:xfrm>
        </p:grpSpPr>
        <p:pic>
          <p:nvPicPr>
            <p:cNvPr id="141" name="Google Shape;328;p24">
              <a:extLst>
                <a:ext uri="{FF2B5EF4-FFF2-40B4-BE49-F238E27FC236}">
                  <a16:creationId xmlns:a16="http://schemas.microsoft.com/office/drawing/2014/main" id="{33C39FCF-CF78-4675-BFF5-0B25FADC99C4}"/>
                </a:ext>
              </a:extLst>
            </p:cNvPr>
            <p:cNvPicPr preferRelativeResize="0">
              <a:picLocks noChangeAspect="1" noChangeArrowheads="1"/>
            </p:cNvPicPr>
            <p:nvPr/>
          </p:nvPicPr>
          <p:blipFill rotWithShape="1">
            <a:blip r:embed="rId17" cstate="hqprint">
              <a:extLst>
                <a:ext uri="{28A0092B-C50C-407E-A947-70E740481C1C}">
                  <a14:useLocalDpi xmlns:a14="http://schemas.microsoft.com/office/drawing/2010/main"/>
                </a:ext>
              </a:extLst>
            </a:blip>
            <a:srcRect/>
            <a:stretch/>
          </p:blipFill>
          <p:spPr bwMode="auto">
            <a:xfrm>
              <a:off x="6175514" y="7643154"/>
              <a:ext cx="1654036" cy="17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Google Shape;329;p24">
              <a:extLst>
                <a:ext uri="{FF2B5EF4-FFF2-40B4-BE49-F238E27FC236}">
                  <a16:creationId xmlns:a16="http://schemas.microsoft.com/office/drawing/2014/main" id="{3C4BD187-A630-443C-944D-DF5AE5C5CC23}"/>
                </a:ext>
              </a:extLst>
            </p:cNvPr>
            <p:cNvSpPr txBox="1">
              <a:spLocks noChangeArrowheads="1"/>
            </p:cNvSpPr>
            <p:nvPr/>
          </p:nvSpPr>
          <p:spPr bwMode="auto">
            <a:xfrm>
              <a:off x="6788289" y="8627015"/>
              <a:ext cx="719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ブランド</a:t>
              </a:r>
            </a:p>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志向79%</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sp>
          <p:nvSpPr>
            <p:cNvPr id="143" name="Google Shape;330;p24">
              <a:extLst>
                <a:ext uri="{FF2B5EF4-FFF2-40B4-BE49-F238E27FC236}">
                  <a16:creationId xmlns:a16="http://schemas.microsoft.com/office/drawing/2014/main" id="{23E36D78-E586-4AEA-B76D-E84ADF1A25C5}"/>
                </a:ext>
              </a:extLst>
            </p:cNvPr>
            <p:cNvSpPr txBox="1">
              <a:spLocks noChangeArrowheads="1"/>
            </p:cNvSpPr>
            <p:nvPr/>
          </p:nvSpPr>
          <p:spPr bwMode="auto">
            <a:xfrm>
              <a:off x="6212026" y="8122190"/>
              <a:ext cx="7207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低価格志向21%</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grpSp>
      <p:grpSp>
        <p:nvGrpSpPr>
          <p:cNvPr id="144" name="グループ化 143">
            <a:extLst>
              <a:ext uri="{FF2B5EF4-FFF2-40B4-BE49-F238E27FC236}">
                <a16:creationId xmlns:a16="http://schemas.microsoft.com/office/drawing/2014/main" id="{14FD18DC-5329-403D-8D19-883DD411BEE1}"/>
              </a:ext>
            </a:extLst>
          </p:cNvPr>
          <p:cNvGrpSpPr/>
          <p:nvPr/>
        </p:nvGrpSpPr>
        <p:grpSpPr>
          <a:xfrm>
            <a:off x="3835838" y="5887272"/>
            <a:ext cx="1788712" cy="1417052"/>
            <a:chOff x="2436950" y="7979276"/>
            <a:chExt cx="2244328" cy="1778000"/>
          </a:xfrm>
        </p:grpSpPr>
        <p:pic>
          <p:nvPicPr>
            <p:cNvPr id="145" name="Google Shape;319;p24">
              <a:extLst>
                <a:ext uri="{FF2B5EF4-FFF2-40B4-BE49-F238E27FC236}">
                  <a16:creationId xmlns:a16="http://schemas.microsoft.com/office/drawing/2014/main" id="{A852DD2A-5BB9-4FF8-99AE-B1CC4A63C517}"/>
                </a:ext>
              </a:extLst>
            </p:cNvPr>
            <p:cNvPicPr preferRelativeResize="0">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p:blipFill>
          <p:spPr bwMode="auto">
            <a:xfrm>
              <a:off x="3085047" y="7999913"/>
              <a:ext cx="1596231"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Google Shape;320;p24">
              <a:extLst>
                <a:ext uri="{FF2B5EF4-FFF2-40B4-BE49-F238E27FC236}">
                  <a16:creationId xmlns:a16="http://schemas.microsoft.com/office/drawing/2014/main" id="{53BAA502-6063-43C5-B866-F5101DAEA6DE}"/>
                </a:ext>
              </a:extLst>
            </p:cNvPr>
            <p:cNvSpPr txBox="1">
              <a:spLocks noChangeArrowheads="1"/>
            </p:cNvSpPr>
            <p:nvPr/>
          </p:nvSpPr>
          <p:spPr bwMode="auto">
            <a:xfrm>
              <a:off x="3953013" y="8626976"/>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500万未満</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33%</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sp>
          <p:nvSpPr>
            <p:cNvPr id="147" name="Google Shape;321;p24">
              <a:extLst>
                <a:ext uri="{FF2B5EF4-FFF2-40B4-BE49-F238E27FC236}">
                  <a16:creationId xmlns:a16="http://schemas.microsoft.com/office/drawing/2014/main" id="{D92209E9-EE2E-4D6F-B202-7EC47C27F4A0}"/>
                </a:ext>
              </a:extLst>
            </p:cNvPr>
            <p:cNvSpPr txBox="1">
              <a:spLocks noChangeArrowheads="1"/>
            </p:cNvSpPr>
            <p:nvPr/>
          </p:nvSpPr>
          <p:spPr bwMode="auto">
            <a:xfrm>
              <a:off x="3665675" y="9203238"/>
              <a:ext cx="719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500～800万 </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19%</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sp>
          <p:nvSpPr>
            <p:cNvPr id="148" name="Google Shape;322;p24">
              <a:extLst>
                <a:ext uri="{FF2B5EF4-FFF2-40B4-BE49-F238E27FC236}">
                  <a16:creationId xmlns:a16="http://schemas.microsoft.com/office/drawing/2014/main" id="{36DCB918-8903-47D4-899F-0CEAD1C98048}"/>
                </a:ext>
              </a:extLst>
            </p:cNvPr>
            <p:cNvSpPr txBox="1">
              <a:spLocks noChangeArrowheads="1"/>
            </p:cNvSpPr>
            <p:nvPr/>
          </p:nvSpPr>
          <p:spPr bwMode="auto">
            <a:xfrm>
              <a:off x="2516325" y="9058776"/>
              <a:ext cx="823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800～1,000万</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19%</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sp>
          <p:nvSpPr>
            <p:cNvPr id="149" name="Google Shape;323;p24">
              <a:extLst>
                <a:ext uri="{FF2B5EF4-FFF2-40B4-BE49-F238E27FC236}">
                  <a16:creationId xmlns:a16="http://schemas.microsoft.com/office/drawing/2014/main" id="{A2E93EBA-7CE4-4BB6-9589-5DBE24FB424A}"/>
                </a:ext>
              </a:extLst>
            </p:cNvPr>
            <p:cNvSpPr txBox="1">
              <a:spLocks noChangeArrowheads="1"/>
            </p:cNvSpPr>
            <p:nvPr/>
          </p:nvSpPr>
          <p:spPr bwMode="auto">
            <a:xfrm>
              <a:off x="2436950" y="8444413"/>
              <a:ext cx="8953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1,000～1,500万</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14%</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sp>
          <p:nvSpPr>
            <p:cNvPr id="150" name="Google Shape;324;p24">
              <a:extLst>
                <a:ext uri="{FF2B5EF4-FFF2-40B4-BE49-F238E27FC236}">
                  <a16:creationId xmlns:a16="http://schemas.microsoft.com/office/drawing/2014/main" id="{600803E7-425A-4D25-B747-3BFE7B4D6C02}"/>
                </a:ext>
              </a:extLst>
            </p:cNvPr>
            <p:cNvSpPr txBox="1">
              <a:spLocks noChangeArrowheads="1"/>
            </p:cNvSpPr>
            <p:nvPr/>
          </p:nvSpPr>
          <p:spPr bwMode="auto">
            <a:xfrm>
              <a:off x="2803663" y="7979276"/>
              <a:ext cx="862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1,500～2,000万</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11%</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sp>
          <p:nvSpPr>
            <p:cNvPr id="151" name="Google Shape;325;p24">
              <a:extLst>
                <a:ext uri="{FF2B5EF4-FFF2-40B4-BE49-F238E27FC236}">
                  <a16:creationId xmlns:a16="http://schemas.microsoft.com/office/drawing/2014/main" id="{5AE1F7C9-2C32-439F-88F7-073D9B899AFE}"/>
                </a:ext>
              </a:extLst>
            </p:cNvPr>
            <p:cNvSpPr txBox="1">
              <a:spLocks noChangeArrowheads="1"/>
            </p:cNvSpPr>
            <p:nvPr/>
          </p:nvSpPr>
          <p:spPr bwMode="auto">
            <a:xfrm>
              <a:off x="3667263" y="7979276"/>
              <a:ext cx="792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lang="en-US" altLang="ja-JP" sz="700">
                  <a:solidFill>
                    <a:prstClr val="black">
                      <a:lumMod val="75000"/>
                      <a:lumOff val="25000"/>
                    </a:prstClr>
                  </a:solidFill>
                  <a:latin typeface="游ゴシック"/>
                  <a:ea typeface="メイリオ" panose="020B0604030504040204" pitchFamily="50" charset="-128"/>
                </a:rPr>
                <a:t>2</a:t>
              </a: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,000万以上</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a:p>
              <a:pPr marL="0" marR="0" lvl="0" indent="0" algn="ctr" defTabSz="414772" rtl="0" eaLnBrk="1" fontAlgn="auto" latinLnBrk="0" hangingPunct="1">
                <a:lnSpc>
                  <a:spcPct val="100000"/>
                </a:lnSpc>
                <a:spcBef>
                  <a:spcPts val="0"/>
                </a:spcBef>
                <a:spcAft>
                  <a:spcPts val="0"/>
                </a:spcAft>
                <a:buClr>
                  <a:srgbClr val="7F7F7F"/>
                </a:buClr>
                <a:buSzPts val="900"/>
                <a:buFont typeface="Arial" panose="020B0604020202020204" pitchFamily="34" charset="0"/>
                <a:buNone/>
                <a:tabLst/>
                <a:defRPr/>
              </a:pPr>
              <a:r>
                <a:rPr kumimoji="0" lang="en-US"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rPr>
                <a:t>4%</a:t>
              </a:r>
              <a:endParaRPr kumimoji="0" lang="ja-JP" altLang="ja-JP" sz="700" b="0" i="0" u="none" strike="noStrike" kern="1200" cap="none" spc="0" normalizeH="0" baseline="0" noProof="0">
                <a:ln>
                  <a:noFill/>
                </a:ln>
                <a:solidFill>
                  <a:prstClr val="black">
                    <a:lumMod val="75000"/>
                    <a:lumOff val="25000"/>
                  </a:prstClr>
                </a:solidFill>
                <a:effectLst/>
                <a:uLnTx/>
                <a:uFillTx/>
                <a:latin typeface="游ゴシック"/>
                <a:ea typeface="メイリオ" panose="020B0604030504040204" pitchFamily="50" charset="-128"/>
                <a:cs typeface="Arial" panose="020B0604020202020204" pitchFamily="34" charset="0"/>
                <a:sym typeface="Arial" panose="020B0604020202020204" pitchFamily="34" charset="0"/>
              </a:endParaRPr>
            </a:p>
          </p:txBody>
        </p:sp>
        <p:cxnSp>
          <p:nvCxnSpPr>
            <p:cNvPr id="152" name="Google Shape;326;p24">
              <a:extLst>
                <a:ext uri="{FF2B5EF4-FFF2-40B4-BE49-F238E27FC236}">
                  <a16:creationId xmlns:a16="http://schemas.microsoft.com/office/drawing/2014/main" id="{00961235-F757-4021-B530-10C6B976B52C}"/>
                </a:ext>
              </a:extLst>
            </p:cNvPr>
            <p:cNvCxnSpPr>
              <a:cxnSpLocks noChangeShapeType="1"/>
            </p:cNvCxnSpPr>
            <p:nvPr/>
          </p:nvCxnSpPr>
          <p:spPr bwMode="auto">
            <a:xfrm flipH="1">
              <a:off x="3811725" y="8122151"/>
              <a:ext cx="71438" cy="215900"/>
            </a:xfrm>
            <a:prstGeom prst="straightConnector1">
              <a:avLst/>
            </a:prstGeom>
            <a:noFill/>
            <a:ln w="9525">
              <a:solidFill>
                <a:srgbClr val="7F7F7F"/>
              </a:solidFill>
              <a:miter lim="800000"/>
              <a:headEnd/>
              <a:tailEnd/>
            </a:ln>
            <a:extLst>
              <a:ext uri="{909E8E84-426E-40DD-AFC4-6F175D3DCCD1}">
                <a14:hiddenFill xmlns:a14="http://schemas.microsoft.com/office/drawing/2010/main">
                  <a:noFill/>
                </a14:hiddenFill>
              </a:ext>
            </a:extLst>
          </p:spPr>
        </p:cxnSp>
        <p:cxnSp>
          <p:nvCxnSpPr>
            <p:cNvPr id="153" name="Google Shape;327;p24">
              <a:extLst>
                <a:ext uri="{FF2B5EF4-FFF2-40B4-BE49-F238E27FC236}">
                  <a16:creationId xmlns:a16="http://schemas.microsoft.com/office/drawing/2014/main" id="{33EB23E0-D8F1-4960-99D9-3ECC5C324981}"/>
                </a:ext>
              </a:extLst>
            </p:cNvPr>
            <p:cNvCxnSpPr>
              <a:cxnSpLocks noChangeShapeType="1"/>
            </p:cNvCxnSpPr>
            <p:nvPr/>
          </p:nvCxnSpPr>
          <p:spPr bwMode="auto">
            <a:xfrm>
              <a:off x="3368813" y="8195176"/>
              <a:ext cx="249237" cy="306387"/>
            </a:xfrm>
            <a:prstGeom prst="straightConnector1">
              <a:avLst/>
            </a:prstGeom>
            <a:noFill/>
            <a:ln w="9525">
              <a:solidFill>
                <a:srgbClr val="7F7F7F"/>
              </a:solidFill>
              <a:miter lim="800000"/>
              <a:headEnd/>
              <a:tailEnd/>
            </a:ln>
            <a:extLst>
              <a:ext uri="{909E8E84-426E-40DD-AFC4-6F175D3DCCD1}">
                <a14:hiddenFill xmlns:a14="http://schemas.microsoft.com/office/drawing/2010/main">
                  <a:noFill/>
                </a14:hiddenFill>
              </a:ext>
            </a:extLst>
          </p:spPr>
        </p:cxnSp>
        <p:cxnSp>
          <p:nvCxnSpPr>
            <p:cNvPr id="154" name="Google Shape;331;p24">
              <a:extLst>
                <a:ext uri="{FF2B5EF4-FFF2-40B4-BE49-F238E27FC236}">
                  <a16:creationId xmlns:a16="http://schemas.microsoft.com/office/drawing/2014/main" id="{0BDB3653-E0EC-4B97-8E80-B34138190664}"/>
                </a:ext>
              </a:extLst>
            </p:cNvPr>
            <p:cNvCxnSpPr>
              <a:cxnSpLocks noChangeShapeType="1"/>
            </p:cNvCxnSpPr>
            <p:nvPr/>
          </p:nvCxnSpPr>
          <p:spPr bwMode="auto">
            <a:xfrm>
              <a:off x="3114813" y="8657138"/>
              <a:ext cx="398462" cy="114300"/>
            </a:xfrm>
            <a:prstGeom prst="straightConnector1">
              <a:avLst/>
            </a:prstGeom>
            <a:noFill/>
            <a:ln w="9525">
              <a:solidFill>
                <a:srgbClr val="7F7F7F"/>
              </a:solidFill>
              <a:miter lim="800000"/>
              <a:headEnd/>
              <a:tailEnd/>
            </a:ln>
            <a:extLst>
              <a:ext uri="{909E8E84-426E-40DD-AFC4-6F175D3DCCD1}">
                <a14:hiddenFill xmlns:a14="http://schemas.microsoft.com/office/drawing/2010/main">
                  <a:noFill/>
                </a14:hiddenFill>
              </a:ext>
            </a:extLst>
          </p:spPr>
        </p:cxnSp>
        <p:cxnSp>
          <p:nvCxnSpPr>
            <p:cNvPr id="155" name="Google Shape;332;p24">
              <a:extLst>
                <a:ext uri="{FF2B5EF4-FFF2-40B4-BE49-F238E27FC236}">
                  <a16:creationId xmlns:a16="http://schemas.microsoft.com/office/drawing/2014/main" id="{759D9E4A-B5F9-4141-B1C1-23220F3ABB46}"/>
                </a:ext>
              </a:extLst>
            </p:cNvPr>
            <p:cNvCxnSpPr>
              <a:cxnSpLocks noChangeShapeType="1"/>
            </p:cNvCxnSpPr>
            <p:nvPr/>
          </p:nvCxnSpPr>
          <p:spPr bwMode="auto">
            <a:xfrm rot="10800000" flipH="1">
              <a:off x="3125925" y="9203238"/>
              <a:ext cx="360363" cy="71438"/>
            </a:xfrm>
            <a:prstGeom prst="straightConnector1">
              <a:avLst/>
            </a:prstGeom>
            <a:noFill/>
            <a:ln w="9525">
              <a:solidFill>
                <a:srgbClr val="7F7F7F"/>
              </a:solidFill>
              <a:miter lim="800000"/>
              <a:headEnd/>
              <a:tailEnd/>
            </a:ln>
            <a:extLst>
              <a:ext uri="{909E8E84-426E-40DD-AFC4-6F175D3DCCD1}">
                <a14:hiddenFill xmlns:a14="http://schemas.microsoft.com/office/drawing/2010/main">
                  <a:noFill/>
                </a14:hiddenFill>
              </a:ext>
            </a:extLst>
          </p:spPr>
        </p:cxnSp>
      </p:grpSp>
      <p:sp>
        <p:nvSpPr>
          <p:cNvPr id="156" name="Google Shape;291;p24">
            <a:extLst>
              <a:ext uri="{FF2B5EF4-FFF2-40B4-BE49-F238E27FC236}">
                <a16:creationId xmlns:a16="http://schemas.microsoft.com/office/drawing/2014/main" id="{35A6B0E0-B905-4EA9-BA91-E4A3CD604115}"/>
              </a:ext>
            </a:extLst>
          </p:cNvPr>
          <p:cNvSpPr txBox="1">
            <a:spLocks noChangeArrowheads="1"/>
          </p:cNvSpPr>
          <p:nvPr/>
        </p:nvSpPr>
        <p:spPr bwMode="auto">
          <a:xfrm>
            <a:off x="4359782" y="5453354"/>
            <a:ext cx="1239951" cy="1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18" tIns="44747" rIns="89518" bIns="44747"/>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20000"/>
              </a:lnSpc>
              <a:spcBef>
                <a:spcPts val="0"/>
              </a:spcBef>
              <a:spcAft>
                <a:spcPts val="0"/>
              </a:spcAft>
              <a:buClr>
                <a:srgbClr val="000000"/>
              </a:buClr>
              <a:buSzPts val="1400"/>
              <a:buFont typeface="Arial" panose="020B0604020202020204" pitchFamily="34" charset="0"/>
              <a:buNone/>
              <a:tabLst/>
              <a:defRPr/>
            </a:pPr>
            <a:r>
              <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a:t>
            </a:r>
            <a:r>
              <a:rPr kumimoji="0" lang="ja-JP" altLang="en-US"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世帯年収</a:t>
            </a:r>
            <a:r>
              <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a:t>
            </a:r>
          </a:p>
        </p:txBody>
      </p:sp>
      <p:sp>
        <p:nvSpPr>
          <p:cNvPr id="157" name="テキスト ボックス 156">
            <a:extLst>
              <a:ext uri="{FF2B5EF4-FFF2-40B4-BE49-F238E27FC236}">
                <a16:creationId xmlns:a16="http://schemas.microsoft.com/office/drawing/2014/main" id="{F817BA80-4CBA-4DF5-A3CA-06170B7E276A}"/>
              </a:ext>
            </a:extLst>
          </p:cNvPr>
          <p:cNvSpPr txBox="1"/>
          <p:nvPr/>
        </p:nvSpPr>
        <p:spPr>
          <a:xfrm>
            <a:off x="3210000" y="4175355"/>
            <a:ext cx="858610" cy="605679"/>
          </a:xfrm>
          <a:prstGeom prst="rect">
            <a:avLst/>
          </a:prstGeom>
          <a:noFill/>
        </p:spPr>
        <p:txBody>
          <a:bodyPr wrap="square" lIns="0" tIns="0" rIns="0" bIns="0" rtlCol="0" anchor="t">
            <a:spAutoFit/>
          </a:bodyPr>
          <a:lstStyle/>
          <a:p>
            <a:pPr marL="0" marR="0" lvl="0" indent="0" algn="l" defTabSz="414772" rtl="0" eaLnBrk="1" fontAlgn="auto" latinLnBrk="0" hangingPunct="1">
              <a:lnSpc>
                <a:spcPct val="110000"/>
              </a:lnSpc>
              <a:spcBef>
                <a:spcPts val="0"/>
              </a:spcBef>
              <a:spcAft>
                <a:spcPts val="0"/>
              </a:spcAft>
              <a:buClrTx/>
              <a:buSzTx/>
              <a:buFontTx/>
              <a:buNone/>
              <a:tabLst/>
              <a:defRPr/>
            </a:pPr>
            <a:r>
              <a:rPr kumimoji="0" lang="ja-JP" altLang="en-US" sz="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映画、ドラマで存在感を見せる傍ら、美術や歴史への愛着と知識を生かした活動にも注力。自らのアパレルブランドのディレクターも務める。</a:t>
            </a:r>
          </a:p>
        </p:txBody>
      </p:sp>
      <p:sp>
        <p:nvSpPr>
          <p:cNvPr id="158" name="テキスト ボックス 157">
            <a:extLst>
              <a:ext uri="{FF2B5EF4-FFF2-40B4-BE49-F238E27FC236}">
                <a16:creationId xmlns:a16="http://schemas.microsoft.com/office/drawing/2014/main" id="{0F40CED7-FA5B-4A1B-8DBE-0E564E6D968C}"/>
              </a:ext>
            </a:extLst>
          </p:cNvPr>
          <p:cNvSpPr txBox="1"/>
          <p:nvPr/>
        </p:nvSpPr>
        <p:spPr>
          <a:xfrm>
            <a:off x="4894994" y="4270038"/>
            <a:ext cx="850750" cy="605679"/>
          </a:xfrm>
          <a:prstGeom prst="rect">
            <a:avLst/>
          </a:prstGeom>
          <a:noFill/>
        </p:spPr>
        <p:txBody>
          <a:bodyPr wrap="square" lIns="0" tIns="0" rIns="0" bIns="0" rtlCol="0" anchor="t">
            <a:spAutoFit/>
          </a:bodyPr>
          <a:lstStyle/>
          <a:p>
            <a:pPr marL="0" marR="0" lvl="0" indent="0" algn="l" defTabSz="414772" rtl="0" eaLnBrk="1" fontAlgn="auto" latinLnBrk="0" hangingPunct="1">
              <a:lnSpc>
                <a:spcPct val="110000"/>
              </a:lnSpc>
              <a:spcBef>
                <a:spcPts val="0"/>
              </a:spcBef>
              <a:spcAft>
                <a:spcPts val="0"/>
              </a:spcAft>
              <a:buClrTx/>
              <a:buSzTx/>
              <a:buFontTx/>
              <a:buNone/>
              <a:tabLst/>
              <a:defRPr/>
            </a:pPr>
            <a:r>
              <a:rPr kumimoji="0" lang="ja-JP" altLang="en-US" sz="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論理的で説得力のあるエッセイが女性たちの圧倒的支持を集める。多くの雑誌連載をもち、化粧品の開発にも携わる美容のプロ。</a:t>
            </a:r>
          </a:p>
        </p:txBody>
      </p:sp>
      <p:sp>
        <p:nvSpPr>
          <p:cNvPr id="159" name="テキスト ボックス 158">
            <a:extLst>
              <a:ext uri="{FF2B5EF4-FFF2-40B4-BE49-F238E27FC236}">
                <a16:creationId xmlns:a16="http://schemas.microsoft.com/office/drawing/2014/main" id="{05846819-DD63-4194-8F94-C106C00C2A26}"/>
              </a:ext>
            </a:extLst>
          </p:cNvPr>
          <p:cNvSpPr txBox="1"/>
          <p:nvPr/>
        </p:nvSpPr>
        <p:spPr>
          <a:xfrm>
            <a:off x="6572128" y="3984331"/>
            <a:ext cx="970954" cy="207978"/>
          </a:xfrm>
          <a:prstGeom prst="rect">
            <a:avLst/>
          </a:prstGeom>
          <a:noFill/>
        </p:spPr>
        <p:txBody>
          <a:bodyPr wrap="none" lIns="32659" tIns="32659" rIns="32659" bIns="32659" rtlCol="0" anchor="t">
            <a:spAutoFit/>
          </a:bodyPr>
          <a:lstStyle/>
          <a:p>
            <a:pPr marL="0" marR="0" lvl="0" indent="0" algn="l" defTabSz="414772" rtl="0" eaLnBrk="1" fontAlgn="auto" latinLnBrk="0" hangingPunct="1">
              <a:lnSpc>
                <a:spcPct val="110000"/>
              </a:lnSpc>
              <a:spcBef>
                <a:spcPts val="0"/>
              </a:spcBef>
              <a:spcAft>
                <a:spcPts val="0"/>
              </a:spcAft>
              <a:buClrTx/>
              <a:buSzTx/>
              <a:buFontTx/>
              <a:buNone/>
              <a:tabLst/>
              <a:defRPr/>
            </a:pPr>
            <a:r>
              <a:rPr kumimoji="0" lang="zh-CN" altLang="en-US" sz="78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若木 信吾</a:t>
            </a:r>
            <a:r>
              <a:rPr kumimoji="0" lang="ja-JP" altLang="en-US" sz="78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zh-CN" altLang="en-US" sz="78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写真家</a:t>
            </a:r>
          </a:p>
        </p:txBody>
      </p:sp>
      <p:sp>
        <p:nvSpPr>
          <p:cNvPr id="160" name="テキスト ボックス 159">
            <a:extLst>
              <a:ext uri="{FF2B5EF4-FFF2-40B4-BE49-F238E27FC236}">
                <a16:creationId xmlns:a16="http://schemas.microsoft.com/office/drawing/2014/main" id="{8705EBE3-4333-4E18-BE5F-651489702AEE}"/>
              </a:ext>
            </a:extLst>
          </p:cNvPr>
          <p:cNvSpPr txBox="1"/>
          <p:nvPr/>
        </p:nvSpPr>
        <p:spPr>
          <a:xfrm>
            <a:off x="6619658" y="4175355"/>
            <a:ext cx="850750" cy="605679"/>
          </a:xfrm>
          <a:prstGeom prst="rect">
            <a:avLst/>
          </a:prstGeom>
          <a:noFill/>
        </p:spPr>
        <p:txBody>
          <a:bodyPr wrap="square" lIns="0" tIns="0" rIns="0" bIns="0" rtlCol="0" anchor="t">
            <a:spAutoFit/>
          </a:bodyPr>
          <a:lstStyle/>
          <a:p>
            <a:pPr marL="0" marR="0" lvl="0" indent="0" algn="l" defTabSz="414772" rtl="0" eaLnBrk="1" fontAlgn="auto" latinLnBrk="0" hangingPunct="1">
              <a:lnSpc>
                <a:spcPct val="110000"/>
              </a:lnSpc>
              <a:spcBef>
                <a:spcPts val="0"/>
              </a:spcBef>
              <a:spcAft>
                <a:spcPts val="0"/>
              </a:spcAft>
              <a:buClrTx/>
              <a:buSzTx/>
              <a:buFontTx/>
              <a:buNone/>
              <a:tabLst/>
              <a:defRPr/>
            </a:pPr>
            <a:r>
              <a:rPr kumimoji="0" lang="ja-JP" altLang="en-US" sz="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広告、雑誌、アート作品などで幅広く活躍し、自ら</a:t>
            </a:r>
            <a:r>
              <a:rPr kumimoji="0" lang="en-US" altLang="ja-JP" sz="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CM</a:t>
            </a:r>
            <a:r>
              <a:rPr kumimoji="0" lang="ja-JP" altLang="en-US" sz="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に出演するなど一般の知名度も高い。近年は映画監督としても才能を発揮。</a:t>
            </a:r>
          </a:p>
        </p:txBody>
      </p:sp>
      <p:grpSp>
        <p:nvGrpSpPr>
          <p:cNvPr id="161" name="グループ化 160">
            <a:extLst>
              <a:ext uri="{FF2B5EF4-FFF2-40B4-BE49-F238E27FC236}">
                <a16:creationId xmlns:a16="http://schemas.microsoft.com/office/drawing/2014/main" id="{53FE91D5-FC82-42F3-9995-CD3BFAC15B84}"/>
              </a:ext>
            </a:extLst>
          </p:cNvPr>
          <p:cNvGrpSpPr/>
          <p:nvPr/>
        </p:nvGrpSpPr>
        <p:grpSpPr>
          <a:xfrm>
            <a:off x="7748794" y="4142103"/>
            <a:ext cx="2327897" cy="2845287"/>
            <a:chOff x="6803611" y="3243138"/>
            <a:chExt cx="2701439" cy="3301845"/>
          </a:xfrm>
        </p:grpSpPr>
        <p:pic>
          <p:nvPicPr>
            <p:cNvPr id="162" name="図 161">
              <a:extLst>
                <a:ext uri="{FF2B5EF4-FFF2-40B4-BE49-F238E27FC236}">
                  <a16:creationId xmlns:a16="http://schemas.microsoft.com/office/drawing/2014/main" id="{916D2F14-6517-4F6B-B620-D703C794E47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803611" y="3243138"/>
              <a:ext cx="2701439" cy="3281863"/>
            </a:xfrm>
            <a:prstGeom prst="rect">
              <a:avLst/>
            </a:prstGeom>
          </p:spPr>
        </p:pic>
        <p:sp>
          <p:nvSpPr>
            <p:cNvPr id="163" name="テキスト ボックス 162">
              <a:extLst>
                <a:ext uri="{FF2B5EF4-FFF2-40B4-BE49-F238E27FC236}">
                  <a16:creationId xmlns:a16="http://schemas.microsoft.com/office/drawing/2014/main" id="{91897417-3308-4E19-B3A3-0F620C1A32A1}"/>
                </a:ext>
              </a:extLst>
            </p:cNvPr>
            <p:cNvSpPr txBox="1"/>
            <p:nvPr/>
          </p:nvSpPr>
          <p:spPr>
            <a:xfrm>
              <a:off x="7641669" y="4030647"/>
              <a:ext cx="1036831" cy="322134"/>
            </a:xfrm>
            <a:prstGeom prst="rect">
              <a:avLst/>
            </a:prstGeom>
            <a:solidFill>
              <a:srgbClr val="FFFFFF">
                <a:alpha val="50196"/>
              </a:srgbClr>
            </a:solidFill>
          </p:spPr>
          <p:txBody>
            <a:bodyPr wrap="non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altLang="ja-JP" sz="1077" b="1" i="0" u="none" strike="noStrike" kern="1200" cap="none" spc="0" normalizeH="0" baseline="0" noProof="0">
                  <a:ln>
                    <a:noFill/>
                  </a:ln>
                  <a:solidFill>
                    <a:prstClr val="black"/>
                  </a:solidFill>
                  <a:effectLst/>
                  <a:uLnTx/>
                  <a:uFillTx/>
                  <a:latin typeface="游ゴシック"/>
                  <a:ea typeface="游ゴシック"/>
                  <a:cs typeface="+mn-cs"/>
                </a:rPr>
                <a:t>M</a:t>
              </a:r>
              <a:r>
                <a:rPr kumimoji="1" lang="en-US" altLang="ja-JP" sz="1077" b="1" i="0" u="none" strike="noStrike" kern="1200" cap="none" spc="0" normalizeH="0" baseline="0" noProof="0">
                  <a:ln>
                    <a:noFill/>
                  </a:ln>
                  <a:solidFill>
                    <a:prstClr val="black"/>
                  </a:solidFill>
                  <a:effectLst/>
                  <a:uLnTx/>
                  <a:uFillTx/>
                  <a:latin typeface="游ゴシック"/>
                  <a:ea typeface="游ゴシック"/>
                  <a:cs typeface="+mn-cs"/>
                </a:rPr>
                <a:t>agazine</a:t>
              </a:r>
              <a:endParaRPr kumimoji="1" lang="ja-JP" altLang="en-US" sz="1077" b="1" i="0" u="none" strike="noStrike" kern="1200" cap="none" spc="0" normalizeH="0" baseline="0" noProof="0">
                <a:ln>
                  <a:noFill/>
                </a:ln>
                <a:solidFill>
                  <a:prstClr val="black"/>
                </a:solidFill>
                <a:effectLst/>
                <a:uLnTx/>
                <a:uFillTx/>
                <a:latin typeface="游ゴシック"/>
                <a:ea typeface="游ゴシック"/>
                <a:cs typeface="+mn-cs"/>
              </a:endParaRPr>
            </a:p>
          </p:txBody>
        </p:sp>
        <p:sp>
          <p:nvSpPr>
            <p:cNvPr id="164" name="テキスト ボックス 163">
              <a:extLst>
                <a:ext uri="{FF2B5EF4-FFF2-40B4-BE49-F238E27FC236}">
                  <a16:creationId xmlns:a16="http://schemas.microsoft.com/office/drawing/2014/main" id="{37BA64A0-6043-4D45-90C5-1E15D42F7401}"/>
                </a:ext>
              </a:extLst>
            </p:cNvPr>
            <p:cNvSpPr txBox="1"/>
            <p:nvPr/>
          </p:nvSpPr>
          <p:spPr>
            <a:xfrm>
              <a:off x="7529454" y="5147019"/>
              <a:ext cx="1184892" cy="322134"/>
            </a:xfrm>
            <a:prstGeom prst="rect">
              <a:avLst/>
            </a:prstGeom>
            <a:solidFill>
              <a:srgbClr val="FFFFFF">
                <a:alpha val="50196"/>
              </a:srgbClr>
            </a:solidFill>
          </p:spPr>
          <p:txBody>
            <a:bodyPr wrap="non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en-US" altLang="ja-JP" sz="1077" b="1" i="0" u="none" strike="noStrike" kern="1200" cap="none" spc="0" normalizeH="0" baseline="0" noProof="0">
                  <a:ln>
                    <a:noFill/>
                  </a:ln>
                  <a:solidFill>
                    <a:prstClr val="black"/>
                  </a:solidFill>
                  <a:effectLst/>
                  <a:uLnTx/>
                  <a:uFillTx/>
                  <a:latin typeface="游ゴシック"/>
                  <a:ea typeface="游ゴシック"/>
                  <a:cs typeface="+mn-cs"/>
                </a:rPr>
                <a:t>Newspaper</a:t>
              </a:r>
              <a:endParaRPr kumimoji="1" lang="ja-JP" altLang="en-US" sz="1077" b="1" i="0" u="none" strike="noStrike" kern="1200" cap="none" spc="0" normalizeH="0" baseline="0" noProof="0">
                <a:ln>
                  <a:noFill/>
                </a:ln>
                <a:solidFill>
                  <a:prstClr val="black"/>
                </a:solidFill>
                <a:effectLst/>
                <a:uLnTx/>
                <a:uFillTx/>
                <a:latin typeface="游ゴシック"/>
                <a:ea typeface="游ゴシック"/>
                <a:cs typeface="+mn-cs"/>
              </a:endParaRPr>
            </a:p>
          </p:txBody>
        </p:sp>
        <p:sp>
          <p:nvSpPr>
            <p:cNvPr id="165" name="テキスト ボックス 164">
              <a:extLst>
                <a:ext uri="{FF2B5EF4-FFF2-40B4-BE49-F238E27FC236}">
                  <a16:creationId xmlns:a16="http://schemas.microsoft.com/office/drawing/2014/main" id="{99F3EC6F-28A6-45D3-A062-81D1D88AC30B}"/>
                </a:ext>
              </a:extLst>
            </p:cNvPr>
            <p:cNvSpPr txBox="1"/>
            <p:nvPr/>
          </p:nvSpPr>
          <p:spPr>
            <a:xfrm>
              <a:off x="8637146" y="4596900"/>
              <a:ext cx="780724" cy="322134"/>
            </a:xfrm>
            <a:prstGeom prst="rect">
              <a:avLst/>
            </a:prstGeom>
            <a:solidFill>
              <a:srgbClr val="FFFFFF">
                <a:alpha val="50196"/>
              </a:srgbClr>
            </a:solidFill>
          </p:spPr>
          <p:txBody>
            <a:bodyPr wrap="non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en-US" altLang="ja-JP" sz="1077" b="1" i="0" u="none" strike="noStrike" kern="1200" cap="none" spc="0" normalizeH="0" baseline="0" noProof="0">
                  <a:ln>
                    <a:noFill/>
                  </a:ln>
                  <a:solidFill>
                    <a:prstClr val="black"/>
                  </a:solidFill>
                  <a:effectLst/>
                  <a:uLnTx/>
                  <a:uFillTx/>
                  <a:latin typeface="游ゴシック"/>
                  <a:ea typeface="游ゴシック"/>
                  <a:cs typeface="+mn-cs"/>
                </a:rPr>
                <a:t>Digital</a:t>
              </a:r>
              <a:endParaRPr kumimoji="1" lang="ja-JP" altLang="en-US" sz="1077" b="1" i="0" u="none" strike="noStrike" kern="1200" cap="none" spc="0" normalizeH="0" baseline="0" noProof="0">
                <a:ln>
                  <a:noFill/>
                </a:ln>
                <a:solidFill>
                  <a:prstClr val="black"/>
                </a:solidFill>
                <a:effectLst/>
                <a:uLnTx/>
                <a:uFillTx/>
                <a:latin typeface="游ゴシック"/>
                <a:ea typeface="游ゴシック"/>
                <a:cs typeface="+mn-cs"/>
              </a:endParaRPr>
            </a:p>
          </p:txBody>
        </p:sp>
        <p:sp>
          <p:nvSpPr>
            <p:cNvPr id="166" name="テキスト ボックス 165">
              <a:extLst>
                <a:ext uri="{FF2B5EF4-FFF2-40B4-BE49-F238E27FC236}">
                  <a16:creationId xmlns:a16="http://schemas.microsoft.com/office/drawing/2014/main" id="{F15F4322-2865-4BF7-A099-FB35296120BA}"/>
                </a:ext>
              </a:extLst>
            </p:cNvPr>
            <p:cNvSpPr txBox="1"/>
            <p:nvPr/>
          </p:nvSpPr>
          <p:spPr>
            <a:xfrm>
              <a:off x="7914343" y="6222849"/>
              <a:ext cx="1276930" cy="322134"/>
            </a:xfrm>
            <a:prstGeom prst="rect">
              <a:avLst/>
            </a:prstGeom>
            <a:solidFill>
              <a:srgbClr val="FFFFFF">
                <a:alpha val="50196"/>
              </a:srgbClr>
            </a:solidFill>
          </p:spPr>
          <p:txBody>
            <a:bodyPr wrap="non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en-US" altLang="ja-JP" sz="1077" b="1" i="0" u="none" strike="noStrike" kern="1200" cap="none" spc="0" normalizeH="0" baseline="0" noProof="0">
                  <a:ln>
                    <a:noFill/>
                  </a:ln>
                  <a:solidFill>
                    <a:prstClr val="black"/>
                  </a:solidFill>
                  <a:effectLst/>
                  <a:uLnTx/>
                  <a:uFillTx/>
                  <a:latin typeface="游ゴシック"/>
                  <a:ea typeface="游ゴシック"/>
                  <a:cs typeface="+mn-cs"/>
                </a:rPr>
                <a:t>Other Media</a:t>
              </a:r>
              <a:endParaRPr kumimoji="1" lang="ja-JP" altLang="en-US" sz="1077" b="1" i="0" u="none" strike="noStrike" kern="1200" cap="none" spc="0" normalizeH="0" baseline="0" noProof="0">
                <a:ln>
                  <a:noFill/>
                </a:ln>
                <a:solidFill>
                  <a:prstClr val="black"/>
                </a:solidFill>
                <a:effectLst/>
                <a:uLnTx/>
                <a:uFillTx/>
                <a:latin typeface="游ゴシック"/>
                <a:ea typeface="游ゴシック"/>
                <a:cs typeface="+mn-cs"/>
              </a:endParaRPr>
            </a:p>
          </p:txBody>
        </p:sp>
      </p:grpSp>
      <p:grpSp>
        <p:nvGrpSpPr>
          <p:cNvPr id="167" name="グループ化 166">
            <a:extLst>
              <a:ext uri="{FF2B5EF4-FFF2-40B4-BE49-F238E27FC236}">
                <a16:creationId xmlns:a16="http://schemas.microsoft.com/office/drawing/2014/main" id="{F382E464-6519-4A7E-9619-414D72D907D3}"/>
              </a:ext>
            </a:extLst>
          </p:cNvPr>
          <p:cNvGrpSpPr/>
          <p:nvPr/>
        </p:nvGrpSpPr>
        <p:grpSpPr>
          <a:xfrm>
            <a:off x="7689521" y="4639576"/>
            <a:ext cx="2446444" cy="1822692"/>
            <a:chOff x="6603909" y="3829616"/>
            <a:chExt cx="2686713" cy="2001701"/>
          </a:xfrm>
        </p:grpSpPr>
        <p:sp>
          <p:nvSpPr>
            <p:cNvPr id="168" name="左カーブ矢印 76">
              <a:extLst>
                <a:ext uri="{FF2B5EF4-FFF2-40B4-BE49-F238E27FC236}">
                  <a16:creationId xmlns:a16="http://schemas.microsoft.com/office/drawing/2014/main" id="{4E755652-D2DE-4728-9A7B-DC8267363B3D}"/>
                </a:ext>
              </a:extLst>
            </p:cNvPr>
            <p:cNvSpPr/>
            <p:nvPr/>
          </p:nvSpPr>
          <p:spPr>
            <a:xfrm rot="10800000">
              <a:off x="6603909" y="3829616"/>
              <a:ext cx="1397617" cy="1828800"/>
            </a:xfrm>
            <a:prstGeom prst="curvedLeftArrow">
              <a:avLst/>
            </a:prstGeom>
            <a:solidFill>
              <a:srgbClr val="000000">
                <a:alpha val="10980"/>
              </a:srgbClr>
            </a:solid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ja-JP" altLang="en-US" sz="1763" b="0" i="0" u="none" strike="noStrike" kern="1200" cap="none" spc="0" normalizeH="0" baseline="0" noProof="0">
                <a:ln>
                  <a:noFill/>
                </a:ln>
                <a:solidFill>
                  <a:prstClr val="black"/>
                </a:solidFill>
                <a:effectLst/>
                <a:uLnTx/>
                <a:uFillTx/>
                <a:latin typeface="游ゴシック"/>
                <a:ea typeface="游ゴシック"/>
                <a:cs typeface="+mn-cs"/>
              </a:endParaRPr>
            </a:p>
          </p:txBody>
        </p:sp>
        <p:sp>
          <p:nvSpPr>
            <p:cNvPr id="169" name="左カーブ矢印 17">
              <a:extLst>
                <a:ext uri="{FF2B5EF4-FFF2-40B4-BE49-F238E27FC236}">
                  <a16:creationId xmlns:a16="http://schemas.microsoft.com/office/drawing/2014/main" id="{7B7FF55E-0452-4D51-ACF0-D0E3A264B5AF}"/>
                </a:ext>
              </a:extLst>
            </p:cNvPr>
            <p:cNvSpPr/>
            <p:nvPr/>
          </p:nvSpPr>
          <p:spPr>
            <a:xfrm>
              <a:off x="7893005" y="4002517"/>
              <a:ext cx="1397617" cy="1828800"/>
            </a:xfrm>
            <a:prstGeom prst="curvedLeftArrow">
              <a:avLst/>
            </a:prstGeom>
            <a:solidFill>
              <a:srgbClr val="000000">
                <a:alpha val="14902"/>
              </a:srgbClr>
            </a:solidFill>
            <a:ln>
              <a:solidFill>
                <a:srgbClr val="000000">
                  <a:alpha val="3922"/>
                </a:srgbClr>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ja-JP" altLang="en-US" sz="1763" b="0" i="0" u="none" strike="noStrike" kern="1200" cap="none" spc="0" normalizeH="0" baseline="0" noProof="0">
                <a:ln>
                  <a:noFill/>
                </a:ln>
                <a:solidFill>
                  <a:prstClr val="black"/>
                </a:solidFill>
                <a:effectLst/>
                <a:uLnTx/>
                <a:uFillTx/>
                <a:latin typeface="游ゴシック"/>
                <a:ea typeface="游ゴシック"/>
                <a:cs typeface="+mn-cs"/>
              </a:endParaRPr>
            </a:p>
          </p:txBody>
        </p:sp>
      </p:grpSp>
      <p:sp>
        <p:nvSpPr>
          <p:cNvPr id="170" name="Google Shape;287;p24">
            <a:extLst>
              <a:ext uri="{FF2B5EF4-FFF2-40B4-BE49-F238E27FC236}">
                <a16:creationId xmlns:a16="http://schemas.microsoft.com/office/drawing/2014/main" id="{23C39055-F790-47CF-939B-B01C77ADDF31}"/>
              </a:ext>
            </a:extLst>
          </p:cNvPr>
          <p:cNvSpPr txBox="1">
            <a:spLocks noChangeArrowheads="1"/>
          </p:cNvSpPr>
          <p:nvPr/>
        </p:nvSpPr>
        <p:spPr bwMode="auto">
          <a:xfrm>
            <a:off x="2693941" y="5644390"/>
            <a:ext cx="973592" cy="25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18" tIns="44747" rIns="89518" bIns="44747" anchor="ctr"/>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altLang="ja-JP" sz="800" b="1" i="0" u="none" strike="noStrike" kern="1200" cap="none" spc="0" normalizeH="0" baseline="0" noProof="0" err="1">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男女比</a:t>
            </a:r>
            <a:r>
              <a:rPr kumimoji="0" lang="ja-JP" altLang="en-US"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は半々</a:t>
            </a:r>
            <a:endPar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endParaRPr>
          </a:p>
        </p:txBody>
      </p:sp>
      <p:sp>
        <p:nvSpPr>
          <p:cNvPr id="171" name="Google Shape;291;p24">
            <a:extLst>
              <a:ext uri="{FF2B5EF4-FFF2-40B4-BE49-F238E27FC236}">
                <a16:creationId xmlns:a16="http://schemas.microsoft.com/office/drawing/2014/main" id="{CFD3316E-FF6B-4A24-B60C-C158BB2B038C}"/>
              </a:ext>
            </a:extLst>
          </p:cNvPr>
          <p:cNvSpPr txBox="1">
            <a:spLocks noChangeArrowheads="1"/>
          </p:cNvSpPr>
          <p:nvPr/>
        </p:nvSpPr>
        <p:spPr bwMode="auto">
          <a:xfrm>
            <a:off x="6044490" y="5700152"/>
            <a:ext cx="1239951" cy="1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18" tIns="44747" rIns="89518" bIns="44747" anchor="ctr"/>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ja-JP" altLang="en-US"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ブランド志向のあるユーザーが約</a:t>
            </a:r>
            <a:r>
              <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8</a:t>
            </a:r>
            <a:r>
              <a:rPr kumimoji="0" lang="ja-JP" altLang="en-US"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割</a:t>
            </a:r>
            <a:endPar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endParaRPr>
          </a:p>
        </p:txBody>
      </p:sp>
      <p:sp>
        <p:nvSpPr>
          <p:cNvPr id="172" name="Google Shape;291;p24">
            <a:extLst>
              <a:ext uri="{FF2B5EF4-FFF2-40B4-BE49-F238E27FC236}">
                <a16:creationId xmlns:a16="http://schemas.microsoft.com/office/drawing/2014/main" id="{C2BA9F0C-8DCD-4D38-B58B-7FF7CAC8651F}"/>
              </a:ext>
            </a:extLst>
          </p:cNvPr>
          <p:cNvSpPr txBox="1">
            <a:spLocks noChangeArrowheads="1"/>
          </p:cNvSpPr>
          <p:nvPr/>
        </p:nvSpPr>
        <p:spPr bwMode="auto">
          <a:xfrm>
            <a:off x="4359782" y="5644389"/>
            <a:ext cx="1239951" cy="1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18" tIns="44747" rIns="89518" bIns="44747" anchor="ctr"/>
          <a:lstStyle>
            <a:lvl1pPr>
              <a:buClr>
                <a:srgbClr val="000000"/>
              </a:buClr>
              <a:buFont typeface="Arial" panose="020B0604020202020204" pitchFamily="34" charset="0"/>
              <a:defRPr sz="1400">
                <a:solidFill>
                  <a:srgbClr val="000000"/>
                </a:solidFill>
                <a:latin typeface="YuGothic Medium"/>
                <a:ea typeface="YuGothic Medium"/>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414772"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800</a:t>
            </a:r>
            <a:r>
              <a:rPr kumimoji="0" lang="ja-JP" altLang="en-US"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万円以上が</a:t>
            </a:r>
            <a:r>
              <a:rPr kumimoji="0" lang="en-US" altLang="ja-JP" sz="800" b="1" i="0" u="none" strike="noStrike" kern="1200" cap="none" spc="0" normalizeH="0" baseline="0" noProof="0">
                <a:ln>
                  <a:noFill/>
                </a:ln>
                <a:solidFill>
                  <a:srgbClr val="000000"/>
                </a:solidFill>
                <a:effectLst/>
                <a:uLnTx/>
                <a:uFillTx/>
                <a:latin typeface="Yu Gothic Medium" panose="020B0500000000000000" pitchFamily="34" charset="-128"/>
                <a:ea typeface="Yu Gothic Medium" panose="020B0500000000000000" pitchFamily="34" charset="-128"/>
                <a:cs typeface="Arial" panose="020B0604020202020204" pitchFamily="34" charset="0"/>
                <a:sym typeface="Arial" panose="020B0604020202020204" pitchFamily="34" charset="0"/>
              </a:rPr>
              <a:t>48%</a:t>
            </a:r>
          </a:p>
        </p:txBody>
      </p:sp>
      <p:sp>
        <p:nvSpPr>
          <p:cNvPr id="173" name="テキスト ボックス 172">
            <a:extLst>
              <a:ext uri="{FF2B5EF4-FFF2-40B4-BE49-F238E27FC236}">
                <a16:creationId xmlns:a16="http://schemas.microsoft.com/office/drawing/2014/main" id="{BFEBE01E-DCE5-4E0D-86DA-0C088072E712}"/>
              </a:ext>
            </a:extLst>
          </p:cNvPr>
          <p:cNvSpPr txBox="1"/>
          <p:nvPr/>
        </p:nvSpPr>
        <p:spPr>
          <a:xfrm>
            <a:off x="7748794" y="3902222"/>
            <a:ext cx="1179328" cy="178554"/>
          </a:xfrm>
          <a:prstGeom prst="rect">
            <a:avLst/>
          </a:prstGeom>
          <a:noFill/>
        </p:spPr>
        <p:txBody>
          <a:bodyPr wrap="none" lIns="0" tIns="0" rIns="0" bIns="0" rtlCol="0" anchor="t" anchorCtr="0">
            <a:spAutoFit/>
          </a:bodyPr>
          <a:lstStyle/>
          <a:p>
            <a:pPr marL="0" marR="0" lvl="0" indent="0" algn="l" defTabSz="414772" rtl="0" eaLnBrk="1" fontAlgn="auto" latinLnBrk="0" hangingPunct="1">
              <a:lnSpc>
                <a:spcPct val="120000"/>
              </a:lnSpc>
              <a:spcBef>
                <a:spcPts val="0"/>
              </a:spcBef>
              <a:spcAft>
                <a:spcPts val="0"/>
              </a:spcAft>
              <a:buClrTx/>
              <a:buSzTx/>
              <a:buFontTx/>
              <a:buNone/>
              <a:tabLst/>
              <a:defRPr/>
            </a:pPr>
            <a:r>
              <a:rPr kumimoji="0" lang="ja-JP" altLang="en-US" sz="95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■広告主：ランコム</a:t>
            </a:r>
            <a:endParaRPr kumimoji="0" lang="en-US" altLang="ja-JP" sz="95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4" name="テキスト ボックス 173">
            <a:extLst>
              <a:ext uri="{FF2B5EF4-FFF2-40B4-BE49-F238E27FC236}">
                <a16:creationId xmlns:a16="http://schemas.microsoft.com/office/drawing/2014/main" id="{64699476-22AA-4C98-9FD8-5A5A25BC6015}"/>
              </a:ext>
            </a:extLst>
          </p:cNvPr>
          <p:cNvSpPr txBox="1"/>
          <p:nvPr/>
        </p:nvSpPr>
        <p:spPr>
          <a:xfrm>
            <a:off x="459559" y="6222876"/>
            <a:ext cx="904368" cy="178554"/>
          </a:xfrm>
          <a:prstGeom prst="rect">
            <a:avLst/>
          </a:prstGeom>
          <a:noFill/>
        </p:spPr>
        <p:txBody>
          <a:bodyPr wrap="square" lIns="0" tIns="0" rIns="0" bIns="0" rtlCol="0" anchor="t" anchorCtr="0">
            <a:spAutoFit/>
          </a:bodyPr>
          <a:lstStyle/>
          <a:p>
            <a:pPr marL="0" marR="0" lvl="0" indent="0" algn="l" defTabSz="414772" rtl="0" eaLnBrk="1" fontAlgn="auto" latinLnBrk="0" hangingPunct="1">
              <a:lnSpc>
                <a:spcPct val="120000"/>
              </a:lnSpc>
              <a:spcBef>
                <a:spcPts val="0"/>
              </a:spcBef>
              <a:spcAft>
                <a:spcPts val="0"/>
              </a:spcAft>
              <a:buClrTx/>
              <a:buSzTx/>
              <a:buFontTx/>
              <a:buNone/>
              <a:tabLst/>
              <a:defRPr/>
            </a:pPr>
            <a:r>
              <a:rPr kumimoji="0" lang="ja-JP" altLang="en-US" sz="10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■ユーザー</a:t>
            </a:r>
            <a:endParaRPr kumimoji="0" lang="en-US" altLang="ja-JP" sz="10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78998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a:extLst>
              <a:ext uri="{FF2B5EF4-FFF2-40B4-BE49-F238E27FC236}">
                <a16:creationId xmlns:a16="http://schemas.microsoft.com/office/drawing/2014/main" id="{B4CDD100-278C-4ADC-B81A-4D7E0D51A621}"/>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朝日新聞の第</a:t>
            </a:r>
            <a:r>
              <a:rPr lang="en-US" altLang="ja-JP"/>
              <a:t>2</a:t>
            </a:r>
            <a:r>
              <a:rPr lang="ja-JP" altLang="en-US"/>
              <a:t>・第</a:t>
            </a:r>
            <a:r>
              <a:rPr lang="en-US" altLang="ja-JP"/>
              <a:t>4</a:t>
            </a:r>
            <a:r>
              <a:rPr lang="ja-JP" altLang="en-US"/>
              <a:t>日曜に折り込まれる紙面と</a:t>
            </a:r>
            <a:r>
              <a:rPr lang="en-US" altLang="ja-JP"/>
              <a:t>web</a:t>
            </a:r>
            <a:r>
              <a:rPr lang="ja-JP" altLang="en-US"/>
              <a:t>による展開。</a:t>
            </a:r>
          </a:p>
          <a:p>
            <a:r>
              <a:rPr lang="ja-JP" altLang="en-US"/>
              <a:t>受験情報を中心に、特集やコラムで教育情報を配信。</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教育や習い事への投資を惜しまない、</a:t>
            </a:r>
            <a:endParaRPr lang="en-US" altLang="ja-JP"/>
          </a:p>
          <a:p>
            <a:r>
              <a:rPr lang="ja-JP" altLang="en-US"/>
              <a:t>学齢期の子どもを持つ</a:t>
            </a:r>
            <a:r>
              <a:rPr lang="en-US" altLang="ja-JP"/>
              <a:t>30</a:t>
            </a:r>
            <a:r>
              <a:rPr lang="ja-JP" altLang="en-US"/>
              <a:t>～</a:t>
            </a:r>
            <a:r>
              <a:rPr lang="en-US" altLang="ja-JP"/>
              <a:t>40</a:t>
            </a:r>
            <a:r>
              <a:rPr lang="ja-JP" altLang="en-US"/>
              <a:t>代の保護者。</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57" name="直線コネクタ 56">
            <a:extLst>
              <a:ext uri="{FF2B5EF4-FFF2-40B4-BE49-F238E27FC236}">
                <a16:creationId xmlns:a16="http://schemas.microsoft.com/office/drawing/2014/main" id="{493B095B-53C0-4885-B3DA-795FF8E24819}"/>
              </a:ext>
            </a:extLst>
          </p:cNvPr>
          <p:cNvCxnSpPr>
            <a:cxnSpLocks/>
          </p:cNvCxnSpPr>
          <p:nvPr/>
        </p:nvCxnSpPr>
        <p:spPr>
          <a:xfrm>
            <a:off x="370909" y="2951286"/>
            <a:ext cx="99499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プレースホルダー 2">
            <a:extLst>
              <a:ext uri="{FF2B5EF4-FFF2-40B4-BE49-F238E27FC236}">
                <a16:creationId xmlns:a16="http://schemas.microsoft.com/office/drawing/2014/main" id="{64D1D92D-88C1-419C-A37D-23328D1C2439}"/>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sp>
        <p:nvSpPr>
          <p:cNvPr id="136" name="四角形: 角を丸くする 135">
            <a:extLst>
              <a:ext uri="{FF2B5EF4-FFF2-40B4-BE49-F238E27FC236}">
                <a16:creationId xmlns:a16="http://schemas.microsoft.com/office/drawing/2014/main" id="{1475999B-3489-4D21-8C09-19A33A063358}"/>
              </a:ext>
            </a:extLst>
          </p:cNvPr>
          <p:cNvSpPr/>
          <p:nvPr/>
        </p:nvSpPr>
        <p:spPr>
          <a:xfrm>
            <a:off x="6798894" y="6729986"/>
            <a:ext cx="3522009" cy="424959"/>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a:t>
            </a:r>
          </a:p>
          <a:p>
            <a:pPr defTabSz="1881188"/>
            <a:r>
              <a:rPr kumimoji="1" lang="ja-JP" altLang="en-US" sz="1000">
                <a:solidFill>
                  <a:schemeClr val="tx1"/>
                </a:solidFill>
                <a:latin typeface="游ゴシック" panose="020B0400000000000000" pitchFamily="50" charset="-128"/>
                <a:ea typeface="游ゴシック" panose="020B0400000000000000" pitchFamily="50" charset="-128"/>
              </a:rPr>
              <a:t>　</a:t>
            </a:r>
            <a:r>
              <a:rPr kumimoji="1" lang="en-US" altLang="ja-JP" sz="1000">
                <a:solidFill>
                  <a:schemeClr val="tx1"/>
                </a:solidFill>
                <a:latin typeface="游ゴシック" panose="020B0400000000000000" pitchFamily="50" charset="-128"/>
                <a:ea typeface="游ゴシック" panose="020B0400000000000000" pitchFamily="50" charset="-128"/>
              </a:rPr>
              <a:t>1</a:t>
            </a:r>
            <a:r>
              <a:rPr kumimoji="1" lang="ja-JP" altLang="en-US" sz="1000">
                <a:solidFill>
                  <a:schemeClr val="tx1"/>
                </a:solidFill>
                <a:latin typeface="游ゴシック" panose="020B0400000000000000" pitchFamily="50" charset="-128"/>
                <a:ea typeface="游ゴシック" panose="020B0400000000000000" pitchFamily="50" charset="-128"/>
              </a:rPr>
              <a:t>本：</a:t>
            </a:r>
            <a:r>
              <a:rPr kumimoji="1" lang="en-US" altLang="ja-JP" sz="1000">
                <a:solidFill>
                  <a:schemeClr val="tx1"/>
                </a:solidFill>
                <a:latin typeface="游ゴシック" panose="020B0400000000000000" pitchFamily="50" charset="-128"/>
                <a:ea typeface="游ゴシック" panose="020B0400000000000000" pitchFamily="50" charset="-128"/>
              </a:rPr>
              <a:t>200</a:t>
            </a:r>
            <a:r>
              <a:rPr kumimoji="1" lang="ja-JP" altLang="en-US" sz="1000">
                <a:solidFill>
                  <a:schemeClr val="tx1"/>
                </a:solidFill>
                <a:latin typeface="游ゴシック" panose="020B0400000000000000" pitchFamily="50" charset="-128"/>
                <a:ea typeface="游ゴシック" panose="020B0400000000000000" pitchFamily="50" charset="-128"/>
              </a:rPr>
              <a:t>万円～　想定</a:t>
            </a:r>
            <a:r>
              <a:rPr kumimoji="1" lang="en-US" altLang="ja-JP" sz="1000">
                <a:solidFill>
                  <a:schemeClr val="tx1"/>
                </a:solidFill>
                <a:latin typeface="游ゴシック" panose="020B0400000000000000" pitchFamily="50" charset="-128"/>
                <a:ea typeface="游ゴシック" panose="020B0400000000000000" pitchFamily="50" charset="-128"/>
              </a:rPr>
              <a:t>PV</a:t>
            </a:r>
            <a:r>
              <a:rPr kumimoji="1" lang="ja-JP" altLang="en-US" sz="1000">
                <a:solidFill>
                  <a:schemeClr val="tx1"/>
                </a:solidFill>
                <a:latin typeface="游ゴシック" panose="020B0400000000000000" pitchFamily="50" charset="-128"/>
                <a:ea typeface="游ゴシック" panose="020B0400000000000000" pitchFamily="50" charset="-128"/>
              </a:rPr>
              <a:t>数：</a:t>
            </a:r>
            <a:r>
              <a:rPr kumimoji="1" lang="en-US" altLang="ja-JP" sz="1000">
                <a:solidFill>
                  <a:schemeClr val="tx1"/>
                </a:solidFill>
                <a:latin typeface="游ゴシック" panose="020B0400000000000000" pitchFamily="50" charset="-128"/>
                <a:ea typeface="游ゴシック" panose="020B0400000000000000" pitchFamily="50" charset="-128"/>
              </a:rPr>
              <a:t>10,000PV</a:t>
            </a:r>
          </a:p>
        </p:txBody>
      </p:sp>
      <p:pic>
        <p:nvPicPr>
          <p:cNvPr id="69" name="グラフィックス 68" descr="ノート PC">
            <a:extLst>
              <a:ext uri="{FF2B5EF4-FFF2-40B4-BE49-F238E27FC236}">
                <a16:creationId xmlns:a16="http://schemas.microsoft.com/office/drawing/2014/main" id="{55FA40A0-1948-4A0E-8DA5-019747CE1A3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5196" y="689456"/>
            <a:ext cx="216000" cy="216000"/>
          </a:xfrm>
          <a:prstGeom prst="rect">
            <a:avLst/>
          </a:prstGeom>
        </p:spPr>
      </p:pic>
      <p:sp>
        <p:nvSpPr>
          <p:cNvPr id="67" name="テキスト ボックス 66">
            <a:extLst>
              <a:ext uri="{FF2B5EF4-FFF2-40B4-BE49-F238E27FC236}">
                <a16:creationId xmlns:a16="http://schemas.microsoft.com/office/drawing/2014/main" id="{0F4B5117-51AD-4A92-BE9D-A15C1FD53EB9}"/>
              </a:ext>
            </a:extLst>
          </p:cNvPr>
          <p:cNvSpPr txBox="1"/>
          <p:nvPr/>
        </p:nvSpPr>
        <p:spPr>
          <a:xfrm>
            <a:off x="2665866" y="3435610"/>
            <a:ext cx="3955370" cy="603820"/>
          </a:xfrm>
          <a:prstGeom prst="rect">
            <a:avLst/>
          </a:prstGeom>
          <a:noFill/>
        </p:spPr>
        <p:txBody>
          <a:bodyPr wrap="square" lIns="0" tIns="0" rIns="0" bIns="0" rtlCol="0" anchor="t">
            <a:spAutoFit/>
          </a:bodyPr>
          <a:lstStyle/>
          <a:p>
            <a:pPr>
              <a:lnSpc>
                <a:spcPct val="110000"/>
              </a:lnSpc>
            </a:pPr>
            <a:r>
              <a:rPr lang="ja-JP" altLang="en-US" sz="900">
                <a:latin typeface="游ゴシック" panose="020B0400000000000000" pitchFamily="50" charset="-128"/>
                <a:ea typeface="游ゴシック" panose="020B0400000000000000" pitchFamily="50" charset="-128"/>
              </a:rPr>
              <a:t>勉強法に習い事、学童保育や塾、進路。中学受験はするのか、しないのか。高校選びは</a:t>
            </a:r>
            <a:r>
              <a:rPr lang="en-US" altLang="ja-JP" sz="900">
                <a:latin typeface="游ゴシック" panose="020B0400000000000000" pitchFamily="50" charset="-128"/>
                <a:ea typeface="游ゴシック" panose="020B0400000000000000" pitchFamily="50" charset="-128"/>
              </a:rPr>
              <a:t>――</a:t>
            </a:r>
            <a:r>
              <a:rPr lang="ja-JP" altLang="en-US" sz="900">
                <a:latin typeface="游ゴシック" panose="020B0400000000000000" pitchFamily="50" charset="-128"/>
                <a:ea typeface="游ゴシック" panose="020B0400000000000000" pitchFamily="50" charset="-128"/>
              </a:rPr>
              <a:t>。多様な選択肢の中から、我が子に合った質の高い教育を見つけ、選ぶには、正しい情報が必要。確かな取材に基づき、信頼できる役立つ教育情報を発信。</a:t>
            </a:r>
          </a:p>
        </p:txBody>
      </p:sp>
      <p:sp>
        <p:nvSpPr>
          <p:cNvPr id="71" name="テキスト ボックス 70">
            <a:extLst>
              <a:ext uri="{FF2B5EF4-FFF2-40B4-BE49-F238E27FC236}">
                <a16:creationId xmlns:a16="http://schemas.microsoft.com/office/drawing/2014/main" id="{5FB0CFDD-957E-482A-B270-493C3E4D1C13}"/>
              </a:ext>
            </a:extLst>
          </p:cNvPr>
          <p:cNvSpPr txBox="1"/>
          <p:nvPr/>
        </p:nvSpPr>
        <p:spPr>
          <a:xfrm>
            <a:off x="2614201" y="3005512"/>
            <a:ext cx="4007035" cy="358881"/>
          </a:xfrm>
          <a:prstGeom prst="rect">
            <a:avLst/>
          </a:prstGeom>
          <a:noFill/>
        </p:spPr>
        <p:txBody>
          <a:bodyPr wrap="square" lIns="0" tIns="0" rIns="0" bIns="0" rtlCol="0" anchor="t" anchorCtr="0">
            <a:spAutoFit/>
          </a:bodyPr>
          <a:lstStyle/>
          <a:p>
            <a:pPr>
              <a:lnSpc>
                <a:spcPct val="120000"/>
              </a:lnSpc>
            </a:pPr>
            <a:r>
              <a:rPr lang="ja-JP" altLang="en-US" sz="1000" b="1">
                <a:latin typeface="游ゴシック" panose="020B0400000000000000" pitchFamily="50" charset="-128"/>
                <a:ea typeface="游ゴシック" panose="020B0400000000000000" pitchFamily="50" charset="-128"/>
              </a:rPr>
              <a:t>■学齢期の子どもを持つ保護者と、学習や教育に関する様々な迷いや悩みを共有、よりよい選択を共に考えるメディア</a:t>
            </a:r>
            <a:endParaRPr lang="en-US" altLang="ja-JP" sz="1000" b="1">
              <a:latin typeface="游ゴシック" panose="020B0400000000000000" pitchFamily="50" charset="-128"/>
              <a:ea typeface="游ゴシック" panose="020B0400000000000000" pitchFamily="50" charset="-128"/>
            </a:endParaRPr>
          </a:p>
        </p:txBody>
      </p:sp>
      <p:pic>
        <p:nvPicPr>
          <p:cNvPr id="41" name="グラフィックス 40">
            <a:extLst>
              <a:ext uri="{FF2B5EF4-FFF2-40B4-BE49-F238E27FC236}">
                <a16:creationId xmlns:a16="http://schemas.microsoft.com/office/drawing/2014/main" id="{5F5CD1A4-7189-4C0F-97FF-4B24AE8A1DB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3128" y="157994"/>
            <a:ext cx="1765114" cy="414418"/>
          </a:xfrm>
          <a:prstGeom prst="rect">
            <a:avLst/>
          </a:prstGeom>
        </p:spPr>
      </p:pic>
      <p:pic>
        <p:nvPicPr>
          <p:cNvPr id="42" name="Picture 2" descr="http://chart.apis.google.com/chart?chs=400x400&amp;cht=qr&amp;chl=https://edua.asahi.com/">
            <a:extLst>
              <a:ext uri="{FF2B5EF4-FFF2-40B4-BE49-F238E27FC236}">
                <a16:creationId xmlns:a16="http://schemas.microsoft.com/office/drawing/2014/main" id="{673544FE-3C69-4F1A-809F-0340F11FE6C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06438" y="128531"/>
            <a:ext cx="505125" cy="505125"/>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3F97644E-987B-4E9C-BB06-E35D7BBC61FF}"/>
              </a:ext>
            </a:extLst>
          </p:cNvPr>
          <p:cNvSpPr/>
          <p:nvPr/>
        </p:nvSpPr>
        <p:spPr>
          <a:xfrm>
            <a:off x="601928" y="704528"/>
            <a:ext cx="1443024"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8"/>
              </a:rPr>
              <a:t>https://www.asahi.com/edua/</a:t>
            </a:r>
            <a:endParaRPr lang="en-US" altLang="ja-JP" sz="700">
              <a:latin typeface="游ゴシック" panose="020B0400000000000000" pitchFamily="50" charset="-128"/>
              <a:ea typeface="游ゴシック" panose="020B0400000000000000" pitchFamily="50" charset="-128"/>
            </a:endParaRPr>
          </a:p>
        </p:txBody>
      </p:sp>
      <p:pic>
        <p:nvPicPr>
          <p:cNvPr id="5" name="図 4" descr="スクリーンショットの画面&#10;&#10;自動的に生成された説明">
            <a:extLst>
              <a:ext uri="{FF2B5EF4-FFF2-40B4-BE49-F238E27FC236}">
                <a16:creationId xmlns:a16="http://schemas.microsoft.com/office/drawing/2014/main" id="{3F069BAF-2DA9-4990-89F3-8A5C869D172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5784" y="3056785"/>
            <a:ext cx="2105079" cy="3714021"/>
          </a:xfrm>
          <a:prstGeom prst="rect">
            <a:avLst/>
          </a:prstGeom>
          <a:ln w="6350">
            <a:solidFill>
              <a:schemeClr val="bg1">
                <a:lumMod val="75000"/>
              </a:schemeClr>
            </a:solidFill>
          </a:ln>
          <a:effectLst/>
        </p:spPr>
      </p:pic>
      <p:grpSp>
        <p:nvGrpSpPr>
          <p:cNvPr id="2" name="グループ化 1">
            <a:extLst>
              <a:ext uri="{FF2B5EF4-FFF2-40B4-BE49-F238E27FC236}">
                <a16:creationId xmlns:a16="http://schemas.microsoft.com/office/drawing/2014/main" id="{17C01C82-EEDE-435A-AE49-AE02C0943A74}"/>
              </a:ext>
            </a:extLst>
          </p:cNvPr>
          <p:cNvGrpSpPr/>
          <p:nvPr/>
        </p:nvGrpSpPr>
        <p:grpSpPr>
          <a:xfrm>
            <a:off x="2665865" y="4087501"/>
            <a:ext cx="3955372" cy="3067449"/>
            <a:chOff x="2665865" y="3858881"/>
            <a:chExt cx="4250168" cy="3296069"/>
          </a:xfrm>
        </p:grpSpPr>
        <p:sp>
          <p:nvSpPr>
            <p:cNvPr id="78" name="正方形/長方形 77">
              <a:extLst>
                <a:ext uri="{FF2B5EF4-FFF2-40B4-BE49-F238E27FC236}">
                  <a16:creationId xmlns:a16="http://schemas.microsoft.com/office/drawing/2014/main" id="{CC3ED653-9088-44E9-A74C-D0EEC9DF3988}"/>
                </a:ext>
              </a:extLst>
            </p:cNvPr>
            <p:cNvSpPr/>
            <p:nvPr/>
          </p:nvSpPr>
          <p:spPr>
            <a:xfrm>
              <a:off x="2665865" y="3858881"/>
              <a:ext cx="4250168" cy="32960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D91E4DF7-83A7-4801-A51E-38079993BF5B}"/>
                </a:ext>
              </a:extLst>
            </p:cNvPr>
            <p:cNvSpPr/>
            <p:nvPr/>
          </p:nvSpPr>
          <p:spPr>
            <a:xfrm>
              <a:off x="2665865" y="3858882"/>
              <a:ext cx="715172" cy="240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pPr>
                <a:lnSpc>
                  <a:spcPct val="120000"/>
                </a:lnSpc>
              </a:pPr>
              <a:r>
                <a:rPr lang="ja-JP" altLang="en-US" sz="756" b="1">
                  <a:solidFill>
                    <a:schemeClr val="tx1"/>
                  </a:solidFill>
                  <a:latin typeface="游ゴシック" panose="020B0400000000000000" pitchFamily="50" charset="-128"/>
                  <a:ea typeface="游ゴシック" panose="020B0400000000000000" pitchFamily="50" charset="-128"/>
                </a:rPr>
                <a:t>■ユーザー</a:t>
              </a:r>
              <a:endParaRPr lang="en-US" altLang="ja-JP" sz="756" b="1">
                <a:solidFill>
                  <a:schemeClr val="tx1"/>
                </a:solidFill>
                <a:latin typeface="游ゴシック" panose="020B0400000000000000" pitchFamily="50" charset="-128"/>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4AE1DBA5-400A-4D71-B120-314F8018F535}"/>
                </a:ext>
              </a:extLst>
            </p:cNvPr>
            <p:cNvSpPr txBox="1"/>
            <p:nvPr/>
          </p:nvSpPr>
          <p:spPr>
            <a:xfrm>
              <a:off x="3468430" y="3909544"/>
              <a:ext cx="3232466" cy="140554"/>
            </a:xfrm>
            <a:prstGeom prst="rect">
              <a:avLst/>
            </a:prstGeom>
            <a:noFill/>
          </p:spPr>
          <p:txBody>
            <a:bodyPr wrap="none" lIns="0" tIns="0" rIns="0" bIns="0" rtlCol="0">
              <a:spAutoFit/>
            </a:bodyPr>
            <a:lstStyle/>
            <a:p>
              <a:r>
                <a:rPr kumimoji="1" lang="en-US" altLang="ja-JP" sz="850" b="1" spc="108">
                  <a:latin typeface="游ゴシック" panose="020B0400000000000000" pitchFamily="50" charset="-128"/>
                  <a:ea typeface="游ゴシック" panose="020B0400000000000000" pitchFamily="50" charset="-128"/>
                </a:rPr>
                <a:t>30</a:t>
              </a:r>
              <a:r>
                <a:rPr kumimoji="1" lang="ja-JP" altLang="en-US" sz="850" b="1" spc="108">
                  <a:latin typeface="游ゴシック" panose="020B0400000000000000" pitchFamily="50" charset="-128"/>
                  <a:ea typeface="游ゴシック" panose="020B0400000000000000" pitchFamily="50" charset="-128"/>
                </a:rPr>
                <a:t>～</a:t>
              </a:r>
              <a:r>
                <a:rPr kumimoji="1" lang="en-US" altLang="ja-JP" sz="850" b="1" spc="108">
                  <a:latin typeface="游ゴシック" panose="020B0400000000000000" pitchFamily="50" charset="-128"/>
                  <a:ea typeface="游ゴシック" panose="020B0400000000000000" pitchFamily="50" charset="-128"/>
                </a:rPr>
                <a:t>40</a:t>
              </a:r>
              <a:r>
                <a:rPr kumimoji="1" lang="ja-JP" altLang="en-US" sz="850" b="1" spc="108">
                  <a:latin typeface="游ゴシック" panose="020B0400000000000000" pitchFamily="50" charset="-128"/>
                  <a:ea typeface="游ゴシック" panose="020B0400000000000000" pitchFamily="50" charset="-128"/>
                </a:rPr>
                <a:t>代の子どもの教育に関心のある保護者層が中心</a:t>
              </a:r>
            </a:p>
          </p:txBody>
        </p:sp>
        <p:pic>
          <p:nvPicPr>
            <p:cNvPr id="55" name="図 54">
              <a:extLst>
                <a:ext uri="{FF2B5EF4-FFF2-40B4-BE49-F238E27FC236}">
                  <a16:creationId xmlns:a16="http://schemas.microsoft.com/office/drawing/2014/main" id="{2C6CB47B-6CFA-4D22-BF5B-C212A6EC5F6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04538" y="4368272"/>
              <a:ext cx="1770164" cy="1062099"/>
            </a:xfrm>
            <a:prstGeom prst="rect">
              <a:avLst/>
            </a:prstGeom>
          </p:spPr>
        </p:pic>
        <p:sp>
          <p:nvSpPr>
            <p:cNvPr id="56" name="正方形/長方形 55">
              <a:extLst>
                <a:ext uri="{FF2B5EF4-FFF2-40B4-BE49-F238E27FC236}">
                  <a16:creationId xmlns:a16="http://schemas.microsoft.com/office/drawing/2014/main" id="{BD1BDB9C-E097-41FF-8363-A6CFF081FA90}"/>
                </a:ext>
              </a:extLst>
            </p:cNvPr>
            <p:cNvSpPr/>
            <p:nvPr/>
          </p:nvSpPr>
          <p:spPr>
            <a:xfrm>
              <a:off x="3459005" y="4093365"/>
              <a:ext cx="410513" cy="17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0000"/>
                </a:lnSpc>
              </a:pPr>
              <a:r>
                <a:rPr lang="ja-JP" altLang="en-US" sz="756">
                  <a:solidFill>
                    <a:srgbClr val="A72033"/>
                  </a:solidFill>
                  <a:latin typeface="游ゴシック" panose="020B0400000000000000" pitchFamily="50" charset="-128"/>
                  <a:ea typeface="游ゴシック" panose="020B0400000000000000" pitchFamily="50" charset="-128"/>
                </a:rPr>
                <a:t>年齢</a:t>
              </a:r>
              <a:endParaRPr lang="en-US" altLang="ja-JP" sz="756">
                <a:solidFill>
                  <a:srgbClr val="A72033"/>
                </a:solidFill>
                <a:latin typeface="游ゴシック" panose="020B0400000000000000" pitchFamily="50" charset="-128"/>
                <a:ea typeface="游ゴシック" panose="020B0400000000000000" pitchFamily="50" charset="-128"/>
              </a:endParaRPr>
            </a:p>
          </p:txBody>
        </p:sp>
        <p:pic>
          <p:nvPicPr>
            <p:cNvPr id="58" name="図 57">
              <a:extLst>
                <a:ext uri="{FF2B5EF4-FFF2-40B4-BE49-F238E27FC236}">
                  <a16:creationId xmlns:a16="http://schemas.microsoft.com/office/drawing/2014/main" id="{93913CC5-0205-49D1-82C9-B28FB9A8389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62328" y="5870782"/>
              <a:ext cx="1807151" cy="1052967"/>
            </a:xfrm>
            <a:prstGeom prst="rect">
              <a:avLst/>
            </a:prstGeom>
          </p:spPr>
        </p:pic>
        <p:sp>
          <p:nvSpPr>
            <p:cNvPr id="64" name="正方形/長方形 63">
              <a:extLst>
                <a:ext uri="{FF2B5EF4-FFF2-40B4-BE49-F238E27FC236}">
                  <a16:creationId xmlns:a16="http://schemas.microsoft.com/office/drawing/2014/main" id="{D35FE4FD-2DBB-406B-8BA8-1E03BE3BFB91}"/>
                </a:ext>
              </a:extLst>
            </p:cNvPr>
            <p:cNvSpPr/>
            <p:nvPr/>
          </p:nvSpPr>
          <p:spPr>
            <a:xfrm>
              <a:off x="3460647" y="5560071"/>
              <a:ext cx="410513" cy="17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0000"/>
                </a:lnSpc>
              </a:pPr>
              <a:r>
                <a:rPr lang="ja-JP" altLang="en-US" sz="756">
                  <a:solidFill>
                    <a:srgbClr val="A72033"/>
                  </a:solidFill>
                  <a:latin typeface="游ゴシック" panose="020B0400000000000000" pitchFamily="50" charset="-128"/>
                  <a:ea typeface="游ゴシック" panose="020B0400000000000000" pitchFamily="50" charset="-128"/>
                </a:rPr>
                <a:t>性別</a:t>
              </a:r>
              <a:endParaRPr lang="en-US" altLang="ja-JP" sz="756">
                <a:solidFill>
                  <a:srgbClr val="A72033"/>
                </a:solidFill>
                <a:latin typeface="游ゴシック" panose="020B0400000000000000" pitchFamily="50" charset="-128"/>
                <a:ea typeface="游ゴシック" panose="020B0400000000000000" pitchFamily="50" charset="-128"/>
              </a:endParaRPr>
            </a:p>
          </p:txBody>
        </p:sp>
        <p:pic>
          <p:nvPicPr>
            <p:cNvPr id="65" name="図 64">
              <a:extLst>
                <a:ext uri="{FF2B5EF4-FFF2-40B4-BE49-F238E27FC236}">
                  <a16:creationId xmlns:a16="http://schemas.microsoft.com/office/drawing/2014/main" id="{B41E005B-D360-4330-A1DA-B08937CA9FC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665942" y="4305488"/>
              <a:ext cx="2013768" cy="1165562"/>
            </a:xfrm>
            <a:prstGeom prst="rect">
              <a:avLst/>
            </a:prstGeom>
          </p:spPr>
        </p:pic>
        <p:sp>
          <p:nvSpPr>
            <p:cNvPr id="66" name="正方形/長方形 65">
              <a:extLst>
                <a:ext uri="{FF2B5EF4-FFF2-40B4-BE49-F238E27FC236}">
                  <a16:creationId xmlns:a16="http://schemas.microsoft.com/office/drawing/2014/main" id="{3B5A9A7D-B872-418D-98B7-9BD7B492046C}"/>
                </a:ext>
              </a:extLst>
            </p:cNvPr>
            <p:cNvSpPr/>
            <p:nvPr/>
          </p:nvSpPr>
          <p:spPr>
            <a:xfrm>
              <a:off x="4674700" y="4098199"/>
              <a:ext cx="2013768" cy="167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0000"/>
                </a:lnSpc>
              </a:pPr>
              <a:r>
                <a:rPr lang="ja-JP" altLang="en-US" sz="756">
                  <a:solidFill>
                    <a:srgbClr val="A72033"/>
                  </a:solidFill>
                  <a:latin typeface="游ゴシック" panose="020B0400000000000000" pitchFamily="50" charset="-128"/>
                  <a:ea typeface="游ゴシック" panose="020B0400000000000000" pitchFamily="50" charset="-128"/>
                </a:rPr>
                <a:t>朝日新聞</a:t>
              </a:r>
              <a:r>
                <a:rPr lang="en-US" altLang="ja-JP" sz="756" err="1">
                  <a:solidFill>
                    <a:srgbClr val="A72033"/>
                  </a:solidFill>
                  <a:latin typeface="游ゴシック" panose="020B0400000000000000" pitchFamily="50" charset="-128"/>
                  <a:ea typeface="游ゴシック" panose="020B0400000000000000" pitchFamily="50" charset="-128"/>
                </a:rPr>
                <a:t>EduA</a:t>
              </a:r>
              <a:r>
                <a:rPr lang="ja-JP" altLang="en-US" sz="756">
                  <a:solidFill>
                    <a:srgbClr val="A72033"/>
                  </a:solidFill>
                  <a:latin typeface="游ゴシック" panose="020B0400000000000000" pitchFamily="50" charset="-128"/>
                  <a:ea typeface="游ゴシック" panose="020B0400000000000000" pitchFamily="50" charset="-128"/>
                </a:rPr>
                <a:t>は役に立つと思いますか</a:t>
              </a:r>
            </a:p>
          </p:txBody>
        </p:sp>
        <p:pic>
          <p:nvPicPr>
            <p:cNvPr id="72" name="図 71">
              <a:extLst>
                <a:ext uri="{FF2B5EF4-FFF2-40B4-BE49-F238E27FC236}">
                  <a16:creationId xmlns:a16="http://schemas.microsoft.com/office/drawing/2014/main" id="{2F5CED75-9D74-44E8-A4AD-A08B3813E52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665942" y="5890923"/>
              <a:ext cx="2113383" cy="1105871"/>
            </a:xfrm>
            <a:prstGeom prst="rect">
              <a:avLst/>
            </a:prstGeom>
          </p:spPr>
        </p:pic>
        <p:sp>
          <p:nvSpPr>
            <p:cNvPr id="75" name="正方形/長方形 74">
              <a:extLst>
                <a:ext uri="{FF2B5EF4-FFF2-40B4-BE49-F238E27FC236}">
                  <a16:creationId xmlns:a16="http://schemas.microsoft.com/office/drawing/2014/main" id="{5A5A1432-78A3-4ED9-9F96-59633A033B89}"/>
                </a:ext>
              </a:extLst>
            </p:cNvPr>
            <p:cNvSpPr/>
            <p:nvPr/>
          </p:nvSpPr>
          <p:spPr>
            <a:xfrm>
              <a:off x="3003709" y="6825856"/>
              <a:ext cx="1916150" cy="17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0000"/>
                </a:lnSpc>
              </a:pP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Google analytics</a:t>
              </a:r>
            </a:p>
            <a:p>
              <a:pPr>
                <a:lnSpc>
                  <a:spcPct val="120000"/>
                </a:lnSpc>
              </a:pP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2019</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年</a:t>
              </a: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4</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13</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日～９月</a:t>
              </a: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18</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日）</a:t>
              </a:r>
            </a:p>
          </p:txBody>
        </p:sp>
        <p:sp>
          <p:nvSpPr>
            <p:cNvPr id="76" name="正方形/長方形 75">
              <a:extLst>
                <a:ext uri="{FF2B5EF4-FFF2-40B4-BE49-F238E27FC236}">
                  <a16:creationId xmlns:a16="http://schemas.microsoft.com/office/drawing/2014/main" id="{4AC6C344-EB40-4DD5-8F34-E5CCF9E03581}"/>
                </a:ext>
              </a:extLst>
            </p:cNvPr>
            <p:cNvSpPr/>
            <p:nvPr/>
          </p:nvSpPr>
          <p:spPr>
            <a:xfrm>
              <a:off x="4892057" y="6825856"/>
              <a:ext cx="1916150" cy="17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0000"/>
                </a:lnSpc>
              </a:pP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朝日新聞</a:t>
              </a:r>
              <a:r>
                <a:rPr lang="en-US" altLang="ja-JP" sz="700" err="1">
                  <a:solidFill>
                    <a:schemeClr val="tx1">
                      <a:lumMod val="65000"/>
                      <a:lumOff val="35000"/>
                    </a:schemeClr>
                  </a:solidFill>
                  <a:latin typeface="游ゴシック" panose="020B0400000000000000" pitchFamily="50" charset="-128"/>
                  <a:ea typeface="游ゴシック" panose="020B0400000000000000" pitchFamily="50" charset="-128"/>
                </a:rPr>
                <a:t>EduA</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アンケート</a:t>
              </a:r>
              <a:endPar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endParaRPr>
            </a:p>
            <a:p>
              <a:pPr>
                <a:lnSpc>
                  <a:spcPct val="120000"/>
                </a:lnSpc>
              </a:pP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2019</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年</a:t>
              </a: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3</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14</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日～</a:t>
              </a: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4</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月</a:t>
              </a:r>
              <a:r>
                <a:rPr lang="en-US" altLang="ja-JP" sz="700">
                  <a:solidFill>
                    <a:schemeClr val="tx1">
                      <a:lumMod val="65000"/>
                      <a:lumOff val="35000"/>
                    </a:schemeClr>
                  </a:solidFill>
                  <a:latin typeface="游ゴシック" panose="020B0400000000000000" pitchFamily="50" charset="-128"/>
                  <a:ea typeface="游ゴシック" panose="020B0400000000000000" pitchFamily="50" charset="-128"/>
                </a:rPr>
                <a:t>13</a:t>
              </a:r>
              <a:r>
                <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rPr>
                <a:t>日）</a:t>
              </a:r>
            </a:p>
            <a:p>
              <a:pPr>
                <a:lnSpc>
                  <a:spcPct val="120000"/>
                </a:lnSpc>
              </a:pPr>
              <a:endParaRPr lang="ja-JP" altLang="en-US" sz="700">
                <a:solidFill>
                  <a:schemeClr val="tx1">
                    <a:lumMod val="65000"/>
                    <a:lumOff val="35000"/>
                  </a:schemeClr>
                </a:solidFill>
                <a:latin typeface="游ゴシック" panose="020B0400000000000000" pitchFamily="50" charset="-128"/>
                <a:ea typeface="游ゴシック" panose="020B0400000000000000" pitchFamily="50" charset="-128"/>
              </a:endParaRPr>
            </a:p>
          </p:txBody>
        </p:sp>
      </p:grpSp>
      <p:sp>
        <p:nvSpPr>
          <p:cNvPr id="77" name="正方形/長方形 76">
            <a:extLst>
              <a:ext uri="{FF2B5EF4-FFF2-40B4-BE49-F238E27FC236}">
                <a16:creationId xmlns:a16="http://schemas.microsoft.com/office/drawing/2014/main" id="{DDF44979-D1F2-46CF-97DE-02338D2B93C8}"/>
              </a:ext>
            </a:extLst>
          </p:cNvPr>
          <p:cNvSpPr/>
          <p:nvPr/>
        </p:nvSpPr>
        <p:spPr>
          <a:xfrm>
            <a:off x="4674701" y="5545275"/>
            <a:ext cx="2687803" cy="17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0000"/>
              </a:lnSpc>
            </a:pPr>
            <a:r>
              <a:rPr lang="en-US" altLang="ja-JP" sz="756">
                <a:solidFill>
                  <a:srgbClr val="A72033"/>
                </a:solidFill>
                <a:latin typeface="游ゴシック" panose="020B0400000000000000" pitchFamily="50" charset="-128"/>
                <a:ea typeface="游ゴシック" panose="020B0400000000000000" pitchFamily="50" charset="-128"/>
              </a:rPr>
              <a:t>2020</a:t>
            </a:r>
            <a:r>
              <a:rPr lang="ja-JP" altLang="en-US" sz="756">
                <a:solidFill>
                  <a:srgbClr val="A72033"/>
                </a:solidFill>
                <a:latin typeface="游ゴシック" panose="020B0400000000000000" pitchFamily="50" charset="-128"/>
                <a:ea typeface="游ゴシック" panose="020B0400000000000000" pitchFamily="50" charset="-128"/>
              </a:rPr>
              <a:t>年度から小学校の学習指導要領や</a:t>
            </a:r>
          </a:p>
          <a:p>
            <a:pPr>
              <a:lnSpc>
                <a:spcPct val="120000"/>
              </a:lnSpc>
            </a:pPr>
            <a:r>
              <a:rPr lang="ja-JP" altLang="en-US" sz="756">
                <a:solidFill>
                  <a:srgbClr val="A72033"/>
                </a:solidFill>
                <a:latin typeface="游ゴシック" panose="020B0400000000000000" pitchFamily="50" charset="-128"/>
                <a:ea typeface="游ゴシック" panose="020B0400000000000000" pitchFamily="50" charset="-128"/>
              </a:rPr>
              <a:t>大学入試制度が大きく変わることを</a:t>
            </a:r>
            <a:endParaRPr lang="en-US" altLang="ja-JP" sz="756">
              <a:solidFill>
                <a:srgbClr val="A72033"/>
              </a:solidFill>
              <a:latin typeface="游ゴシック" panose="020B0400000000000000" pitchFamily="50" charset="-128"/>
              <a:ea typeface="游ゴシック" panose="020B0400000000000000" pitchFamily="50" charset="-128"/>
            </a:endParaRPr>
          </a:p>
          <a:p>
            <a:pPr>
              <a:lnSpc>
                <a:spcPct val="120000"/>
              </a:lnSpc>
            </a:pPr>
            <a:r>
              <a:rPr lang="ja-JP" altLang="en-US" sz="756">
                <a:solidFill>
                  <a:srgbClr val="A72033"/>
                </a:solidFill>
                <a:latin typeface="游ゴシック" panose="020B0400000000000000" pitchFamily="50" charset="-128"/>
                <a:ea typeface="游ゴシック" panose="020B0400000000000000" pitchFamily="50" charset="-128"/>
              </a:rPr>
              <a:t>知っていますか</a:t>
            </a:r>
          </a:p>
        </p:txBody>
      </p:sp>
      <p:sp>
        <p:nvSpPr>
          <p:cNvPr id="79" name="正方形/長方形 78">
            <a:extLst>
              <a:ext uri="{FF2B5EF4-FFF2-40B4-BE49-F238E27FC236}">
                <a16:creationId xmlns:a16="http://schemas.microsoft.com/office/drawing/2014/main" id="{472607A9-8109-4245-8320-D14727B6A68E}"/>
              </a:ext>
            </a:extLst>
          </p:cNvPr>
          <p:cNvSpPr/>
          <p:nvPr/>
        </p:nvSpPr>
        <p:spPr>
          <a:xfrm>
            <a:off x="6745246" y="2983149"/>
            <a:ext cx="3575657" cy="285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0000"/>
              </a:lnSpc>
            </a:pPr>
            <a:r>
              <a:rPr lang="ja-JP" altLang="en-US" sz="900" b="1">
                <a:solidFill>
                  <a:schemeClr val="tx1"/>
                </a:solidFill>
                <a:latin typeface="游ゴシック" panose="020B0400000000000000" pitchFamily="50" charset="-128"/>
                <a:ea typeface="游ゴシック" panose="020B0400000000000000" pitchFamily="50" charset="-128"/>
              </a:rPr>
              <a:t>■編集部独自の特集記事のほか、外部筆者の連載コラム、</a:t>
            </a:r>
            <a:endParaRPr lang="en-US" altLang="ja-JP" sz="900" b="1">
              <a:solidFill>
                <a:schemeClr val="tx1"/>
              </a:solidFill>
              <a:latin typeface="游ゴシック" panose="020B0400000000000000" pitchFamily="50" charset="-128"/>
              <a:ea typeface="游ゴシック" panose="020B0400000000000000" pitchFamily="50" charset="-128"/>
            </a:endParaRPr>
          </a:p>
          <a:p>
            <a:pPr>
              <a:lnSpc>
                <a:spcPct val="120000"/>
              </a:lnSpc>
            </a:pPr>
            <a:r>
              <a:rPr lang="ja-JP" altLang="en-US" sz="900" b="1">
                <a:solidFill>
                  <a:schemeClr val="tx1"/>
                </a:solidFill>
                <a:latin typeface="游ゴシック" panose="020B0400000000000000" pitchFamily="50" charset="-128"/>
                <a:ea typeface="游ゴシック" panose="020B0400000000000000" pitchFamily="50" charset="-128"/>
              </a:rPr>
              <a:t>朝日新聞グループ各媒体の厳選した教育ニュースもピックアップ</a:t>
            </a:r>
          </a:p>
        </p:txBody>
      </p:sp>
      <p:pic>
        <p:nvPicPr>
          <p:cNvPr id="82" name="図 81">
            <a:extLst>
              <a:ext uri="{FF2B5EF4-FFF2-40B4-BE49-F238E27FC236}">
                <a16:creationId xmlns:a16="http://schemas.microsoft.com/office/drawing/2014/main" id="{AD526547-D049-488E-88FD-8432361256A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65941" y="3523560"/>
            <a:ext cx="603738" cy="603738"/>
          </a:xfrm>
          <a:prstGeom prst="rect">
            <a:avLst/>
          </a:prstGeom>
        </p:spPr>
      </p:pic>
      <p:grpSp>
        <p:nvGrpSpPr>
          <p:cNvPr id="83" name="グループ化 82">
            <a:extLst>
              <a:ext uri="{FF2B5EF4-FFF2-40B4-BE49-F238E27FC236}">
                <a16:creationId xmlns:a16="http://schemas.microsoft.com/office/drawing/2014/main" id="{1DBBD59C-0BAA-4EA4-A142-27227AF20F3D}"/>
              </a:ext>
            </a:extLst>
          </p:cNvPr>
          <p:cNvGrpSpPr/>
          <p:nvPr/>
        </p:nvGrpSpPr>
        <p:grpSpPr>
          <a:xfrm>
            <a:off x="8663117" y="3523446"/>
            <a:ext cx="1718920" cy="536676"/>
            <a:chOff x="1605084" y="1808707"/>
            <a:chExt cx="3602102" cy="404121"/>
          </a:xfrm>
        </p:grpSpPr>
        <p:sp>
          <p:nvSpPr>
            <p:cNvPr id="84" name="テキスト ボックス 83">
              <a:extLst>
                <a:ext uri="{FF2B5EF4-FFF2-40B4-BE49-F238E27FC236}">
                  <a16:creationId xmlns:a16="http://schemas.microsoft.com/office/drawing/2014/main" id="{DC29EE9B-2A47-4AE1-86E3-46E701ACD275}"/>
                </a:ext>
              </a:extLst>
            </p:cNvPr>
            <p:cNvSpPr txBox="1"/>
            <p:nvPr/>
          </p:nvSpPr>
          <p:spPr>
            <a:xfrm>
              <a:off x="1605084" y="1808707"/>
              <a:ext cx="2149882" cy="92703"/>
            </a:xfrm>
            <a:prstGeom prst="rect">
              <a:avLst/>
            </a:prstGeom>
            <a:noFill/>
          </p:spPr>
          <p:txBody>
            <a:bodyPr wrap="none" lIns="0" tIns="0" rIns="0" bIns="0" rtlCol="0" anchor="t">
              <a:spAutoFit/>
            </a:bodyPr>
            <a:lstStyle/>
            <a:p>
              <a:pPr>
                <a:spcBef>
                  <a:spcPts val="324"/>
                </a:spcBef>
              </a:pPr>
              <a:r>
                <a:rPr lang="ja-JP" altLang="en-US" sz="800" b="1" kern="0">
                  <a:latin typeface="+mn-ea"/>
                </a:rPr>
                <a:t>エデュアお悩み相談室</a:t>
              </a:r>
              <a:endParaRPr lang="en-US" altLang="ja-JP" sz="800" b="1" kern="0">
                <a:latin typeface="+mn-ea"/>
              </a:endParaRPr>
            </a:p>
          </p:txBody>
        </p:sp>
        <p:sp>
          <p:nvSpPr>
            <p:cNvPr id="85" name="テキスト ボックス 84">
              <a:extLst>
                <a:ext uri="{FF2B5EF4-FFF2-40B4-BE49-F238E27FC236}">
                  <a16:creationId xmlns:a16="http://schemas.microsoft.com/office/drawing/2014/main" id="{701CCF90-212D-4A92-A355-7792DE2F4ABA}"/>
                </a:ext>
              </a:extLst>
            </p:cNvPr>
            <p:cNvSpPr txBox="1"/>
            <p:nvPr/>
          </p:nvSpPr>
          <p:spPr>
            <a:xfrm>
              <a:off x="1605084" y="1934718"/>
              <a:ext cx="3602102" cy="278110"/>
            </a:xfrm>
            <a:prstGeom prst="rect">
              <a:avLst/>
            </a:prstGeom>
            <a:noFill/>
          </p:spPr>
          <p:txBody>
            <a:bodyPr wrap="square" lIns="0" tIns="0" rIns="0" bIns="0" rtlCol="0" anchor="t">
              <a:spAutoFit/>
            </a:bodyPr>
            <a:lstStyle/>
            <a:p>
              <a:r>
                <a:rPr lang="ja-JP" altLang="en-US" sz="800">
                  <a:latin typeface="+mn-ea"/>
                </a:rPr>
                <a:t>教育や育児、受験のお悩みに、佐藤亮子さん、清水章弘さん、安浪京子さんの</a:t>
              </a:r>
              <a:r>
                <a:rPr lang="en-US" altLang="ja-JP" sz="800">
                  <a:latin typeface="+mn-ea"/>
                </a:rPr>
                <a:t>3</a:t>
              </a:r>
              <a:r>
                <a:rPr lang="ja-JP" altLang="en-US" sz="800">
                  <a:latin typeface="+mn-ea"/>
                </a:rPr>
                <a:t>人が交代でお答え。</a:t>
              </a:r>
              <a:endParaRPr lang="ja-JP" altLang="en-US" sz="800" kern="0">
                <a:latin typeface="+mn-ea"/>
              </a:endParaRPr>
            </a:p>
          </p:txBody>
        </p:sp>
      </p:grpSp>
      <p:pic>
        <p:nvPicPr>
          <p:cNvPr id="86" name="図 85">
            <a:extLst>
              <a:ext uri="{FF2B5EF4-FFF2-40B4-BE49-F238E27FC236}">
                <a16:creationId xmlns:a16="http://schemas.microsoft.com/office/drawing/2014/main" id="{744F7D08-6DF1-4FA5-A56E-EF8EABA8169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58077" y="4327670"/>
            <a:ext cx="603738" cy="603738"/>
          </a:xfrm>
          <a:prstGeom prst="rect">
            <a:avLst/>
          </a:prstGeom>
        </p:spPr>
      </p:pic>
      <p:pic>
        <p:nvPicPr>
          <p:cNvPr id="87" name="図 86">
            <a:extLst>
              <a:ext uri="{FF2B5EF4-FFF2-40B4-BE49-F238E27FC236}">
                <a16:creationId xmlns:a16="http://schemas.microsoft.com/office/drawing/2014/main" id="{C3CEFA90-D2C2-4E0A-A5E9-12DA66737F74}"/>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48243" y="5897169"/>
            <a:ext cx="665973" cy="665973"/>
          </a:xfrm>
          <a:prstGeom prst="rect">
            <a:avLst/>
          </a:prstGeom>
        </p:spPr>
      </p:pic>
      <p:pic>
        <p:nvPicPr>
          <p:cNvPr id="88" name="図 87">
            <a:extLst>
              <a:ext uri="{FF2B5EF4-FFF2-40B4-BE49-F238E27FC236}">
                <a16:creationId xmlns:a16="http://schemas.microsoft.com/office/drawing/2014/main" id="{EE3221FD-D6C1-4690-B566-4AD6C4E832F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49580" y="5088601"/>
            <a:ext cx="665973" cy="665973"/>
          </a:xfrm>
          <a:prstGeom prst="rect">
            <a:avLst/>
          </a:prstGeom>
        </p:spPr>
      </p:pic>
      <p:grpSp>
        <p:nvGrpSpPr>
          <p:cNvPr id="89" name="グループ化 88">
            <a:extLst>
              <a:ext uri="{FF2B5EF4-FFF2-40B4-BE49-F238E27FC236}">
                <a16:creationId xmlns:a16="http://schemas.microsoft.com/office/drawing/2014/main" id="{336CCD59-F9EB-44ED-B69F-93CB6D22A290}"/>
              </a:ext>
            </a:extLst>
          </p:cNvPr>
          <p:cNvGrpSpPr/>
          <p:nvPr/>
        </p:nvGrpSpPr>
        <p:grpSpPr>
          <a:xfrm>
            <a:off x="8661133" y="4327669"/>
            <a:ext cx="1718920" cy="659783"/>
            <a:chOff x="1605084" y="1808707"/>
            <a:chExt cx="3602102" cy="496822"/>
          </a:xfrm>
        </p:grpSpPr>
        <p:sp>
          <p:nvSpPr>
            <p:cNvPr id="90" name="テキスト ボックス 89">
              <a:extLst>
                <a:ext uri="{FF2B5EF4-FFF2-40B4-BE49-F238E27FC236}">
                  <a16:creationId xmlns:a16="http://schemas.microsoft.com/office/drawing/2014/main" id="{46BFC6D5-03B1-43FF-86EF-7D254D2DFEEF}"/>
                </a:ext>
              </a:extLst>
            </p:cNvPr>
            <p:cNvSpPr txBox="1"/>
            <p:nvPr/>
          </p:nvSpPr>
          <p:spPr>
            <a:xfrm>
              <a:off x="1605084" y="1808707"/>
              <a:ext cx="2364870" cy="92704"/>
            </a:xfrm>
            <a:prstGeom prst="rect">
              <a:avLst/>
            </a:prstGeom>
            <a:noFill/>
          </p:spPr>
          <p:txBody>
            <a:bodyPr wrap="none" lIns="0" tIns="0" rIns="0" bIns="0" rtlCol="0" anchor="t">
              <a:spAutoFit/>
            </a:bodyPr>
            <a:lstStyle/>
            <a:p>
              <a:pPr>
                <a:spcBef>
                  <a:spcPts val="324"/>
                </a:spcBef>
              </a:pPr>
              <a:r>
                <a:rPr lang="ja-JP" altLang="en-US" sz="800" b="1" kern="0">
                  <a:latin typeface="+mn-ea"/>
                </a:rPr>
                <a:t>６年生の親がすべきこと</a:t>
              </a:r>
            </a:p>
          </p:txBody>
        </p:sp>
        <p:sp>
          <p:nvSpPr>
            <p:cNvPr id="91" name="テキスト ボックス 90">
              <a:extLst>
                <a:ext uri="{FF2B5EF4-FFF2-40B4-BE49-F238E27FC236}">
                  <a16:creationId xmlns:a16="http://schemas.microsoft.com/office/drawing/2014/main" id="{0907E506-B6EA-4D7E-AE94-E6C29163E378}"/>
                </a:ext>
              </a:extLst>
            </p:cNvPr>
            <p:cNvSpPr txBox="1"/>
            <p:nvPr/>
          </p:nvSpPr>
          <p:spPr>
            <a:xfrm>
              <a:off x="1605084" y="1934716"/>
              <a:ext cx="3602102" cy="370813"/>
            </a:xfrm>
            <a:prstGeom prst="rect">
              <a:avLst/>
            </a:prstGeom>
            <a:noFill/>
          </p:spPr>
          <p:txBody>
            <a:bodyPr wrap="square" lIns="0" tIns="0" rIns="0" bIns="0" rtlCol="0" anchor="t">
              <a:spAutoFit/>
            </a:bodyPr>
            <a:lstStyle/>
            <a:p>
              <a:r>
                <a:rPr lang="ja-JP" altLang="en-US" sz="800">
                  <a:latin typeface="+mn-ea"/>
                </a:rPr>
                <a:t>受験を乗り越えるためのキーワードは？プロ家庭教師で中学受験カウンセラーの安浪京子さんが保護者の悩みにお答え。</a:t>
              </a:r>
            </a:p>
          </p:txBody>
        </p:sp>
      </p:grpSp>
      <p:grpSp>
        <p:nvGrpSpPr>
          <p:cNvPr id="92" name="グループ化 91">
            <a:extLst>
              <a:ext uri="{FF2B5EF4-FFF2-40B4-BE49-F238E27FC236}">
                <a16:creationId xmlns:a16="http://schemas.microsoft.com/office/drawing/2014/main" id="{300E4765-154C-4A32-BC12-37A94FDE79EB}"/>
              </a:ext>
            </a:extLst>
          </p:cNvPr>
          <p:cNvGrpSpPr/>
          <p:nvPr/>
        </p:nvGrpSpPr>
        <p:grpSpPr>
          <a:xfrm>
            <a:off x="8661132" y="5088600"/>
            <a:ext cx="1771290" cy="661814"/>
            <a:chOff x="1605084" y="1763937"/>
            <a:chExt cx="3711845" cy="498351"/>
          </a:xfrm>
        </p:grpSpPr>
        <p:sp>
          <p:nvSpPr>
            <p:cNvPr id="93" name="テキスト ボックス 92">
              <a:extLst>
                <a:ext uri="{FF2B5EF4-FFF2-40B4-BE49-F238E27FC236}">
                  <a16:creationId xmlns:a16="http://schemas.microsoft.com/office/drawing/2014/main" id="{C73F756E-3A8B-4ECB-A8CE-A706609146F0}"/>
                </a:ext>
              </a:extLst>
            </p:cNvPr>
            <p:cNvSpPr txBox="1"/>
            <p:nvPr/>
          </p:nvSpPr>
          <p:spPr>
            <a:xfrm>
              <a:off x="1605084" y="1763937"/>
              <a:ext cx="3711845" cy="92704"/>
            </a:xfrm>
            <a:prstGeom prst="rect">
              <a:avLst/>
            </a:prstGeom>
            <a:noFill/>
          </p:spPr>
          <p:txBody>
            <a:bodyPr wrap="square" lIns="0" tIns="0" rIns="0" bIns="0" rtlCol="0" anchor="t">
              <a:spAutoFit/>
            </a:bodyPr>
            <a:lstStyle/>
            <a:p>
              <a:pPr>
                <a:spcBef>
                  <a:spcPts val="324"/>
                </a:spcBef>
              </a:pPr>
              <a:r>
                <a:rPr lang="ja-JP" altLang="en-US" sz="800" b="1" kern="0">
                  <a:latin typeface="+mn-ea"/>
                </a:rPr>
                <a:t>国語のチカラ</a:t>
              </a:r>
              <a:r>
                <a:rPr lang="ja-JP" altLang="en-US" sz="700" b="1" kern="0">
                  <a:latin typeface="+mn-ea"/>
                </a:rPr>
                <a:t>～読解力アップの教科書～</a:t>
              </a:r>
              <a:endParaRPr lang="ja-JP" altLang="en-US" sz="800" b="1" kern="0">
                <a:latin typeface="+mn-ea"/>
              </a:endParaRPr>
            </a:p>
          </p:txBody>
        </p:sp>
        <p:sp>
          <p:nvSpPr>
            <p:cNvPr id="94" name="テキスト ボックス 93">
              <a:extLst>
                <a:ext uri="{FF2B5EF4-FFF2-40B4-BE49-F238E27FC236}">
                  <a16:creationId xmlns:a16="http://schemas.microsoft.com/office/drawing/2014/main" id="{8FDDA0C1-2A8F-4C57-964E-66614EE3CC50}"/>
                </a:ext>
              </a:extLst>
            </p:cNvPr>
            <p:cNvSpPr txBox="1"/>
            <p:nvPr/>
          </p:nvSpPr>
          <p:spPr>
            <a:xfrm>
              <a:off x="1605084" y="1891475"/>
              <a:ext cx="3602101" cy="370813"/>
            </a:xfrm>
            <a:prstGeom prst="rect">
              <a:avLst/>
            </a:prstGeom>
            <a:noFill/>
          </p:spPr>
          <p:txBody>
            <a:bodyPr wrap="square" lIns="0" tIns="0" rIns="0" bIns="0" rtlCol="0" anchor="t">
              <a:spAutoFit/>
            </a:bodyPr>
            <a:lstStyle/>
            <a:p>
              <a:r>
                <a:rPr lang="ja-JP" altLang="en-US" sz="800">
                  <a:latin typeface="+mn-ea"/>
                </a:rPr>
                <a:t>「正確に読む力、伝える表現力」の育成をモットーに指導にあたる国語教室教師の南雲ゆりかさんが、国語力</a:t>
              </a:r>
              <a:r>
                <a:rPr lang="en-US" altLang="ja-JP" sz="800">
                  <a:latin typeface="+mn-ea"/>
                </a:rPr>
                <a:t>UP</a:t>
              </a:r>
              <a:r>
                <a:rPr lang="ja-JP" altLang="en-US" sz="800">
                  <a:latin typeface="+mn-ea"/>
                </a:rPr>
                <a:t>の秘訣を伝授。　</a:t>
              </a:r>
            </a:p>
          </p:txBody>
        </p:sp>
      </p:grpSp>
      <p:grpSp>
        <p:nvGrpSpPr>
          <p:cNvPr id="95" name="グループ化 94">
            <a:extLst>
              <a:ext uri="{FF2B5EF4-FFF2-40B4-BE49-F238E27FC236}">
                <a16:creationId xmlns:a16="http://schemas.microsoft.com/office/drawing/2014/main" id="{8E7FB1C0-BD89-4048-ABB5-7B27C1AAEEF0}"/>
              </a:ext>
            </a:extLst>
          </p:cNvPr>
          <p:cNvGrpSpPr/>
          <p:nvPr/>
        </p:nvGrpSpPr>
        <p:grpSpPr>
          <a:xfrm>
            <a:off x="8661134" y="5902292"/>
            <a:ext cx="1718920" cy="561168"/>
            <a:chOff x="1605084" y="1808707"/>
            <a:chExt cx="3602102" cy="422562"/>
          </a:xfrm>
        </p:grpSpPr>
        <p:sp>
          <p:nvSpPr>
            <p:cNvPr id="96" name="テキスト ボックス 95">
              <a:extLst>
                <a:ext uri="{FF2B5EF4-FFF2-40B4-BE49-F238E27FC236}">
                  <a16:creationId xmlns:a16="http://schemas.microsoft.com/office/drawing/2014/main" id="{E0B5A2E7-72E9-46E6-B6BD-04375996725D}"/>
                </a:ext>
              </a:extLst>
            </p:cNvPr>
            <p:cNvSpPr txBox="1"/>
            <p:nvPr/>
          </p:nvSpPr>
          <p:spPr>
            <a:xfrm>
              <a:off x="1605084" y="1808707"/>
              <a:ext cx="3226839" cy="92703"/>
            </a:xfrm>
            <a:prstGeom prst="rect">
              <a:avLst/>
            </a:prstGeom>
            <a:noFill/>
          </p:spPr>
          <p:txBody>
            <a:bodyPr wrap="none" lIns="0" tIns="0" rIns="0" bIns="0" rtlCol="0" anchor="t">
              <a:spAutoFit/>
            </a:bodyPr>
            <a:lstStyle/>
            <a:p>
              <a:pPr>
                <a:spcBef>
                  <a:spcPts val="324"/>
                </a:spcBef>
              </a:pPr>
              <a:r>
                <a:rPr lang="ja-JP" altLang="en-US" sz="800" b="1" kern="0" spc="130">
                  <a:latin typeface="+mn-ea"/>
                </a:rPr>
                <a:t>「耕論」で</a:t>
              </a:r>
              <a:r>
                <a:rPr lang="en-US" altLang="ja-JP" sz="800" b="1" kern="0" spc="130">
                  <a:latin typeface="+mn-ea"/>
                </a:rPr>
                <a:t>200</a:t>
              </a:r>
              <a:r>
                <a:rPr lang="ja-JP" altLang="en-US" sz="800" b="1" kern="0" spc="130">
                  <a:latin typeface="+mn-ea"/>
                </a:rPr>
                <a:t>字まとめ作文</a:t>
              </a:r>
            </a:p>
          </p:txBody>
        </p:sp>
        <p:sp>
          <p:nvSpPr>
            <p:cNvPr id="97" name="テキスト ボックス 96">
              <a:extLst>
                <a:ext uri="{FF2B5EF4-FFF2-40B4-BE49-F238E27FC236}">
                  <a16:creationId xmlns:a16="http://schemas.microsoft.com/office/drawing/2014/main" id="{D461A940-76CA-4E74-A015-C2FD2E44DDCA}"/>
                </a:ext>
              </a:extLst>
            </p:cNvPr>
            <p:cNvSpPr txBox="1"/>
            <p:nvPr/>
          </p:nvSpPr>
          <p:spPr>
            <a:xfrm>
              <a:off x="1605084" y="1953160"/>
              <a:ext cx="3602102" cy="278109"/>
            </a:xfrm>
            <a:prstGeom prst="rect">
              <a:avLst/>
            </a:prstGeom>
            <a:noFill/>
          </p:spPr>
          <p:txBody>
            <a:bodyPr wrap="square" lIns="0" tIns="0" rIns="0" bIns="0" rtlCol="0" anchor="t">
              <a:spAutoFit/>
            </a:bodyPr>
            <a:lstStyle/>
            <a:p>
              <a:r>
                <a:rPr lang="ja-JP" altLang="en-US" sz="800">
                  <a:latin typeface="+mn-ea"/>
                </a:rPr>
                <a:t>学習アドバイザーの清水章弘さんが 、朝日新聞本紙オピニオン欄「耕論」を活用した授業を再現。</a:t>
              </a:r>
            </a:p>
          </p:txBody>
        </p:sp>
      </p:grpSp>
      <p:pic>
        <p:nvPicPr>
          <p:cNvPr id="59" name="Picture 4">
            <a:extLst>
              <a:ext uri="{FF2B5EF4-FFF2-40B4-BE49-F238E27FC236}">
                <a16:creationId xmlns:a16="http://schemas.microsoft.com/office/drawing/2014/main" id="{71927D0B-E652-4DE7-BCF5-779161605EC0}"/>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6814662" y="3523446"/>
            <a:ext cx="1058863" cy="204077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71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a:extLst>
              <a:ext uri="{FF2B5EF4-FFF2-40B4-BE49-F238E27FC236}">
                <a16:creationId xmlns:a16="http://schemas.microsoft.com/office/drawing/2014/main" id="{B4CDD100-278C-4ADC-B81A-4D7E0D51A621}"/>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教育情報キュレーションサイト。小中高大、医学部受験、</a:t>
            </a:r>
          </a:p>
          <a:p>
            <a:r>
              <a:rPr lang="ja-JP" altLang="en-US"/>
              <a:t>専門学校、社会人の学びまで、教育に関するあらゆる情報が集約。</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子供の教育情報を探す親世代・祖父母世代が中心。</a:t>
            </a:r>
          </a:p>
          <a:p>
            <a:r>
              <a:rPr lang="ja-JP" altLang="en-US"/>
              <a:t>学び直しを考える社会人や、オープンカレッジに行くシニアなども。</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sp>
        <p:nvSpPr>
          <p:cNvPr id="61" name="テキスト プレースホルダー 2">
            <a:extLst>
              <a:ext uri="{FF2B5EF4-FFF2-40B4-BE49-F238E27FC236}">
                <a16:creationId xmlns:a16="http://schemas.microsoft.com/office/drawing/2014/main" id="{64D1D92D-88C1-419C-A37D-23328D1C2439}"/>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pic>
        <p:nvPicPr>
          <p:cNvPr id="69" name="グラフィックス 68" descr="ノート PC">
            <a:extLst>
              <a:ext uri="{FF2B5EF4-FFF2-40B4-BE49-F238E27FC236}">
                <a16:creationId xmlns:a16="http://schemas.microsoft.com/office/drawing/2014/main" id="{55FA40A0-1948-4A0E-8DA5-019747CE1A3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5196" y="689456"/>
            <a:ext cx="216000" cy="216000"/>
          </a:xfrm>
          <a:prstGeom prst="rect">
            <a:avLst/>
          </a:prstGeom>
        </p:spPr>
      </p:pic>
      <p:sp>
        <p:nvSpPr>
          <p:cNvPr id="67" name="テキスト ボックス 66">
            <a:extLst>
              <a:ext uri="{FF2B5EF4-FFF2-40B4-BE49-F238E27FC236}">
                <a16:creationId xmlns:a16="http://schemas.microsoft.com/office/drawing/2014/main" id="{0F4B5117-51AD-4A92-BE9D-A15C1FD53EB9}"/>
              </a:ext>
            </a:extLst>
          </p:cNvPr>
          <p:cNvSpPr txBox="1"/>
          <p:nvPr/>
        </p:nvSpPr>
        <p:spPr>
          <a:xfrm>
            <a:off x="356329" y="3223046"/>
            <a:ext cx="2345942" cy="299121"/>
          </a:xfrm>
          <a:prstGeom prst="rect">
            <a:avLst/>
          </a:prstGeom>
          <a:noFill/>
        </p:spPr>
        <p:txBody>
          <a:bodyPr wrap="square" lIns="0" tIns="0" rIns="0" bIns="0" rtlCol="0" anchor="t">
            <a:spAutoFit/>
          </a:bodyPr>
          <a:lstStyle/>
          <a:p>
            <a:pPr>
              <a:lnSpc>
                <a:spcPct val="110000"/>
              </a:lnSpc>
            </a:pPr>
            <a:r>
              <a:rPr lang="ja-JP" altLang="en-US" sz="900">
                <a:latin typeface="游ゴシック" panose="020B0400000000000000" pitchFamily="50" charset="-128"/>
                <a:ea typeface="游ゴシック" panose="020B0400000000000000" pitchFamily="50" charset="-128"/>
              </a:rPr>
              <a:t>毎日更新されるニュースはカテゴリ別に分類されており、読者の情報ニーズを網羅。</a:t>
            </a:r>
          </a:p>
        </p:txBody>
      </p:sp>
      <p:sp>
        <p:nvSpPr>
          <p:cNvPr id="71" name="テキスト ボックス 70">
            <a:extLst>
              <a:ext uri="{FF2B5EF4-FFF2-40B4-BE49-F238E27FC236}">
                <a16:creationId xmlns:a16="http://schemas.microsoft.com/office/drawing/2014/main" id="{5FB0CFDD-957E-482A-B270-493C3E4D1C13}"/>
              </a:ext>
            </a:extLst>
          </p:cNvPr>
          <p:cNvSpPr txBox="1"/>
          <p:nvPr/>
        </p:nvSpPr>
        <p:spPr>
          <a:xfrm>
            <a:off x="383128" y="3022230"/>
            <a:ext cx="1019510" cy="182935"/>
          </a:xfrm>
          <a:prstGeom prst="rect">
            <a:avLst/>
          </a:prstGeom>
          <a:noFill/>
        </p:spPr>
        <p:txBody>
          <a:bodyPr wrap="none" lIns="0" tIns="0" rIns="0" bIns="0" rtlCol="0" anchor="t" anchorCtr="0">
            <a:spAutoFit/>
          </a:bodyPr>
          <a:lstStyle/>
          <a:p>
            <a:pPr>
              <a:lnSpc>
                <a:spcPct val="120000"/>
              </a:lnSpc>
            </a:pPr>
            <a:r>
              <a:rPr lang="ja-JP" altLang="en-US" sz="1050" b="1">
                <a:latin typeface="游ゴシック" panose="020B0400000000000000" pitchFamily="50" charset="-128"/>
                <a:ea typeface="游ゴシック" panose="020B0400000000000000" pitchFamily="50" charset="-128"/>
              </a:rPr>
              <a:t>■</a:t>
            </a:r>
            <a:r>
              <a:rPr lang="en-US" altLang="ja-JP" sz="1050" b="1">
                <a:latin typeface="游ゴシック" panose="020B0400000000000000" pitchFamily="50" charset="-128"/>
                <a:ea typeface="游ゴシック" panose="020B0400000000000000" pitchFamily="50" charset="-128"/>
              </a:rPr>
              <a:t>6</a:t>
            </a:r>
            <a:r>
              <a:rPr lang="ja-JP" altLang="en-US" sz="1050" b="1">
                <a:latin typeface="游ゴシック" panose="020B0400000000000000" pitchFamily="50" charset="-128"/>
                <a:ea typeface="游ゴシック" panose="020B0400000000000000" pitchFamily="50" charset="-128"/>
              </a:rPr>
              <a:t>つのカテゴリ</a:t>
            </a:r>
          </a:p>
        </p:txBody>
      </p:sp>
      <p:pic>
        <p:nvPicPr>
          <p:cNvPr id="3074" name="Picture 2" descr="寺子屋朝日">
            <a:extLst>
              <a:ext uri="{FF2B5EF4-FFF2-40B4-BE49-F238E27FC236}">
                <a16:creationId xmlns:a16="http://schemas.microsoft.com/office/drawing/2014/main" id="{291F833E-9527-415E-83D0-CBDAE399FCD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5696" y="169692"/>
            <a:ext cx="2209635" cy="441927"/>
          </a:xfrm>
          <a:prstGeom prst="rect">
            <a:avLst/>
          </a:prstGeom>
          <a:noFill/>
          <a:extLst>
            <a:ext uri="{909E8E84-426E-40DD-AFC4-6F175D3DCCD1}">
              <a14:hiddenFill xmlns:a14="http://schemas.microsoft.com/office/drawing/2010/main">
                <a:solidFill>
                  <a:srgbClr val="FFFFFF"/>
                </a:solidFill>
              </a14:hiddenFill>
            </a:ext>
          </a:extLst>
        </p:spPr>
      </p:pic>
      <p:sp>
        <p:nvSpPr>
          <p:cNvPr id="60" name="正方形/長方形 59">
            <a:extLst>
              <a:ext uri="{FF2B5EF4-FFF2-40B4-BE49-F238E27FC236}">
                <a16:creationId xmlns:a16="http://schemas.microsoft.com/office/drawing/2014/main" id="{6B3870F0-D646-4628-BE50-CD56C8CA1394}"/>
              </a:ext>
            </a:extLst>
          </p:cNvPr>
          <p:cNvSpPr/>
          <p:nvPr/>
        </p:nvSpPr>
        <p:spPr>
          <a:xfrm>
            <a:off x="591196" y="708511"/>
            <a:ext cx="1345240" cy="200055"/>
          </a:xfrm>
          <a:prstGeom prst="rect">
            <a:avLst/>
          </a:prstGeom>
        </p:spPr>
        <p:txBody>
          <a:bodyPr wrap="none">
            <a:spAutoFit/>
          </a:bodyPr>
          <a:lstStyle/>
          <a:p>
            <a:pPr defTabSz="493456">
              <a:defRPr/>
            </a:pPr>
            <a:r>
              <a:rPr lang="en-US" altLang="ja-JP" sz="700">
                <a:latin typeface="游ゴシック" panose="020B0400000000000000" pitchFamily="50" charset="-128"/>
                <a:ea typeface="游ゴシック" panose="020B0400000000000000" pitchFamily="50" charset="-128"/>
                <a:hlinkClick r:id="rId6"/>
              </a:rPr>
              <a:t>https://terakoya.asahi.com/</a:t>
            </a:r>
            <a:endParaRPr lang="en-US" altLang="ja-JP" sz="700">
              <a:latin typeface="游ゴシック" panose="020B0400000000000000" pitchFamily="50" charset="-128"/>
              <a:ea typeface="游ゴシック" panose="020B0400000000000000" pitchFamily="50" charset="-128"/>
            </a:endParaRPr>
          </a:p>
        </p:txBody>
      </p:sp>
      <p:sp>
        <p:nvSpPr>
          <p:cNvPr id="62" name="正方形/長方形 61">
            <a:extLst>
              <a:ext uri="{FF2B5EF4-FFF2-40B4-BE49-F238E27FC236}">
                <a16:creationId xmlns:a16="http://schemas.microsoft.com/office/drawing/2014/main" id="{F5920B8D-3C26-4184-A551-23A1559A00D8}"/>
              </a:ext>
            </a:extLst>
          </p:cNvPr>
          <p:cNvSpPr/>
          <p:nvPr/>
        </p:nvSpPr>
        <p:spPr>
          <a:xfrm>
            <a:off x="2395914" y="708511"/>
            <a:ext cx="1500732" cy="200055"/>
          </a:xfrm>
          <a:prstGeom prst="rect">
            <a:avLst/>
          </a:prstGeom>
        </p:spPr>
        <p:txBody>
          <a:bodyPr wrap="none">
            <a:spAutoFit/>
          </a:bodyPr>
          <a:lstStyle/>
          <a:p>
            <a:pPr defTabSz="493456">
              <a:defRPr/>
            </a:pPr>
            <a:r>
              <a:rPr lang="en-US" altLang="ja-JP" sz="700">
                <a:latin typeface="游ゴシック" panose="020B0400000000000000" pitchFamily="50" charset="-128"/>
                <a:ea typeface="游ゴシック" panose="020B0400000000000000" pitchFamily="50" charset="-128"/>
                <a:hlinkClick r:id="rId7">
                  <a:extLst>
                    <a:ext uri="{A12FA001-AC4F-418D-AE19-62706E023703}">
                      <ahyp:hlinkClr xmlns:ahyp="http://schemas.microsoft.com/office/drawing/2018/hyperlinkcolor" val="tx"/>
                    </a:ext>
                  </a:extLst>
                </a:hlinkClick>
              </a:rPr>
              <a:t>https://terakoya.asahi.com/info</a:t>
            </a:r>
            <a:endParaRPr lang="en-US" altLang="ja-JP" sz="700">
              <a:latin typeface="游ゴシック" panose="020B0400000000000000" pitchFamily="50" charset="-128"/>
              <a:ea typeface="游ゴシック" panose="020B0400000000000000" pitchFamily="50" charset="-128"/>
            </a:endParaRPr>
          </a:p>
        </p:txBody>
      </p:sp>
      <p:pic>
        <p:nvPicPr>
          <p:cNvPr id="63" name="グラフィックス 62" descr="ドキュメント">
            <a:extLst>
              <a:ext uri="{FF2B5EF4-FFF2-40B4-BE49-F238E27FC236}">
                <a16:creationId xmlns:a16="http://schemas.microsoft.com/office/drawing/2014/main" id="{F8C8A968-A07D-432C-84C2-4E26881B7E6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25073" y="692382"/>
            <a:ext cx="162730" cy="162730"/>
          </a:xfrm>
          <a:prstGeom prst="rect">
            <a:avLst/>
          </a:prstGeom>
        </p:spPr>
      </p:pic>
      <p:pic>
        <p:nvPicPr>
          <p:cNvPr id="3" name="図 2">
            <a:extLst>
              <a:ext uri="{FF2B5EF4-FFF2-40B4-BE49-F238E27FC236}">
                <a16:creationId xmlns:a16="http://schemas.microsoft.com/office/drawing/2014/main" id="{F70B5518-D5D5-43C4-820A-5AFFB71E0C02}"/>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27811" y="4114974"/>
            <a:ext cx="2214669" cy="3021659"/>
          </a:xfrm>
          <a:prstGeom prst="rect">
            <a:avLst/>
          </a:prstGeom>
          <a:ln w="6350">
            <a:solidFill>
              <a:schemeClr val="bg1">
                <a:lumMod val="75000"/>
              </a:schemeClr>
            </a:solidFill>
          </a:ln>
          <a:effectLst/>
        </p:spPr>
      </p:pic>
      <p:grpSp>
        <p:nvGrpSpPr>
          <p:cNvPr id="68" name="グループ化 67">
            <a:extLst>
              <a:ext uri="{FF2B5EF4-FFF2-40B4-BE49-F238E27FC236}">
                <a16:creationId xmlns:a16="http://schemas.microsoft.com/office/drawing/2014/main" id="{317D58F5-F11B-4FAF-815B-EFCEEAB1EEEF}"/>
              </a:ext>
            </a:extLst>
          </p:cNvPr>
          <p:cNvGrpSpPr/>
          <p:nvPr/>
        </p:nvGrpSpPr>
        <p:grpSpPr>
          <a:xfrm>
            <a:off x="370909" y="3622697"/>
            <a:ext cx="2335645" cy="391753"/>
            <a:chOff x="2523078" y="3232486"/>
            <a:chExt cx="2163983" cy="362961"/>
          </a:xfrm>
        </p:grpSpPr>
        <p:grpSp>
          <p:nvGrpSpPr>
            <p:cNvPr id="70" name="グループ化 69">
              <a:extLst>
                <a:ext uri="{FF2B5EF4-FFF2-40B4-BE49-F238E27FC236}">
                  <a16:creationId xmlns:a16="http://schemas.microsoft.com/office/drawing/2014/main" id="{4A4AEB36-9599-4495-9D95-8E5894AEB15F}"/>
                </a:ext>
              </a:extLst>
            </p:cNvPr>
            <p:cNvGrpSpPr/>
            <p:nvPr/>
          </p:nvGrpSpPr>
          <p:grpSpPr>
            <a:xfrm>
              <a:off x="3214800" y="3232486"/>
              <a:ext cx="751239" cy="166447"/>
              <a:chOff x="1246613" y="7152388"/>
              <a:chExt cx="751239" cy="166447"/>
            </a:xfrm>
          </p:grpSpPr>
          <p:sp>
            <p:nvSpPr>
              <p:cNvPr id="111" name="正方形/長方形 110">
                <a:extLst>
                  <a:ext uri="{FF2B5EF4-FFF2-40B4-BE49-F238E27FC236}">
                    <a16:creationId xmlns:a16="http://schemas.microsoft.com/office/drawing/2014/main" id="{2C50C630-5E55-4945-A587-B248D2A9E7C2}"/>
                  </a:ext>
                </a:extLst>
              </p:cNvPr>
              <p:cNvSpPr/>
              <p:nvPr/>
            </p:nvSpPr>
            <p:spPr>
              <a:xfrm>
                <a:off x="1246613" y="7181728"/>
                <a:ext cx="751239" cy="107765"/>
              </a:xfrm>
              <a:prstGeom prst="rect">
                <a:avLst/>
              </a:prstGeom>
            </p:spPr>
            <p:txBody>
              <a:bodyPr wrap="square" lIns="0" tIns="0" rIns="0" bIns="0" anchor="ctr">
                <a:spAutoFit/>
              </a:bodyPr>
              <a:lstStyle/>
              <a:p>
                <a:pPr algn="ctr" defTabSz="493456">
                  <a:defRPr/>
                </a:pPr>
                <a:r>
                  <a:rPr lang="ja-JP" altLang="en-US" sz="756">
                    <a:solidFill>
                      <a:prstClr val="black"/>
                    </a:solidFill>
                    <a:latin typeface="游明朝" panose="02020400000000000000" pitchFamily="18" charset="-128"/>
                    <a:ea typeface="游明朝" panose="02020400000000000000" pitchFamily="18" charset="-128"/>
                  </a:rPr>
                  <a:t>中学校・高等学校</a:t>
                </a:r>
              </a:p>
            </p:txBody>
          </p:sp>
          <p:cxnSp>
            <p:nvCxnSpPr>
              <p:cNvPr id="112" name="直線コネクタ 111">
                <a:extLst>
                  <a:ext uri="{FF2B5EF4-FFF2-40B4-BE49-F238E27FC236}">
                    <a16:creationId xmlns:a16="http://schemas.microsoft.com/office/drawing/2014/main" id="{0F8BD9E4-ED46-4BFC-A37F-3D6912FC05CC}"/>
                  </a:ext>
                </a:extLst>
              </p:cNvPr>
              <p:cNvCxnSpPr>
                <a:cxnSpLocks/>
              </p:cNvCxnSpPr>
              <p:nvPr/>
            </p:nvCxnSpPr>
            <p:spPr>
              <a:xfrm>
                <a:off x="1246613" y="7152388"/>
                <a:ext cx="0" cy="1664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3" name="グループ化 72">
              <a:extLst>
                <a:ext uri="{FF2B5EF4-FFF2-40B4-BE49-F238E27FC236}">
                  <a16:creationId xmlns:a16="http://schemas.microsoft.com/office/drawing/2014/main" id="{E4491A5F-3316-4941-BA50-068AD9EDF3CD}"/>
                </a:ext>
              </a:extLst>
            </p:cNvPr>
            <p:cNvGrpSpPr/>
            <p:nvPr/>
          </p:nvGrpSpPr>
          <p:grpSpPr>
            <a:xfrm>
              <a:off x="2523078" y="3232486"/>
              <a:ext cx="678214" cy="166447"/>
              <a:chOff x="1319638" y="7152388"/>
              <a:chExt cx="678214" cy="166447"/>
            </a:xfrm>
          </p:grpSpPr>
          <p:sp>
            <p:nvSpPr>
              <p:cNvPr id="109" name="正方形/長方形 108">
                <a:extLst>
                  <a:ext uri="{FF2B5EF4-FFF2-40B4-BE49-F238E27FC236}">
                    <a16:creationId xmlns:a16="http://schemas.microsoft.com/office/drawing/2014/main" id="{B4834A82-DE99-4E0B-9B4A-3946F1E75E58}"/>
                  </a:ext>
                </a:extLst>
              </p:cNvPr>
              <p:cNvSpPr/>
              <p:nvPr/>
            </p:nvSpPr>
            <p:spPr>
              <a:xfrm>
                <a:off x="1333148" y="7166400"/>
                <a:ext cx="664704" cy="138420"/>
              </a:xfrm>
              <a:prstGeom prst="rect">
                <a:avLst/>
              </a:prstGeom>
            </p:spPr>
            <p:txBody>
              <a:bodyPr wrap="square" lIns="0" tIns="0" rIns="0" bIns="0" anchor="ctr">
                <a:spAutoFit/>
              </a:bodyPr>
              <a:lstStyle/>
              <a:p>
                <a:pPr algn="ctr" defTabSz="493456">
                  <a:defRPr/>
                </a:pPr>
                <a:r>
                  <a:rPr lang="ja-JP" altLang="en-US" sz="971">
                    <a:solidFill>
                      <a:prstClr val="black"/>
                    </a:solidFill>
                    <a:latin typeface="游明朝" panose="02020400000000000000" pitchFamily="18" charset="-128"/>
                    <a:ea typeface="游明朝" panose="02020400000000000000" pitchFamily="18" charset="-128"/>
                  </a:rPr>
                  <a:t>小学校</a:t>
                </a:r>
              </a:p>
            </p:txBody>
          </p:sp>
          <p:cxnSp>
            <p:nvCxnSpPr>
              <p:cNvPr id="110" name="直線コネクタ 109">
                <a:extLst>
                  <a:ext uri="{FF2B5EF4-FFF2-40B4-BE49-F238E27FC236}">
                    <a16:creationId xmlns:a16="http://schemas.microsoft.com/office/drawing/2014/main" id="{E8710617-B80A-48EE-BF35-67FB2519E97F}"/>
                  </a:ext>
                </a:extLst>
              </p:cNvPr>
              <p:cNvCxnSpPr>
                <a:cxnSpLocks/>
              </p:cNvCxnSpPr>
              <p:nvPr/>
            </p:nvCxnSpPr>
            <p:spPr>
              <a:xfrm>
                <a:off x="1319638" y="7152388"/>
                <a:ext cx="0" cy="1664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4" name="グループ化 73">
              <a:extLst>
                <a:ext uri="{FF2B5EF4-FFF2-40B4-BE49-F238E27FC236}">
                  <a16:creationId xmlns:a16="http://schemas.microsoft.com/office/drawing/2014/main" id="{F3D33800-9781-4853-B9DD-D834BD685B87}"/>
                </a:ext>
              </a:extLst>
            </p:cNvPr>
            <p:cNvGrpSpPr/>
            <p:nvPr/>
          </p:nvGrpSpPr>
          <p:grpSpPr>
            <a:xfrm>
              <a:off x="3979548" y="3232486"/>
              <a:ext cx="703614" cy="166447"/>
              <a:chOff x="1246613" y="7152388"/>
              <a:chExt cx="703614" cy="166447"/>
            </a:xfrm>
          </p:grpSpPr>
          <p:sp>
            <p:nvSpPr>
              <p:cNvPr id="106" name="正方形/長方形 105">
                <a:extLst>
                  <a:ext uri="{FF2B5EF4-FFF2-40B4-BE49-F238E27FC236}">
                    <a16:creationId xmlns:a16="http://schemas.microsoft.com/office/drawing/2014/main" id="{9362BC16-A4EA-459B-89DD-AA02197F2FF3}"/>
                  </a:ext>
                </a:extLst>
              </p:cNvPr>
              <p:cNvSpPr/>
              <p:nvPr/>
            </p:nvSpPr>
            <p:spPr>
              <a:xfrm>
                <a:off x="1246614" y="7166402"/>
                <a:ext cx="690104" cy="138419"/>
              </a:xfrm>
              <a:prstGeom prst="rect">
                <a:avLst/>
              </a:prstGeom>
            </p:spPr>
            <p:txBody>
              <a:bodyPr wrap="square" lIns="0" tIns="0" rIns="0" bIns="0" anchor="ctr">
                <a:spAutoFit/>
              </a:bodyPr>
              <a:lstStyle/>
              <a:p>
                <a:pPr algn="ctr" defTabSz="493456">
                  <a:defRPr/>
                </a:pPr>
                <a:r>
                  <a:rPr lang="ja-JP" altLang="en-US" sz="971">
                    <a:solidFill>
                      <a:prstClr val="black"/>
                    </a:solidFill>
                    <a:latin typeface="游明朝" panose="02020400000000000000" pitchFamily="18" charset="-128"/>
                    <a:ea typeface="游明朝" panose="02020400000000000000" pitchFamily="18" charset="-128"/>
                  </a:rPr>
                  <a:t>大学</a:t>
                </a:r>
              </a:p>
            </p:txBody>
          </p:sp>
          <p:cxnSp>
            <p:nvCxnSpPr>
              <p:cNvPr id="107" name="直線コネクタ 106">
                <a:extLst>
                  <a:ext uri="{FF2B5EF4-FFF2-40B4-BE49-F238E27FC236}">
                    <a16:creationId xmlns:a16="http://schemas.microsoft.com/office/drawing/2014/main" id="{FFA8BBD4-4654-436A-AD90-475AF4AA9EB9}"/>
                  </a:ext>
                </a:extLst>
              </p:cNvPr>
              <p:cNvCxnSpPr>
                <a:cxnSpLocks/>
              </p:cNvCxnSpPr>
              <p:nvPr/>
            </p:nvCxnSpPr>
            <p:spPr>
              <a:xfrm>
                <a:off x="1246613" y="7152388"/>
                <a:ext cx="0" cy="1664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CBFD82D0-2595-4569-BBC2-AC3A1D08959E}"/>
                  </a:ext>
                </a:extLst>
              </p:cNvPr>
              <p:cNvCxnSpPr>
                <a:cxnSpLocks/>
              </p:cNvCxnSpPr>
              <p:nvPr/>
            </p:nvCxnSpPr>
            <p:spPr>
              <a:xfrm>
                <a:off x="1950227" y="7152388"/>
                <a:ext cx="0" cy="1664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 name="グループ化 79">
              <a:extLst>
                <a:ext uri="{FF2B5EF4-FFF2-40B4-BE49-F238E27FC236}">
                  <a16:creationId xmlns:a16="http://schemas.microsoft.com/office/drawing/2014/main" id="{BC650CCA-6F20-40EE-B4D8-1EE4E40C62F4}"/>
                </a:ext>
              </a:extLst>
            </p:cNvPr>
            <p:cNvGrpSpPr/>
            <p:nvPr/>
          </p:nvGrpSpPr>
          <p:grpSpPr>
            <a:xfrm>
              <a:off x="3214800" y="3429000"/>
              <a:ext cx="751239" cy="166447"/>
              <a:chOff x="1246613" y="7152388"/>
              <a:chExt cx="751239" cy="166447"/>
            </a:xfrm>
          </p:grpSpPr>
          <p:sp>
            <p:nvSpPr>
              <p:cNvPr id="104" name="正方形/長方形 103">
                <a:extLst>
                  <a:ext uri="{FF2B5EF4-FFF2-40B4-BE49-F238E27FC236}">
                    <a16:creationId xmlns:a16="http://schemas.microsoft.com/office/drawing/2014/main" id="{76C0AFBC-3A88-4734-812E-AD6BEF9B04C7}"/>
                  </a:ext>
                </a:extLst>
              </p:cNvPr>
              <p:cNvSpPr/>
              <p:nvPr/>
            </p:nvSpPr>
            <p:spPr>
              <a:xfrm>
                <a:off x="1246613" y="7166402"/>
                <a:ext cx="751239" cy="138419"/>
              </a:xfrm>
              <a:prstGeom prst="rect">
                <a:avLst/>
              </a:prstGeom>
            </p:spPr>
            <p:txBody>
              <a:bodyPr wrap="square" lIns="0" tIns="0" rIns="0" bIns="0" anchor="ctr">
                <a:spAutoFit/>
              </a:bodyPr>
              <a:lstStyle/>
              <a:p>
                <a:pPr algn="ctr" defTabSz="493456">
                  <a:defRPr/>
                </a:pPr>
                <a:r>
                  <a:rPr lang="ja-JP" altLang="en-US" sz="971">
                    <a:solidFill>
                      <a:prstClr val="black"/>
                    </a:solidFill>
                    <a:latin typeface="游明朝" panose="02020400000000000000" pitchFamily="18" charset="-128"/>
                    <a:ea typeface="游明朝" panose="02020400000000000000" pitchFamily="18" charset="-128"/>
                  </a:rPr>
                  <a:t>医学部受験</a:t>
                </a:r>
              </a:p>
            </p:txBody>
          </p:sp>
          <p:cxnSp>
            <p:nvCxnSpPr>
              <p:cNvPr id="105" name="直線コネクタ 104">
                <a:extLst>
                  <a:ext uri="{FF2B5EF4-FFF2-40B4-BE49-F238E27FC236}">
                    <a16:creationId xmlns:a16="http://schemas.microsoft.com/office/drawing/2014/main" id="{698C4CBA-EAF9-4BAB-B06B-C200F615426C}"/>
                  </a:ext>
                </a:extLst>
              </p:cNvPr>
              <p:cNvCxnSpPr>
                <a:cxnSpLocks/>
              </p:cNvCxnSpPr>
              <p:nvPr/>
            </p:nvCxnSpPr>
            <p:spPr>
              <a:xfrm>
                <a:off x="1246613" y="7152388"/>
                <a:ext cx="0" cy="1664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 name="グループ化 80">
              <a:extLst>
                <a:ext uri="{FF2B5EF4-FFF2-40B4-BE49-F238E27FC236}">
                  <a16:creationId xmlns:a16="http://schemas.microsoft.com/office/drawing/2014/main" id="{243AA9A9-892C-4079-8C30-A5408657C598}"/>
                </a:ext>
              </a:extLst>
            </p:cNvPr>
            <p:cNvGrpSpPr/>
            <p:nvPr/>
          </p:nvGrpSpPr>
          <p:grpSpPr>
            <a:xfrm>
              <a:off x="2523078" y="3429000"/>
              <a:ext cx="678214" cy="166447"/>
              <a:chOff x="1319638" y="7152388"/>
              <a:chExt cx="678214" cy="166447"/>
            </a:xfrm>
          </p:grpSpPr>
          <p:sp>
            <p:nvSpPr>
              <p:cNvPr id="102" name="正方形/長方形 101">
                <a:extLst>
                  <a:ext uri="{FF2B5EF4-FFF2-40B4-BE49-F238E27FC236}">
                    <a16:creationId xmlns:a16="http://schemas.microsoft.com/office/drawing/2014/main" id="{96B0237B-856C-4CF8-A4A2-FBD15C384C69}"/>
                  </a:ext>
                </a:extLst>
              </p:cNvPr>
              <p:cNvSpPr/>
              <p:nvPr/>
            </p:nvSpPr>
            <p:spPr>
              <a:xfrm>
                <a:off x="1333148" y="7166398"/>
                <a:ext cx="664704" cy="138420"/>
              </a:xfrm>
              <a:prstGeom prst="rect">
                <a:avLst/>
              </a:prstGeom>
            </p:spPr>
            <p:txBody>
              <a:bodyPr wrap="square" lIns="0" tIns="0" rIns="0" bIns="0" anchor="ctr">
                <a:spAutoFit/>
              </a:bodyPr>
              <a:lstStyle/>
              <a:p>
                <a:pPr algn="ctr" defTabSz="493456">
                  <a:defRPr/>
                </a:pPr>
                <a:r>
                  <a:rPr lang="ja-JP" altLang="en-US" sz="971">
                    <a:solidFill>
                      <a:prstClr val="black"/>
                    </a:solidFill>
                    <a:latin typeface="游明朝" panose="02020400000000000000" pitchFamily="18" charset="-128"/>
                    <a:ea typeface="游明朝" panose="02020400000000000000" pitchFamily="18" charset="-128"/>
                  </a:rPr>
                  <a:t>専門学校</a:t>
                </a:r>
              </a:p>
            </p:txBody>
          </p:sp>
          <p:cxnSp>
            <p:nvCxnSpPr>
              <p:cNvPr id="103" name="直線コネクタ 102">
                <a:extLst>
                  <a:ext uri="{FF2B5EF4-FFF2-40B4-BE49-F238E27FC236}">
                    <a16:creationId xmlns:a16="http://schemas.microsoft.com/office/drawing/2014/main" id="{54634DFC-0AA3-4B0D-BE5D-1035AD33B94A}"/>
                  </a:ext>
                </a:extLst>
              </p:cNvPr>
              <p:cNvCxnSpPr>
                <a:cxnSpLocks/>
              </p:cNvCxnSpPr>
              <p:nvPr/>
            </p:nvCxnSpPr>
            <p:spPr>
              <a:xfrm>
                <a:off x="1319638" y="7152388"/>
                <a:ext cx="0" cy="1664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8" name="グループ化 97">
              <a:extLst>
                <a:ext uri="{FF2B5EF4-FFF2-40B4-BE49-F238E27FC236}">
                  <a16:creationId xmlns:a16="http://schemas.microsoft.com/office/drawing/2014/main" id="{84DD2C9A-0ADF-475B-8940-A05008D46B4C}"/>
                </a:ext>
              </a:extLst>
            </p:cNvPr>
            <p:cNvGrpSpPr/>
            <p:nvPr/>
          </p:nvGrpSpPr>
          <p:grpSpPr>
            <a:xfrm>
              <a:off x="3979548" y="3429000"/>
              <a:ext cx="707513" cy="166447"/>
              <a:chOff x="1246613" y="7152388"/>
              <a:chExt cx="707513" cy="166447"/>
            </a:xfrm>
          </p:grpSpPr>
          <p:sp>
            <p:nvSpPr>
              <p:cNvPr id="99" name="正方形/長方形 98">
                <a:extLst>
                  <a:ext uri="{FF2B5EF4-FFF2-40B4-BE49-F238E27FC236}">
                    <a16:creationId xmlns:a16="http://schemas.microsoft.com/office/drawing/2014/main" id="{591E94EE-734D-4631-93FD-A240090CD335}"/>
                  </a:ext>
                </a:extLst>
              </p:cNvPr>
              <p:cNvSpPr/>
              <p:nvPr/>
            </p:nvSpPr>
            <p:spPr>
              <a:xfrm>
                <a:off x="1246614" y="7181728"/>
                <a:ext cx="707512" cy="107766"/>
              </a:xfrm>
              <a:prstGeom prst="rect">
                <a:avLst/>
              </a:prstGeom>
            </p:spPr>
            <p:txBody>
              <a:bodyPr wrap="square" lIns="0" tIns="0" rIns="0" bIns="0" anchor="ctr">
                <a:spAutoFit/>
              </a:bodyPr>
              <a:lstStyle/>
              <a:p>
                <a:pPr algn="ctr" defTabSz="493456">
                  <a:defRPr/>
                </a:pPr>
                <a:r>
                  <a:rPr lang="ja-JP" altLang="en-US" sz="756">
                    <a:solidFill>
                      <a:prstClr val="black"/>
                    </a:solidFill>
                    <a:latin typeface="游明朝" panose="02020400000000000000" pitchFamily="18" charset="-128"/>
                    <a:ea typeface="游明朝" panose="02020400000000000000" pitchFamily="18" charset="-128"/>
                  </a:rPr>
                  <a:t>社会人の学び</a:t>
                </a:r>
              </a:p>
            </p:txBody>
          </p:sp>
          <p:cxnSp>
            <p:nvCxnSpPr>
              <p:cNvPr id="100" name="直線コネクタ 99">
                <a:extLst>
                  <a:ext uri="{FF2B5EF4-FFF2-40B4-BE49-F238E27FC236}">
                    <a16:creationId xmlns:a16="http://schemas.microsoft.com/office/drawing/2014/main" id="{3F3533C4-BA7B-4E49-A10B-CC2B3E063436}"/>
                  </a:ext>
                </a:extLst>
              </p:cNvPr>
              <p:cNvCxnSpPr>
                <a:cxnSpLocks/>
              </p:cNvCxnSpPr>
              <p:nvPr/>
            </p:nvCxnSpPr>
            <p:spPr>
              <a:xfrm>
                <a:off x="1246613" y="7152388"/>
                <a:ext cx="0" cy="1664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C5B681B2-93A8-4B20-AE92-B15125E5B508}"/>
                  </a:ext>
                </a:extLst>
              </p:cNvPr>
              <p:cNvCxnSpPr>
                <a:cxnSpLocks/>
              </p:cNvCxnSpPr>
              <p:nvPr/>
            </p:nvCxnSpPr>
            <p:spPr>
              <a:xfrm>
                <a:off x="1950157" y="7152388"/>
                <a:ext cx="0" cy="166447"/>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6" name="図 5" descr="山のスクリーンショット&#10;&#10;自動的に生成された説明">
            <a:extLst>
              <a:ext uri="{FF2B5EF4-FFF2-40B4-BE49-F238E27FC236}">
                <a16:creationId xmlns:a16="http://schemas.microsoft.com/office/drawing/2014/main" id="{2C50CA33-97EB-40F3-9DC5-EAC26E1C07E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882320" y="3187051"/>
            <a:ext cx="2010676" cy="3565216"/>
          </a:xfrm>
          <a:prstGeom prst="rect">
            <a:avLst/>
          </a:prstGeom>
          <a:ln w="6350">
            <a:solidFill>
              <a:schemeClr val="bg1">
                <a:lumMod val="75000"/>
              </a:schemeClr>
            </a:solidFill>
          </a:ln>
          <a:effectLst/>
        </p:spPr>
      </p:pic>
      <p:sp>
        <p:nvSpPr>
          <p:cNvPr id="113" name="正方形/長方形 112">
            <a:extLst>
              <a:ext uri="{FF2B5EF4-FFF2-40B4-BE49-F238E27FC236}">
                <a16:creationId xmlns:a16="http://schemas.microsoft.com/office/drawing/2014/main" id="{500B9D84-6386-4E5D-901D-233439E96390}"/>
              </a:ext>
            </a:extLst>
          </p:cNvPr>
          <p:cNvSpPr/>
          <p:nvPr/>
        </p:nvSpPr>
        <p:spPr>
          <a:xfrm>
            <a:off x="3233159" y="6438715"/>
            <a:ext cx="1683296" cy="824897"/>
          </a:xfrm>
          <a:prstGeom prst="rect">
            <a:avLst/>
          </a:prstGeom>
          <a:solidFill>
            <a:srgbClr val="000000">
              <a:alpha val="56000"/>
            </a:srgbClr>
          </a:solidFill>
        </p:spPr>
        <p:txBody>
          <a:bodyPr wrap="square" lIns="108000" tIns="72000" rIns="108000">
            <a:spAutoFit/>
          </a:bodyPr>
          <a:lstStyle/>
          <a:p>
            <a:pPr lvl="0" algn="just">
              <a:lnSpc>
                <a:spcPct val="110000"/>
              </a:lnSpc>
            </a:pPr>
            <a:r>
              <a:rPr lang="ja-JP" altLang="en-US" sz="800">
                <a:solidFill>
                  <a:schemeClr val="bg1"/>
                </a:solidFill>
                <a:latin typeface="游ゴシック" panose="020B0400000000000000" pitchFamily="50" charset="-128"/>
                <a:ea typeface="游ゴシック" panose="020B0400000000000000" pitchFamily="50" charset="-128"/>
              </a:rPr>
              <a:t>オリジナルコンテンツ</a:t>
            </a:r>
          </a:p>
          <a:p>
            <a:pPr lvl="0" algn="just">
              <a:lnSpc>
                <a:spcPct val="110000"/>
              </a:lnSpc>
            </a:pPr>
            <a:r>
              <a:rPr lang="ja-JP" altLang="en-US" sz="1000" b="1">
                <a:solidFill>
                  <a:schemeClr val="bg1"/>
                </a:solidFill>
                <a:latin typeface="游ゴシック" panose="020B0400000000000000" pitchFamily="50" charset="-128"/>
                <a:ea typeface="游ゴシック" panose="020B0400000000000000" pitchFamily="50" charset="-128"/>
              </a:rPr>
              <a:t>寺子屋かわらばん</a:t>
            </a:r>
          </a:p>
          <a:p>
            <a:pPr lvl="0" algn="just">
              <a:lnSpc>
                <a:spcPct val="110000"/>
              </a:lnSpc>
            </a:pPr>
            <a:r>
              <a:rPr lang="ja-JP" altLang="en-US" sz="800">
                <a:solidFill>
                  <a:schemeClr val="bg1"/>
                </a:solidFill>
                <a:latin typeface="游ゴシック" panose="020B0400000000000000" pitchFamily="50" charset="-128"/>
                <a:ea typeface="游ゴシック" panose="020B0400000000000000" pitchFamily="50" charset="-128"/>
              </a:rPr>
              <a:t>寺子屋朝日編集部がお送りする</a:t>
            </a:r>
          </a:p>
          <a:p>
            <a:pPr lvl="0" algn="just">
              <a:lnSpc>
                <a:spcPct val="110000"/>
              </a:lnSpc>
            </a:pPr>
            <a:r>
              <a:rPr lang="ja-JP" altLang="en-US" sz="800">
                <a:solidFill>
                  <a:schemeClr val="bg1"/>
                </a:solidFill>
                <a:latin typeface="游ゴシック" panose="020B0400000000000000" pitchFamily="50" charset="-128"/>
                <a:ea typeface="游ゴシック" panose="020B0400000000000000" pitchFamily="50" charset="-128"/>
              </a:rPr>
              <a:t>お役立ち情報。</a:t>
            </a:r>
            <a:endParaRPr lang="en-US" altLang="ja-JP" sz="800">
              <a:solidFill>
                <a:schemeClr val="bg1"/>
              </a:solidFill>
              <a:latin typeface="游ゴシック" panose="020B0400000000000000" pitchFamily="50" charset="-128"/>
              <a:ea typeface="游ゴシック" panose="020B0400000000000000" pitchFamily="50" charset="-128"/>
            </a:endParaRPr>
          </a:p>
          <a:p>
            <a:pPr lvl="0" algn="just">
              <a:lnSpc>
                <a:spcPct val="110000"/>
              </a:lnSpc>
            </a:pPr>
            <a:r>
              <a:rPr lang="ja-JP" altLang="en-US" sz="800">
                <a:solidFill>
                  <a:schemeClr val="bg1"/>
                </a:solidFill>
                <a:latin typeface="游ゴシック" panose="020B0400000000000000" pitchFamily="50" charset="-128"/>
                <a:ea typeface="游ゴシック" panose="020B0400000000000000" pitchFamily="50" charset="-128"/>
                <a:hlinkClick r:id="rId12">
                  <a:extLst>
                    <a:ext uri="{A12FA001-AC4F-418D-AE19-62706E023703}">
                      <ahyp:hlinkClr xmlns:ahyp="http://schemas.microsoft.com/office/drawing/2018/hyperlinkcolor" val="tx"/>
                    </a:ext>
                  </a:extLst>
                </a:hlinkClick>
              </a:rPr>
              <a:t>リンクはこちら</a:t>
            </a:r>
            <a:endParaRPr lang="ja-JP" altLang="en-US" sz="800">
              <a:solidFill>
                <a:schemeClr val="bg1"/>
              </a:solidFill>
              <a:latin typeface="游ゴシック" panose="020B0400000000000000" pitchFamily="50" charset="-128"/>
              <a:ea typeface="游ゴシック" panose="020B0400000000000000" pitchFamily="50" charset="-128"/>
            </a:endParaRPr>
          </a:p>
        </p:txBody>
      </p:sp>
      <p:cxnSp>
        <p:nvCxnSpPr>
          <p:cNvPr id="114" name="直線コネクタ 113">
            <a:extLst>
              <a:ext uri="{FF2B5EF4-FFF2-40B4-BE49-F238E27FC236}">
                <a16:creationId xmlns:a16="http://schemas.microsoft.com/office/drawing/2014/main" id="{7838D71D-B7B8-475C-B8E5-2FA47CD1F120}"/>
              </a:ext>
            </a:extLst>
          </p:cNvPr>
          <p:cNvCxnSpPr>
            <a:cxnSpLocks/>
          </p:cNvCxnSpPr>
          <p:nvPr/>
        </p:nvCxnSpPr>
        <p:spPr>
          <a:xfrm>
            <a:off x="370909" y="2951286"/>
            <a:ext cx="71820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7E048381-29CC-4942-94C8-5B18237716D6}"/>
              </a:ext>
            </a:extLst>
          </p:cNvPr>
          <p:cNvCxnSpPr>
            <a:cxnSpLocks/>
          </p:cNvCxnSpPr>
          <p:nvPr/>
        </p:nvCxnSpPr>
        <p:spPr>
          <a:xfrm>
            <a:off x="7741605" y="2951286"/>
            <a:ext cx="25792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テキスト プレースホルダー 2">
            <a:extLst>
              <a:ext uri="{FF2B5EF4-FFF2-40B4-BE49-F238E27FC236}">
                <a16:creationId xmlns:a16="http://schemas.microsoft.com/office/drawing/2014/main" id="{65FC8305-2B08-4756-B189-B9596303F2CC}"/>
              </a:ext>
            </a:extLst>
          </p:cNvPr>
          <p:cNvSpPr txBox="1">
            <a:spLocks/>
          </p:cNvSpPr>
          <p:nvPr/>
        </p:nvSpPr>
        <p:spPr>
          <a:xfrm>
            <a:off x="7745701" y="2683145"/>
            <a:ext cx="902811" cy="26814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117" name="四角形: 角を丸くする 116">
            <a:extLst>
              <a:ext uri="{FF2B5EF4-FFF2-40B4-BE49-F238E27FC236}">
                <a16:creationId xmlns:a16="http://schemas.microsoft.com/office/drawing/2014/main" id="{6A81C46C-A786-4457-BE6E-AFBDDB4B0399}"/>
              </a:ext>
            </a:extLst>
          </p:cNvPr>
          <p:cNvSpPr/>
          <p:nvPr/>
        </p:nvSpPr>
        <p:spPr>
          <a:xfrm>
            <a:off x="7741605" y="6818747"/>
            <a:ext cx="2579298" cy="406646"/>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900" b="1">
                <a:solidFill>
                  <a:schemeClr val="tx1"/>
                </a:solidFill>
                <a:latin typeface="游ゴシック" panose="020B0400000000000000" pitchFamily="50" charset="-128"/>
                <a:ea typeface="游ゴシック" panose="020B0400000000000000" pitchFamily="50" charset="-128"/>
              </a:rPr>
              <a:t>■スポンサードコンテンツ</a:t>
            </a:r>
            <a:r>
              <a:rPr kumimoji="1" lang="ja-JP" altLang="en-US" sz="900">
                <a:solidFill>
                  <a:schemeClr val="tx1"/>
                </a:solidFill>
                <a:latin typeface="游ゴシック" panose="020B0400000000000000" pitchFamily="50" charset="-128"/>
                <a:ea typeface="游ゴシック" panose="020B0400000000000000" pitchFamily="50" charset="-128"/>
              </a:rPr>
              <a:t>　</a:t>
            </a:r>
            <a:r>
              <a:rPr kumimoji="1" lang="en-US" altLang="ja-JP" sz="900">
                <a:solidFill>
                  <a:schemeClr val="tx1"/>
                </a:solidFill>
                <a:latin typeface="游ゴシック" panose="020B0400000000000000" pitchFamily="50" charset="-128"/>
                <a:ea typeface="游ゴシック" panose="020B0400000000000000" pitchFamily="50" charset="-128"/>
              </a:rPr>
              <a:t>1</a:t>
            </a:r>
            <a:r>
              <a:rPr kumimoji="1" lang="ja-JP" altLang="en-US" sz="900">
                <a:solidFill>
                  <a:schemeClr val="tx1"/>
                </a:solidFill>
                <a:latin typeface="游ゴシック" panose="020B0400000000000000" pitchFamily="50" charset="-128"/>
                <a:ea typeface="游ゴシック" panose="020B0400000000000000" pitchFamily="50" charset="-128"/>
              </a:rPr>
              <a:t>万</a:t>
            </a:r>
            <a:r>
              <a:rPr kumimoji="1" lang="en-US" altLang="ja-JP" sz="900">
                <a:solidFill>
                  <a:schemeClr val="tx1"/>
                </a:solidFill>
                <a:latin typeface="游ゴシック" panose="020B0400000000000000" pitchFamily="50" charset="-128"/>
                <a:ea typeface="游ゴシック" panose="020B0400000000000000" pitchFamily="50" charset="-128"/>
              </a:rPr>
              <a:t>PV</a:t>
            </a:r>
            <a:r>
              <a:rPr kumimoji="1" lang="ja-JP" altLang="en-US" sz="900">
                <a:solidFill>
                  <a:schemeClr val="tx1"/>
                </a:solidFill>
                <a:latin typeface="游ゴシック" panose="020B0400000000000000" pitchFamily="50" charset="-128"/>
                <a:ea typeface="游ゴシック" panose="020B0400000000000000" pitchFamily="50" charset="-128"/>
              </a:rPr>
              <a:t>保証</a:t>
            </a:r>
          </a:p>
          <a:p>
            <a:pPr defTabSz="1881188"/>
            <a:r>
              <a:rPr kumimoji="1" lang="ja-JP" altLang="en-US" sz="900">
                <a:solidFill>
                  <a:schemeClr val="tx1"/>
                </a:solidFill>
                <a:latin typeface="游ゴシック" panose="020B0400000000000000" pitchFamily="50" charset="-128"/>
                <a:ea typeface="游ゴシック" panose="020B0400000000000000" pitchFamily="50" charset="-128"/>
              </a:rPr>
              <a:t>掲載費</a:t>
            </a:r>
            <a:r>
              <a:rPr kumimoji="1" lang="en-US" altLang="ja-JP" sz="900">
                <a:solidFill>
                  <a:schemeClr val="tx1"/>
                </a:solidFill>
                <a:latin typeface="游ゴシック" panose="020B0400000000000000" pitchFamily="50" charset="-128"/>
                <a:ea typeface="游ゴシック" panose="020B0400000000000000" pitchFamily="50" charset="-128"/>
              </a:rPr>
              <a:t>300</a:t>
            </a:r>
            <a:r>
              <a:rPr kumimoji="1" lang="ja-JP" altLang="en-US" sz="900">
                <a:solidFill>
                  <a:schemeClr val="tx1"/>
                </a:solidFill>
                <a:latin typeface="游ゴシック" panose="020B0400000000000000" pitchFamily="50" charset="-128"/>
                <a:ea typeface="游ゴシック" panose="020B0400000000000000" pitchFamily="50" charset="-128"/>
              </a:rPr>
              <a:t>万円＋制作費（ネット）</a:t>
            </a:r>
            <a:r>
              <a:rPr kumimoji="1" lang="en-US" altLang="ja-JP" sz="900">
                <a:solidFill>
                  <a:schemeClr val="tx1"/>
                </a:solidFill>
                <a:latin typeface="游ゴシック" panose="020B0400000000000000" pitchFamily="50" charset="-128"/>
                <a:ea typeface="游ゴシック" panose="020B0400000000000000" pitchFamily="50" charset="-128"/>
              </a:rPr>
              <a:t>20</a:t>
            </a:r>
            <a:r>
              <a:rPr kumimoji="1" lang="ja-JP" altLang="en-US" sz="900">
                <a:solidFill>
                  <a:schemeClr val="tx1"/>
                </a:solidFill>
                <a:latin typeface="游ゴシック" panose="020B0400000000000000" pitchFamily="50" charset="-128"/>
                <a:ea typeface="游ゴシック" panose="020B0400000000000000" pitchFamily="50" charset="-128"/>
              </a:rPr>
              <a:t>万円</a:t>
            </a:r>
          </a:p>
        </p:txBody>
      </p:sp>
      <p:pic>
        <p:nvPicPr>
          <p:cNvPr id="8" name="図 7" descr="スクリーンショット, 建物, 男, フロント が含まれている画像&#10;&#10;自動的に生成された説明">
            <a:extLst>
              <a:ext uri="{FF2B5EF4-FFF2-40B4-BE49-F238E27FC236}">
                <a16:creationId xmlns:a16="http://schemas.microsoft.com/office/drawing/2014/main" id="{F4132A46-F878-4FEC-BC4B-A29D57E40FF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 r="-5073"/>
          <a:stretch/>
        </p:blipFill>
        <p:spPr>
          <a:xfrm>
            <a:off x="8016603" y="3907538"/>
            <a:ext cx="2113669" cy="2866977"/>
          </a:xfrm>
          <a:prstGeom prst="rect">
            <a:avLst/>
          </a:prstGeom>
          <a:ln w="6350">
            <a:solidFill>
              <a:schemeClr val="bg1">
                <a:lumMod val="75000"/>
              </a:schemeClr>
            </a:solidFill>
          </a:ln>
          <a:effectLst/>
        </p:spPr>
      </p:pic>
      <p:sp>
        <p:nvSpPr>
          <p:cNvPr id="118" name="正方形/長方形 117">
            <a:extLst>
              <a:ext uri="{FF2B5EF4-FFF2-40B4-BE49-F238E27FC236}">
                <a16:creationId xmlns:a16="http://schemas.microsoft.com/office/drawing/2014/main" id="{0C57A3ED-D280-4F5A-929F-B6DED35A3F63}"/>
              </a:ext>
            </a:extLst>
          </p:cNvPr>
          <p:cNvSpPr/>
          <p:nvPr/>
        </p:nvSpPr>
        <p:spPr>
          <a:xfrm>
            <a:off x="7658721" y="2995890"/>
            <a:ext cx="2676763" cy="798360"/>
          </a:xfrm>
          <a:prstGeom prst="rect">
            <a:avLst/>
          </a:prstGeom>
        </p:spPr>
        <p:txBody>
          <a:bodyPr wrap="square">
            <a:spAutoFit/>
          </a:bodyPr>
          <a:lstStyle/>
          <a:p>
            <a:pPr algn="just" defTabSz="493456">
              <a:lnSpc>
                <a:spcPct val="110000"/>
              </a:lnSpc>
              <a:defRPr/>
            </a:pPr>
            <a:r>
              <a:rPr lang="ja-JP" altLang="en-US" sz="1000" b="1">
                <a:latin typeface="游ゴシック" panose="020B0400000000000000" pitchFamily="50" charset="-128"/>
                <a:ea typeface="游ゴシック" panose="020B0400000000000000" pitchFamily="50" charset="-128"/>
              </a:rPr>
              <a:t>■広告主　：東京理科大学</a:t>
            </a:r>
            <a:endParaRPr lang="en-US" altLang="ja-JP" sz="1000" b="1">
              <a:latin typeface="游ゴシック" panose="020B0400000000000000" pitchFamily="50" charset="-128"/>
              <a:ea typeface="游ゴシック" panose="020B0400000000000000" pitchFamily="50" charset="-128"/>
            </a:endParaRPr>
          </a:p>
          <a:p>
            <a:pPr algn="just" defTabSz="493456">
              <a:lnSpc>
                <a:spcPct val="110000"/>
              </a:lnSpc>
              <a:defRPr/>
            </a:pPr>
            <a:r>
              <a:rPr lang="ja-JP" altLang="en-US" sz="800">
                <a:latin typeface="游ゴシック" panose="020B0400000000000000" pitchFamily="50" charset="-128"/>
                <a:ea typeface="游ゴシック" panose="020B0400000000000000" pitchFamily="50" charset="-128"/>
              </a:rPr>
              <a:t>東京理科大学の最新研究を紹介するシリーズの</a:t>
            </a:r>
            <a:r>
              <a:rPr lang="en-US" altLang="ja-JP" sz="800">
                <a:latin typeface="游ゴシック" panose="020B0400000000000000" pitchFamily="50" charset="-128"/>
                <a:ea typeface="游ゴシック" panose="020B0400000000000000" pitchFamily="50" charset="-128"/>
              </a:rPr>
              <a:t>1</a:t>
            </a:r>
            <a:r>
              <a:rPr lang="ja-JP" altLang="en-US" sz="800">
                <a:latin typeface="游ゴシック" panose="020B0400000000000000" pitchFamily="50" charset="-128"/>
                <a:ea typeface="游ゴシック" panose="020B0400000000000000" pitchFamily="50" charset="-128"/>
              </a:rPr>
              <a:t>つ。「宇宙」をテーマに向井千秋 特任副学長、理科大発ベンチャーでスペースプレーンを開発する米本浩一教授、Ｘ線天文学の松下恭子教授が語る。</a:t>
            </a:r>
            <a:endParaRPr lang="en-US" altLang="ja-JP" sz="800">
              <a:latin typeface="游ゴシック" panose="020B0400000000000000" pitchFamily="50" charset="-128"/>
              <a:ea typeface="游ゴシック" panose="020B0400000000000000" pitchFamily="50" charset="-128"/>
            </a:endParaRPr>
          </a:p>
        </p:txBody>
      </p:sp>
      <p:sp>
        <p:nvSpPr>
          <p:cNvPr id="119" name="テキスト ボックス 118">
            <a:extLst>
              <a:ext uri="{FF2B5EF4-FFF2-40B4-BE49-F238E27FC236}">
                <a16:creationId xmlns:a16="http://schemas.microsoft.com/office/drawing/2014/main" id="{5D812CBF-25AD-45C3-A252-6287CCD73989}"/>
              </a:ext>
            </a:extLst>
          </p:cNvPr>
          <p:cNvSpPr txBox="1"/>
          <p:nvPr/>
        </p:nvSpPr>
        <p:spPr>
          <a:xfrm>
            <a:off x="5102887" y="3223046"/>
            <a:ext cx="2345942" cy="603820"/>
          </a:xfrm>
          <a:prstGeom prst="rect">
            <a:avLst/>
          </a:prstGeom>
          <a:noFill/>
        </p:spPr>
        <p:txBody>
          <a:bodyPr wrap="square" lIns="0" tIns="0" rIns="0" bIns="0" rtlCol="0" anchor="t">
            <a:spAutoFit/>
          </a:bodyPr>
          <a:lstStyle/>
          <a:p>
            <a:pPr>
              <a:lnSpc>
                <a:spcPct val="110000"/>
              </a:lnSpc>
            </a:pPr>
            <a:r>
              <a:rPr lang="ja-JP" altLang="en-US" sz="900">
                <a:latin typeface="游ゴシック" panose="020B0400000000000000" pitchFamily="50" charset="-128"/>
                <a:ea typeface="游ゴシック" panose="020B0400000000000000" pitchFamily="50" charset="-128"/>
              </a:rPr>
              <a:t>自校の情報を記事リンクとして投稿できる定額サービス。寺子屋朝日のトップページの新着情報・朝デジ「教育面」にも記事リンクが掲載。</a:t>
            </a:r>
            <a:r>
              <a:rPr lang="ja-JP" altLang="en-US" sz="900" b="1">
                <a:solidFill>
                  <a:srgbClr val="C00000"/>
                </a:solidFill>
                <a:latin typeface="游ゴシック" panose="020B0400000000000000" pitchFamily="50" charset="-128"/>
                <a:ea typeface="游ゴシック" panose="020B0400000000000000" pitchFamily="50" charset="-128"/>
              </a:rPr>
              <a:t>年額</a:t>
            </a:r>
            <a:r>
              <a:rPr lang="en-US" altLang="ja-JP" sz="900" b="1">
                <a:solidFill>
                  <a:srgbClr val="C00000"/>
                </a:solidFill>
                <a:latin typeface="游ゴシック" panose="020B0400000000000000" pitchFamily="50" charset="-128"/>
                <a:ea typeface="游ゴシック" panose="020B0400000000000000" pitchFamily="50" charset="-128"/>
              </a:rPr>
              <a:t>60</a:t>
            </a:r>
            <a:r>
              <a:rPr lang="ja-JP" altLang="en-US" sz="900" b="1">
                <a:solidFill>
                  <a:srgbClr val="C00000"/>
                </a:solidFill>
                <a:latin typeface="游ゴシック" panose="020B0400000000000000" pitchFamily="50" charset="-128"/>
                <a:ea typeface="游ゴシック" panose="020B0400000000000000" pitchFamily="50" charset="-128"/>
              </a:rPr>
              <a:t>万円で</a:t>
            </a:r>
            <a:r>
              <a:rPr lang="en-US" altLang="ja-JP" sz="900" b="1">
                <a:solidFill>
                  <a:srgbClr val="C00000"/>
                </a:solidFill>
                <a:latin typeface="游ゴシック" panose="020B0400000000000000" pitchFamily="50" charset="-128"/>
                <a:ea typeface="游ゴシック" panose="020B0400000000000000" pitchFamily="50" charset="-128"/>
              </a:rPr>
              <a:t>1</a:t>
            </a:r>
            <a:r>
              <a:rPr lang="ja-JP" altLang="en-US" sz="900" b="1">
                <a:solidFill>
                  <a:srgbClr val="C00000"/>
                </a:solidFill>
                <a:latin typeface="游ゴシック" panose="020B0400000000000000" pitchFamily="50" charset="-128"/>
                <a:ea typeface="游ゴシック" panose="020B0400000000000000" pitchFamily="50" charset="-128"/>
              </a:rPr>
              <a:t>日</a:t>
            </a:r>
            <a:r>
              <a:rPr lang="en-US" altLang="ja-JP" sz="900" b="1">
                <a:solidFill>
                  <a:srgbClr val="C00000"/>
                </a:solidFill>
                <a:latin typeface="游ゴシック" panose="020B0400000000000000" pitchFamily="50" charset="-128"/>
                <a:ea typeface="游ゴシック" panose="020B0400000000000000" pitchFamily="50" charset="-128"/>
              </a:rPr>
              <a:t>3</a:t>
            </a:r>
            <a:r>
              <a:rPr lang="ja-JP" altLang="en-US" sz="900" b="1">
                <a:solidFill>
                  <a:srgbClr val="C00000"/>
                </a:solidFill>
                <a:latin typeface="游ゴシック" panose="020B0400000000000000" pitchFamily="50" charset="-128"/>
                <a:ea typeface="游ゴシック" panose="020B0400000000000000" pitchFamily="50" charset="-128"/>
              </a:rPr>
              <a:t>件まで可。</a:t>
            </a:r>
          </a:p>
        </p:txBody>
      </p:sp>
      <p:sp>
        <p:nvSpPr>
          <p:cNvPr id="120" name="テキスト ボックス 119">
            <a:extLst>
              <a:ext uri="{FF2B5EF4-FFF2-40B4-BE49-F238E27FC236}">
                <a16:creationId xmlns:a16="http://schemas.microsoft.com/office/drawing/2014/main" id="{08AA697D-CBF7-4BCB-8CB0-E246495C3E6B}"/>
              </a:ext>
            </a:extLst>
          </p:cNvPr>
          <p:cNvSpPr txBox="1"/>
          <p:nvPr/>
        </p:nvSpPr>
        <p:spPr>
          <a:xfrm>
            <a:off x="5129686" y="3022230"/>
            <a:ext cx="1211870" cy="182935"/>
          </a:xfrm>
          <a:prstGeom prst="rect">
            <a:avLst/>
          </a:prstGeom>
          <a:noFill/>
        </p:spPr>
        <p:txBody>
          <a:bodyPr wrap="none" lIns="0" tIns="0" rIns="0" bIns="0" rtlCol="0" anchor="t" anchorCtr="0">
            <a:spAutoFit/>
          </a:bodyPr>
          <a:lstStyle/>
          <a:p>
            <a:pPr>
              <a:lnSpc>
                <a:spcPct val="120000"/>
              </a:lnSpc>
            </a:pPr>
            <a:r>
              <a:rPr lang="ja-JP" altLang="en-US" sz="1050" b="1">
                <a:latin typeface="游ゴシック" panose="020B0400000000000000" pitchFamily="50" charset="-128"/>
                <a:ea typeface="游ゴシック" panose="020B0400000000000000" pitchFamily="50" charset="-128"/>
              </a:rPr>
              <a:t>■広報支援サービス</a:t>
            </a:r>
          </a:p>
        </p:txBody>
      </p:sp>
      <p:sp>
        <p:nvSpPr>
          <p:cNvPr id="121" name="正方形/長方形 120">
            <a:extLst>
              <a:ext uri="{FF2B5EF4-FFF2-40B4-BE49-F238E27FC236}">
                <a16:creationId xmlns:a16="http://schemas.microsoft.com/office/drawing/2014/main" id="{D89D58C3-6F00-460F-B650-8CCE2F05E8BE}"/>
              </a:ext>
            </a:extLst>
          </p:cNvPr>
          <p:cNvSpPr/>
          <p:nvPr/>
        </p:nvSpPr>
        <p:spPr>
          <a:xfrm>
            <a:off x="5034140" y="3907538"/>
            <a:ext cx="2414690" cy="307777"/>
          </a:xfrm>
          <a:prstGeom prst="rect">
            <a:avLst/>
          </a:prstGeom>
        </p:spPr>
        <p:txBody>
          <a:bodyPr wrap="square">
            <a:spAutoFit/>
          </a:bodyPr>
          <a:lstStyle/>
          <a:p>
            <a:pPr defTabSz="493456">
              <a:defRPr/>
            </a:pPr>
            <a:r>
              <a:rPr lang="ja-JP" altLang="en-US" sz="700" kern="100">
                <a:latin typeface="游ゴシック" panose="020B0400000000000000" pitchFamily="50" charset="-128"/>
                <a:ea typeface="游ゴシック" panose="020B0400000000000000" pitchFamily="50" charset="-128"/>
                <a:cs typeface="Times New Roman" panose="02020603050405020304" pitchFamily="18" charset="0"/>
              </a:rPr>
              <a:t>専用の管理ページから</a:t>
            </a:r>
            <a:r>
              <a:rPr lang="en-US" altLang="ja-JP" sz="700"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700" kern="100">
                <a:latin typeface="游ゴシック" panose="020B0400000000000000" pitchFamily="50" charset="-128"/>
                <a:ea typeface="游ゴシック" panose="020B0400000000000000" pitchFamily="50" charset="-128"/>
                <a:cs typeface="Times New Roman" panose="02020603050405020304" pitchFamily="18" charset="0"/>
              </a:rPr>
              <a:t>見出し</a:t>
            </a:r>
            <a:r>
              <a:rPr lang="en-US" altLang="ja-JP" sz="700"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700" kern="100">
                <a:latin typeface="游ゴシック" panose="020B0400000000000000" pitchFamily="50" charset="-128"/>
                <a:ea typeface="游ゴシック" panose="020B0400000000000000" pitchFamily="50" charset="-128"/>
                <a:cs typeface="Times New Roman" panose="02020603050405020304" pitchFamily="18" charset="0"/>
              </a:rPr>
              <a:t>画像</a:t>
            </a:r>
            <a:r>
              <a:rPr lang="en-US" altLang="ja-JP" sz="700"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700" kern="100">
                <a:latin typeface="游ゴシック" panose="020B0400000000000000" pitchFamily="50" charset="-128"/>
                <a:ea typeface="游ゴシック" panose="020B0400000000000000" pitchFamily="50" charset="-128"/>
                <a:cs typeface="Times New Roman" panose="02020603050405020304" pitchFamily="18" charset="0"/>
              </a:rPr>
              <a:t>リンク先</a:t>
            </a:r>
            <a:r>
              <a:rPr lang="en-US" altLang="ja-JP" sz="700" kern="100">
                <a:latin typeface="游ゴシック" panose="020B0400000000000000" pitchFamily="50" charset="-128"/>
                <a:ea typeface="游ゴシック" panose="020B0400000000000000" pitchFamily="50" charset="-128"/>
                <a:cs typeface="Times New Roman" panose="02020603050405020304" pitchFamily="18" charset="0"/>
              </a:rPr>
              <a:t>URL｣｢</a:t>
            </a:r>
            <a:r>
              <a:rPr lang="ja-JP" altLang="en-US" sz="700" kern="100">
                <a:latin typeface="游ゴシック" panose="020B0400000000000000" pitchFamily="50" charset="-128"/>
                <a:ea typeface="游ゴシック" panose="020B0400000000000000" pitchFamily="50" charset="-128"/>
                <a:cs typeface="Times New Roman" panose="02020603050405020304" pitchFamily="18" charset="0"/>
              </a:rPr>
              <a:t>希望のタグ</a:t>
            </a:r>
            <a:r>
              <a:rPr lang="en-US" altLang="ja-JP" sz="700"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700" kern="100">
                <a:latin typeface="游ゴシック" panose="020B0400000000000000" pitchFamily="50" charset="-128"/>
                <a:ea typeface="游ゴシック" panose="020B0400000000000000" pitchFamily="50" charset="-128"/>
                <a:cs typeface="Times New Roman" panose="02020603050405020304" pitchFamily="18" charset="0"/>
              </a:rPr>
              <a:t>を入力するとコンテンツが投稿される。</a:t>
            </a:r>
          </a:p>
        </p:txBody>
      </p:sp>
      <p:pic>
        <p:nvPicPr>
          <p:cNvPr id="122" name="図 121">
            <a:extLst>
              <a:ext uri="{FF2B5EF4-FFF2-40B4-BE49-F238E27FC236}">
                <a16:creationId xmlns:a16="http://schemas.microsoft.com/office/drawing/2014/main" id="{92973DAA-6974-4575-8B2E-F119AEAD902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162084" y="4267184"/>
            <a:ext cx="2069508" cy="2485083"/>
          </a:xfrm>
          <a:prstGeom prst="rect">
            <a:avLst/>
          </a:prstGeom>
          <a:ln>
            <a:solidFill>
              <a:schemeClr val="bg1">
                <a:lumMod val="50000"/>
              </a:schemeClr>
            </a:solidFill>
          </a:ln>
        </p:spPr>
      </p:pic>
      <p:pic>
        <p:nvPicPr>
          <p:cNvPr id="123" name="図 122">
            <a:extLst>
              <a:ext uri="{FF2B5EF4-FFF2-40B4-BE49-F238E27FC236}">
                <a16:creationId xmlns:a16="http://schemas.microsoft.com/office/drawing/2014/main" id="{12AB96BB-AD4B-4DB6-96A8-693AA3D6FA6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602446" y="5448561"/>
            <a:ext cx="759166" cy="1743772"/>
          </a:xfrm>
          <a:prstGeom prst="rect">
            <a:avLst/>
          </a:prstGeom>
          <a:ln>
            <a:solidFill>
              <a:schemeClr val="bg1">
                <a:lumMod val="50000"/>
              </a:schemeClr>
            </a:solidFill>
          </a:ln>
        </p:spPr>
      </p:pic>
      <p:sp>
        <p:nvSpPr>
          <p:cNvPr id="124" name="正方形/長方形 123">
            <a:extLst>
              <a:ext uri="{FF2B5EF4-FFF2-40B4-BE49-F238E27FC236}">
                <a16:creationId xmlns:a16="http://schemas.microsoft.com/office/drawing/2014/main" id="{70FA02C0-866D-4038-BAE3-42BAD46A3F43}"/>
              </a:ext>
            </a:extLst>
          </p:cNvPr>
          <p:cNvSpPr/>
          <p:nvPr/>
        </p:nvSpPr>
        <p:spPr>
          <a:xfrm>
            <a:off x="6500968" y="5188750"/>
            <a:ext cx="962123" cy="225126"/>
          </a:xfrm>
          <a:prstGeom prst="rect">
            <a:avLst/>
          </a:prstGeom>
          <a:solidFill>
            <a:schemeClr val="bg1"/>
          </a:solidFill>
        </p:spPr>
        <p:txBody>
          <a:bodyPr wrap="none">
            <a:spAutoFit/>
          </a:bodyPr>
          <a:lstStyle/>
          <a:p>
            <a:pPr algn="ctr" defTabSz="986912">
              <a:defRPr/>
            </a:pPr>
            <a:r>
              <a:rPr lang="ja-JP" altLang="en-US" sz="863" kern="10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寺子屋朝日</a:t>
            </a:r>
            <a:r>
              <a:rPr lang="en-US" altLang="ja-JP" sz="863" kern="10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TOP</a:t>
            </a:r>
            <a:endParaRPr kumimoji="1" lang="ja-JP" altLang="en-US" sz="1943">
              <a:solidFill>
                <a:prstClr val="black"/>
              </a:solidFill>
              <a:latin typeface="游ゴシック"/>
              <a:ea typeface="游ゴシック"/>
            </a:endParaRPr>
          </a:p>
        </p:txBody>
      </p:sp>
      <p:sp>
        <p:nvSpPr>
          <p:cNvPr id="125" name="右矢印 35">
            <a:extLst>
              <a:ext uri="{FF2B5EF4-FFF2-40B4-BE49-F238E27FC236}">
                <a16:creationId xmlns:a16="http://schemas.microsoft.com/office/drawing/2014/main" id="{191B5068-8BEF-465D-A641-77C63AE0BFFB}"/>
              </a:ext>
            </a:extLst>
          </p:cNvPr>
          <p:cNvSpPr/>
          <p:nvPr/>
        </p:nvSpPr>
        <p:spPr>
          <a:xfrm>
            <a:off x="6284926" y="6010171"/>
            <a:ext cx="206472" cy="23217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3456">
              <a:defRPr/>
            </a:pPr>
            <a:endParaRPr kumimoji="1" lang="ja-JP" altLang="en-US" sz="1943">
              <a:solidFill>
                <a:prstClr val="white"/>
              </a:solidFill>
              <a:latin typeface="游ゴシック"/>
              <a:ea typeface="游ゴシック"/>
            </a:endParaRPr>
          </a:p>
        </p:txBody>
      </p:sp>
      <p:pic>
        <p:nvPicPr>
          <p:cNvPr id="4" name="図 3">
            <a:extLst>
              <a:ext uri="{FF2B5EF4-FFF2-40B4-BE49-F238E27FC236}">
                <a16:creationId xmlns:a16="http://schemas.microsoft.com/office/drawing/2014/main" id="{CDCE407B-D2B3-4B82-89E6-D6C19C93DA15}"/>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2705578" y="167359"/>
            <a:ext cx="468000" cy="468000"/>
          </a:xfrm>
          <a:prstGeom prst="rect">
            <a:avLst/>
          </a:prstGeom>
        </p:spPr>
      </p:pic>
      <p:sp>
        <p:nvSpPr>
          <p:cNvPr id="56" name="正方形/長方形 55">
            <a:extLst>
              <a:ext uri="{FF2B5EF4-FFF2-40B4-BE49-F238E27FC236}">
                <a16:creationId xmlns:a16="http://schemas.microsoft.com/office/drawing/2014/main" id="{BC2DCDD7-2CD8-44EA-BA0E-4F532BBB2F89}"/>
              </a:ext>
            </a:extLst>
          </p:cNvPr>
          <p:cNvSpPr/>
          <p:nvPr/>
        </p:nvSpPr>
        <p:spPr>
          <a:xfrm>
            <a:off x="7658720" y="3730855"/>
            <a:ext cx="813043" cy="200055"/>
          </a:xfrm>
          <a:prstGeom prst="rect">
            <a:avLst/>
          </a:prstGeom>
        </p:spPr>
        <p:txBody>
          <a:bodyPr wrap="none">
            <a:spAutoFit/>
          </a:bodyPr>
          <a:lstStyle/>
          <a:p>
            <a:pPr lvl="0"/>
            <a:r>
              <a:rPr lang="ja-JP" altLang="en-US" sz="700">
                <a:latin typeface="游ゴシック" panose="020B0400000000000000" pitchFamily="50" charset="-128"/>
                <a:ea typeface="游ゴシック" panose="020B0400000000000000" pitchFamily="50" charset="-128"/>
                <a:hlinkClick r:id="rId17">
                  <a:extLst>
                    <a:ext uri="{A12FA001-AC4F-418D-AE19-62706E023703}">
                      <ahyp:hlinkClr xmlns:ahyp="http://schemas.microsoft.com/office/drawing/2018/hyperlinkcolor" val="tx"/>
                    </a:ext>
                  </a:extLst>
                </a:hlinkClick>
              </a:rPr>
              <a:t>リンクはこちら</a:t>
            </a:r>
            <a:endParaRPr lang="en-US" altLang="ja-JP" sz="70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06958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AFA1BBB-CEC2-49E8-8836-EBBD235EBAF3}"/>
              </a:ext>
            </a:extLst>
          </p:cNvPr>
          <p:cNvSpPr/>
          <p:nvPr/>
        </p:nvSpPr>
        <p:spPr>
          <a:xfrm>
            <a:off x="285790" y="6473411"/>
            <a:ext cx="1797177" cy="662617"/>
          </a:xfrm>
          <a:prstGeom prst="rect">
            <a:avLst/>
          </a:prstGeom>
        </p:spPr>
        <p:txBody>
          <a:bodyPr wrap="square">
            <a:spAutoFit/>
          </a:body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0" lang="ja-JP" altLang="en-US" sz="8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医師会員規模国内最大級の医師専門サイトで、朝日新聞と提携しており、医師のみをターゲットにしたネイティブアドが可能。</a:t>
            </a:r>
            <a:endParaRPr kumimoji="0" lang="en-US" altLang="ja-JP" sz="8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64" name="グループ化 63">
            <a:extLst>
              <a:ext uri="{FF2B5EF4-FFF2-40B4-BE49-F238E27FC236}">
                <a16:creationId xmlns:a16="http://schemas.microsoft.com/office/drawing/2014/main" id="{827285FB-7F16-49BF-91B1-B4AC0E7F5A0F}"/>
              </a:ext>
            </a:extLst>
          </p:cNvPr>
          <p:cNvGrpSpPr/>
          <p:nvPr/>
        </p:nvGrpSpPr>
        <p:grpSpPr>
          <a:xfrm>
            <a:off x="1900807" y="5525854"/>
            <a:ext cx="2267948" cy="448458"/>
            <a:chOff x="262698" y="6186090"/>
            <a:chExt cx="2267948" cy="448458"/>
          </a:xfrm>
        </p:grpSpPr>
        <p:grpSp>
          <p:nvGrpSpPr>
            <p:cNvPr id="63" name="グループ化 62">
              <a:extLst>
                <a:ext uri="{FF2B5EF4-FFF2-40B4-BE49-F238E27FC236}">
                  <a16:creationId xmlns:a16="http://schemas.microsoft.com/office/drawing/2014/main" id="{77A751CB-730E-47B1-8E2F-1299B389ECA3}"/>
                </a:ext>
              </a:extLst>
            </p:cNvPr>
            <p:cNvGrpSpPr/>
            <p:nvPr/>
          </p:nvGrpSpPr>
          <p:grpSpPr>
            <a:xfrm>
              <a:off x="262698" y="6189810"/>
              <a:ext cx="2267948" cy="441018"/>
              <a:chOff x="262698" y="6191361"/>
              <a:chExt cx="2267948" cy="441018"/>
            </a:xfrm>
          </p:grpSpPr>
          <p:sp>
            <p:nvSpPr>
              <p:cNvPr id="4" name="テキスト ボックス 3">
                <a:extLst>
                  <a:ext uri="{FF2B5EF4-FFF2-40B4-BE49-F238E27FC236}">
                    <a16:creationId xmlns:a16="http://schemas.microsoft.com/office/drawing/2014/main" id="{6DB3F0A7-FE2B-47DF-B1F5-F05FDE5D2549}"/>
                  </a:ext>
                </a:extLst>
              </p:cNvPr>
              <p:cNvSpPr txBox="1"/>
              <p:nvPr/>
            </p:nvSpPr>
            <p:spPr>
              <a:xfrm>
                <a:off x="262698" y="6199633"/>
                <a:ext cx="598241" cy="4244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79"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勤務医</a:t>
                </a:r>
                <a:endParaRPr kumimoji="0" lang="en-US" altLang="ja-JP" sz="1079"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79"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0" lang="ja-JP" altLang="en-US" sz="1079"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割</a:t>
                </a:r>
                <a:endParaRPr kumimoji="0" lang="en-US" altLang="ja-JP" sz="1079"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2FE3CF6F-C8FA-435B-A2F6-EEAD884C3AE5}"/>
                  </a:ext>
                </a:extLst>
              </p:cNvPr>
              <p:cNvSpPr txBox="1"/>
              <p:nvPr/>
            </p:nvSpPr>
            <p:spPr>
              <a:xfrm>
                <a:off x="1709571" y="6191361"/>
                <a:ext cx="821075" cy="4410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3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男性</a:t>
                </a:r>
                <a:r>
                  <a:rPr kumimoji="0" lang="ja-JP" altLang="en-US" sz="971"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が</a:t>
                </a:r>
                <a:endParaRPr kumimoji="0" lang="en-US" altLang="ja-JP" sz="971"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3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0" lang="ja-JP" altLang="en-US" sz="113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割</a:t>
                </a:r>
                <a:r>
                  <a:rPr kumimoji="0" lang="ja-JP" altLang="en-US" sz="971"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以上</a:t>
                </a:r>
              </a:p>
            </p:txBody>
          </p:sp>
          <p:sp>
            <p:nvSpPr>
              <p:cNvPr id="11" name="正方形/長方形 10">
                <a:extLst>
                  <a:ext uri="{FF2B5EF4-FFF2-40B4-BE49-F238E27FC236}">
                    <a16:creationId xmlns:a16="http://schemas.microsoft.com/office/drawing/2014/main" id="{F8FE8E99-A12F-42BB-BE3E-0253C144F752}"/>
                  </a:ext>
                </a:extLst>
              </p:cNvPr>
              <p:cNvSpPr/>
              <p:nvPr/>
            </p:nvSpPr>
            <p:spPr>
              <a:xfrm>
                <a:off x="828543" y="6224607"/>
                <a:ext cx="1001905" cy="3745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86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86%</a:t>
                </a:r>
                <a:r>
                  <a:rPr kumimoji="0" lang="ja-JP" altLang="en-US" sz="86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が</a:t>
                </a:r>
                <a:r>
                  <a:rPr kumimoji="0" lang="ja-JP" altLang="en-US" sz="756"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世帯年収</a:t>
                </a:r>
                <a:endParaRPr kumimoji="0" lang="en-US" altLang="ja-JP" sz="756"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71"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1000</a:t>
                </a:r>
                <a:r>
                  <a:rPr kumimoji="0" lang="ja-JP" altLang="en-US" sz="971"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万</a:t>
                </a:r>
                <a:r>
                  <a:rPr kumimoji="0" lang="ja-JP" altLang="en-US" sz="756"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円以上</a:t>
                </a:r>
                <a:endParaRPr kumimoji="0" lang="en-US" altLang="ja-JP" sz="971"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cxnSp>
          <p:nvCxnSpPr>
            <p:cNvPr id="12" name="直線コネクタ 11">
              <a:extLst>
                <a:ext uri="{FF2B5EF4-FFF2-40B4-BE49-F238E27FC236}">
                  <a16:creationId xmlns:a16="http://schemas.microsoft.com/office/drawing/2014/main" id="{B26FDB87-7878-4BA4-9A56-11FC8B4E25EA}"/>
                </a:ext>
              </a:extLst>
            </p:cNvPr>
            <p:cNvCxnSpPr/>
            <p:nvPr/>
          </p:nvCxnSpPr>
          <p:spPr>
            <a:xfrm>
              <a:off x="906773" y="6186090"/>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DAF72F96-1BF0-42D4-94CD-9B03C04761C5}"/>
                </a:ext>
              </a:extLst>
            </p:cNvPr>
            <p:cNvCxnSpPr/>
            <p:nvPr/>
          </p:nvCxnSpPr>
          <p:spPr>
            <a:xfrm>
              <a:off x="1767702" y="6186090"/>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テキスト ボックス 14">
            <a:extLst>
              <a:ext uri="{FF2B5EF4-FFF2-40B4-BE49-F238E27FC236}">
                <a16:creationId xmlns:a16="http://schemas.microsoft.com/office/drawing/2014/main" id="{6023E43A-D70B-4B40-B30F-F65D8FC78F47}"/>
              </a:ext>
            </a:extLst>
          </p:cNvPr>
          <p:cNvSpPr txBox="1"/>
          <p:nvPr/>
        </p:nvSpPr>
        <p:spPr>
          <a:xfrm>
            <a:off x="335267" y="5459847"/>
            <a:ext cx="1327608" cy="7234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79"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国内医師の</a:t>
            </a:r>
            <a:endParaRPr kumimoji="0" lang="en-US" altLang="ja-JP" sz="1079"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79"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1/3</a:t>
            </a:r>
            <a:r>
              <a:rPr kumimoji="0" lang="ja-JP" altLang="en-US" sz="1079"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にあたる</a:t>
            </a:r>
            <a:endParaRPr kumimoji="0" lang="en-US" altLang="ja-JP" sz="1079"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87"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会員数</a:t>
            </a:r>
            <a:r>
              <a:rPr kumimoji="0" lang="en-US" altLang="ja-JP" sz="194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0" lang="ja-JP" altLang="en-US" sz="194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万</a:t>
            </a:r>
            <a:r>
              <a:rPr kumimoji="0" lang="ja-JP" altLang="en-US" sz="1187"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人</a:t>
            </a:r>
            <a:endParaRPr kumimoji="0" lang="en-US" altLang="ja-JP" sz="1943"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6" name="Picture 7" descr="C:\Users\minato\Desktop\MedPeerLogo.png">
            <a:extLst>
              <a:ext uri="{FF2B5EF4-FFF2-40B4-BE49-F238E27FC236}">
                <a16:creationId xmlns:a16="http://schemas.microsoft.com/office/drawing/2014/main" id="{694D2DB1-B9DB-4C25-A133-6504C21BAB1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0835" y="244118"/>
            <a:ext cx="1633170" cy="33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a:extLst>
              <a:ext uri="{FF2B5EF4-FFF2-40B4-BE49-F238E27FC236}">
                <a16:creationId xmlns:a16="http://schemas.microsoft.com/office/drawing/2014/main" id="{82511DE0-4FED-401C-BF5F-0DEAA0F4B295}"/>
              </a:ext>
            </a:extLst>
          </p:cNvPr>
          <p:cNvSpPr/>
          <p:nvPr/>
        </p:nvSpPr>
        <p:spPr>
          <a:xfrm>
            <a:off x="7819787" y="3082145"/>
            <a:ext cx="2778558" cy="577915"/>
          </a:xfrm>
          <a:prstGeom prst="rect">
            <a:avLst/>
          </a:prstGeom>
        </p:spPr>
        <p:txBody>
          <a:bodyPr wrap="square">
            <a:spAutoFit/>
          </a:bodyPr>
          <a:lstStyle/>
          <a:p>
            <a:pPr defTabSz="457203">
              <a:lnSpc>
                <a:spcPct val="120000"/>
              </a:lnSpc>
              <a:defRPr/>
            </a:pPr>
            <a:r>
              <a:rPr lang="ja-JP" altLang="en-US" sz="1100" b="1">
                <a:solidFill>
                  <a:prstClr val="black"/>
                </a:solidFill>
                <a:latin typeface="游ゴシック" panose="020B0400000000000000" pitchFamily="50" charset="-128"/>
                <a:ea typeface="游ゴシック" panose="020B0400000000000000" pitchFamily="50" charset="-128"/>
              </a:rPr>
              <a:t>■</a:t>
            </a:r>
            <a:r>
              <a:rPr lang="en-US" altLang="ja-JP" sz="1100" b="1">
                <a:solidFill>
                  <a:prstClr val="black"/>
                </a:solidFill>
                <a:latin typeface="游ゴシック" panose="020B0400000000000000" pitchFamily="50" charset="-128"/>
                <a:ea typeface="游ゴシック" panose="020B0400000000000000" pitchFamily="50" charset="-128"/>
              </a:rPr>
              <a:t>Medical News</a:t>
            </a:r>
            <a:r>
              <a:rPr lang="ja-JP" altLang="en-US" sz="1100" b="1">
                <a:solidFill>
                  <a:prstClr val="black"/>
                </a:solidFill>
                <a:latin typeface="游ゴシック" panose="020B0400000000000000" pitchFamily="50" charset="-128"/>
                <a:ea typeface="游ゴシック" panose="020B0400000000000000" pitchFamily="50" charset="-128"/>
              </a:rPr>
              <a:t> </a:t>
            </a:r>
            <a:r>
              <a:rPr lang="ja-JP" altLang="en-US" sz="899" b="1">
                <a:solidFill>
                  <a:prstClr val="black"/>
                </a:solidFill>
                <a:latin typeface="游ゴシック" panose="020B0400000000000000" pitchFamily="50" charset="-128"/>
                <a:ea typeface="游ゴシック" panose="020B0400000000000000" pitchFamily="50" charset="-128"/>
              </a:rPr>
              <a:t>ネイティブアド</a:t>
            </a:r>
            <a:endParaRPr lang="en-US" altLang="ja-JP" sz="899" b="1">
              <a:solidFill>
                <a:prstClr val="black"/>
              </a:solidFill>
              <a:latin typeface="游ゴシック" panose="020B0400000000000000" pitchFamily="50" charset="-128"/>
              <a:ea typeface="游ゴシック" panose="020B0400000000000000" pitchFamily="50" charset="-128"/>
            </a:endParaRPr>
          </a:p>
          <a:p>
            <a:pPr defTabSz="457203">
              <a:lnSpc>
                <a:spcPct val="110000"/>
              </a:lnSpc>
              <a:defRPr/>
            </a:pPr>
            <a:r>
              <a:rPr lang="en-US" altLang="ja-JP" sz="850" err="1">
                <a:solidFill>
                  <a:prstClr val="black"/>
                </a:solidFill>
                <a:latin typeface="游ゴシック" panose="020B0400000000000000" pitchFamily="50" charset="-128"/>
              </a:rPr>
              <a:t>MedPeer</a:t>
            </a:r>
            <a:r>
              <a:rPr lang="ja-JP" altLang="en-US" sz="850">
                <a:solidFill>
                  <a:prstClr val="black"/>
                </a:solidFill>
                <a:latin typeface="游ゴシック" panose="020B0400000000000000" pitchFamily="50" charset="-128"/>
              </a:rPr>
              <a:t> </a:t>
            </a:r>
            <a:r>
              <a:rPr lang="en-US" altLang="ja-JP" sz="850">
                <a:solidFill>
                  <a:prstClr val="black"/>
                </a:solidFill>
                <a:latin typeface="游ゴシック" panose="020B0400000000000000" pitchFamily="50" charset="-128"/>
              </a:rPr>
              <a:t>Medical News</a:t>
            </a:r>
            <a:r>
              <a:rPr lang="ja-JP" altLang="en-US" sz="850">
                <a:solidFill>
                  <a:prstClr val="black"/>
                </a:solidFill>
                <a:latin typeface="游ゴシック" panose="020B0400000000000000" pitchFamily="50" charset="-128"/>
                <a:ea typeface="游ゴシック" panose="020B0400000000000000" pitchFamily="50" charset="-128"/>
              </a:rPr>
              <a:t>に貴社</a:t>
            </a:r>
            <a:r>
              <a:rPr lang="en-US" altLang="ja-JP" sz="850">
                <a:solidFill>
                  <a:prstClr val="black"/>
                </a:solidFill>
                <a:latin typeface="游ゴシック" panose="020B0400000000000000" pitchFamily="50" charset="-128"/>
                <a:ea typeface="游ゴシック" panose="020B0400000000000000" pitchFamily="50" charset="-128"/>
              </a:rPr>
              <a:t>PR</a:t>
            </a:r>
            <a:r>
              <a:rPr lang="ja-JP" altLang="en-US" sz="850">
                <a:solidFill>
                  <a:prstClr val="black"/>
                </a:solidFill>
                <a:latin typeface="游ゴシック" panose="020B0400000000000000" pitchFamily="50" charset="-128"/>
                <a:ea typeface="游ゴシック" panose="020B0400000000000000" pitchFamily="50" charset="-128"/>
              </a:rPr>
              <a:t>記事を</a:t>
            </a:r>
            <a:endParaRPr lang="en-US" altLang="ja-JP" sz="850">
              <a:solidFill>
                <a:prstClr val="black"/>
              </a:solidFill>
              <a:latin typeface="游ゴシック" panose="020B0400000000000000" pitchFamily="50" charset="-128"/>
              <a:ea typeface="游ゴシック" panose="020B0400000000000000" pitchFamily="50" charset="-128"/>
            </a:endParaRPr>
          </a:p>
          <a:p>
            <a:pPr defTabSz="457203">
              <a:lnSpc>
                <a:spcPct val="110000"/>
              </a:lnSpc>
              <a:defRPr/>
            </a:pPr>
            <a:r>
              <a:rPr lang="ja-JP" altLang="en-US" sz="850">
                <a:solidFill>
                  <a:prstClr val="black"/>
                </a:solidFill>
                <a:latin typeface="游ゴシック" panose="020B0400000000000000" pitchFamily="50" charset="-128"/>
                <a:ea typeface="游ゴシック" panose="020B0400000000000000" pitchFamily="50" charset="-128"/>
              </a:rPr>
              <a:t>掲載することが可能。</a:t>
            </a:r>
            <a:endParaRPr lang="ja-JP" altLang="en-US" sz="850" b="1">
              <a:solidFill>
                <a:prstClr val="black"/>
              </a:solidFill>
              <a:latin typeface="游ゴシック" panose="020B0400000000000000" pitchFamily="50" charset="-128"/>
              <a:ea typeface="游ゴシック" panose="020B0400000000000000" pitchFamily="50" charset="-128"/>
            </a:endParaRPr>
          </a:p>
        </p:txBody>
      </p:sp>
      <p:grpSp>
        <p:nvGrpSpPr>
          <p:cNvPr id="21" name="グループ化 20">
            <a:extLst>
              <a:ext uri="{FF2B5EF4-FFF2-40B4-BE49-F238E27FC236}">
                <a16:creationId xmlns:a16="http://schemas.microsoft.com/office/drawing/2014/main" id="{96083815-75B3-446B-BA38-CA6880B96059}"/>
              </a:ext>
            </a:extLst>
          </p:cNvPr>
          <p:cNvGrpSpPr/>
          <p:nvPr/>
        </p:nvGrpSpPr>
        <p:grpSpPr>
          <a:xfrm>
            <a:off x="7919903" y="3759630"/>
            <a:ext cx="1988223" cy="2108328"/>
            <a:chOff x="4303876" y="3617338"/>
            <a:chExt cx="1089823" cy="1155657"/>
          </a:xfrm>
        </p:grpSpPr>
        <p:pic>
          <p:nvPicPr>
            <p:cNvPr id="22" name="図 21">
              <a:extLst>
                <a:ext uri="{FF2B5EF4-FFF2-40B4-BE49-F238E27FC236}">
                  <a16:creationId xmlns:a16="http://schemas.microsoft.com/office/drawing/2014/main" id="{371D1502-8599-4A19-BE20-C4DE41D61B9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03876" y="3617338"/>
              <a:ext cx="1089823" cy="1155657"/>
            </a:xfrm>
            <a:prstGeom prst="rect">
              <a:avLst/>
            </a:prstGeom>
            <a:ln w="6350">
              <a:solidFill>
                <a:schemeClr val="bg1">
                  <a:lumMod val="75000"/>
                </a:schemeClr>
              </a:solidFill>
            </a:ln>
            <a:effectLst/>
          </p:spPr>
        </p:pic>
        <p:sp>
          <p:nvSpPr>
            <p:cNvPr id="23" name="正方形/長方形 20">
              <a:extLst>
                <a:ext uri="{FF2B5EF4-FFF2-40B4-BE49-F238E27FC236}">
                  <a16:creationId xmlns:a16="http://schemas.microsoft.com/office/drawing/2014/main" id="{CF873D25-9D52-4FE1-BEEE-02F0323825B8}"/>
                </a:ext>
              </a:extLst>
            </p:cNvPr>
            <p:cNvSpPr>
              <a:spLocks noChangeArrowheads="1"/>
            </p:cNvSpPr>
            <p:nvPr/>
          </p:nvSpPr>
          <p:spPr bwMode="auto">
            <a:xfrm>
              <a:off x="4367464" y="3878829"/>
              <a:ext cx="936826" cy="819213"/>
            </a:xfrm>
            <a:prstGeom prst="rect">
              <a:avLst/>
            </a:prstGeom>
            <a:solidFill>
              <a:srgbClr val="FFFFFF">
                <a:alpha val="69804"/>
              </a:srgbClr>
            </a:solidFill>
            <a:ln w="9525">
              <a:solidFill>
                <a:schemeClr val="bg1">
                  <a:lumMod val="50000"/>
                </a:schemeClr>
              </a:solidFill>
              <a:miter lim="800000"/>
              <a:headEnd/>
              <a:tailEnd/>
            </a:ln>
          </p:spPr>
          <p:txBody>
            <a:bodyPr anchor="ctr"/>
            <a:lstStyle>
              <a:lvl1pPr>
                <a:defRPr kumimoji="1" sz="2400">
                  <a:solidFill>
                    <a:srgbClr val="4D4D4D"/>
                  </a:solidFill>
                  <a:latin typeface="HGP創英角ｺﾞｼｯｸUB" panose="020B0900000000000000" pitchFamily="50" charset="-128"/>
                  <a:ea typeface="ＭＳ Ｐゴシック" panose="020B0600070205080204" pitchFamily="50" charset="-128"/>
                </a:defRPr>
              </a:lvl1pPr>
              <a:lvl2pPr marL="742950" indent="-285750">
                <a:defRPr kumimoji="1" sz="2400">
                  <a:solidFill>
                    <a:srgbClr val="4D4D4D"/>
                  </a:solidFill>
                  <a:latin typeface="HGP創英角ｺﾞｼｯｸUB" panose="020B0900000000000000" pitchFamily="50" charset="-128"/>
                  <a:ea typeface="ＭＳ Ｐゴシック" panose="020B0600070205080204" pitchFamily="50" charset="-128"/>
                </a:defRPr>
              </a:lvl2pPr>
              <a:lvl3pPr marL="1143000" indent="-228600">
                <a:defRPr kumimoji="1" sz="2400">
                  <a:solidFill>
                    <a:srgbClr val="4D4D4D"/>
                  </a:solidFill>
                  <a:latin typeface="HGP創英角ｺﾞｼｯｸUB" panose="020B0900000000000000" pitchFamily="50" charset="-128"/>
                  <a:ea typeface="ＭＳ Ｐゴシック" panose="020B0600070205080204" pitchFamily="50" charset="-128"/>
                </a:defRPr>
              </a:lvl3pPr>
              <a:lvl4pPr marL="1600200" indent="-228600">
                <a:defRPr kumimoji="1" sz="2400">
                  <a:solidFill>
                    <a:srgbClr val="4D4D4D"/>
                  </a:solidFill>
                  <a:latin typeface="HGP創英角ｺﾞｼｯｸUB" panose="020B0900000000000000" pitchFamily="50" charset="-128"/>
                  <a:ea typeface="ＭＳ Ｐゴシック" panose="020B0600070205080204" pitchFamily="50" charset="-128"/>
                </a:defRPr>
              </a:lvl4pPr>
              <a:lvl5pPr marL="2057400" indent="-228600">
                <a:defRPr kumimoji="1" sz="2400">
                  <a:solidFill>
                    <a:srgbClr val="4D4D4D"/>
                  </a:solidFill>
                  <a:latin typeface="HGP創英角ｺﾞｼｯｸUB" panose="020B0900000000000000" pitchFamily="50" charset="-128"/>
                  <a:ea typeface="ＭＳ Ｐゴシック" panose="020B0600070205080204" pitchFamily="50" charset="-128"/>
                </a:defRPr>
              </a:lvl5pPr>
              <a:lvl6pPr marL="2514600" indent="-228600" eaLnBrk="0" fontAlgn="base" hangingPunct="0">
                <a:spcBef>
                  <a:spcPct val="0"/>
                </a:spcBef>
                <a:spcAft>
                  <a:spcPct val="0"/>
                </a:spcAft>
                <a:defRPr kumimoji="1" sz="2400">
                  <a:solidFill>
                    <a:srgbClr val="4D4D4D"/>
                  </a:solidFill>
                  <a:latin typeface="HGP創英角ｺﾞｼｯｸUB" panose="020B0900000000000000" pitchFamily="50" charset="-128"/>
                  <a:ea typeface="ＭＳ Ｐゴシック" panose="020B0600070205080204" pitchFamily="50" charset="-128"/>
                </a:defRPr>
              </a:lvl6pPr>
              <a:lvl7pPr marL="2971800" indent="-228600" eaLnBrk="0" fontAlgn="base" hangingPunct="0">
                <a:spcBef>
                  <a:spcPct val="0"/>
                </a:spcBef>
                <a:spcAft>
                  <a:spcPct val="0"/>
                </a:spcAft>
                <a:defRPr kumimoji="1" sz="2400">
                  <a:solidFill>
                    <a:srgbClr val="4D4D4D"/>
                  </a:solidFill>
                  <a:latin typeface="HGP創英角ｺﾞｼｯｸUB" panose="020B0900000000000000" pitchFamily="50" charset="-128"/>
                  <a:ea typeface="ＭＳ Ｐゴシック" panose="020B0600070205080204" pitchFamily="50" charset="-128"/>
                </a:defRPr>
              </a:lvl7pPr>
              <a:lvl8pPr marL="3429000" indent="-228600" eaLnBrk="0" fontAlgn="base" hangingPunct="0">
                <a:spcBef>
                  <a:spcPct val="0"/>
                </a:spcBef>
                <a:spcAft>
                  <a:spcPct val="0"/>
                </a:spcAft>
                <a:defRPr kumimoji="1" sz="2400">
                  <a:solidFill>
                    <a:srgbClr val="4D4D4D"/>
                  </a:solidFill>
                  <a:latin typeface="HGP創英角ｺﾞｼｯｸUB" panose="020B0900000000000000" pitchFamily="50" charset="-128"/>
                  <a:ea typeface="ＭＳ Ｐゴシック" panose="020B0600070205080204" pitchFamily="50" charset="-128"/>
                </a:defRPr>
              </a:lvl8pPr>
              <a:lvl9pPr marL="3886200" indent="-228600" eaLnBrk="0" fontAlgn="base" hangingPunct="0">
                <a:spcBef>
                  <a:spcPct val="0"/>
                </a:spcBef>
                <a:spcAft>
                  <a:spcPct val="0"/>
                </a:spcAft>
                <a:defRPr kumimoji="1" sz="2400">
                  <a:solidFill>
                    <a:srgbClr val="4D4D4D"/>
                  </a:solidFill>
                  <a:latin typeface="HGP創英角ｺﾞｼｯｸUB" panose="020B0900000000000000" pitchFamily="50" charset="-128"/>
                  <a:ea typeface="ＭＳ Ｐゴシック" panose="020B0600070205080204" pitchFamily="50" charset="-128"/>
                </a:defRPr>
              </a:lvl9pPr>
            </a:lstStyle>
            <a:p>
              <a:pPr marL="0" marR="0" lvl="0" indent="0" algn="ctr" defTabSz="986912" rtl="0" eaLnBrk="1" fontAlgn="base" latinLnBrk="0" hangingPunct="1">
                <a:lnSpc>
                  <a:spcPct val="100000"/>
                </a:lnSpc>
                <a:spcBef>
                  <a:spcPct val="0"/>
                </a:spcBef>
                <a:spcAft>
                  <a:spcPct val="0"/>
                </a:spcAft>
                <a:buClrTx/>
                <a:buSzTx/>
                <a:buFontTx/>
                <a:buNone/>
                <a:tabLst/>
                <a:defRPr/>
              </a:pPr>
              <a:r>
                <a:rPr kumimoji="1" lang="en-US" altLang="ja-JP" sz="86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sym typeface="Arial"/>
                </a:rPr>
                <a:t>PR</a:t>
              </a:r>
              <a:r>
                <a:rPr kumimoji="1" lang="ja-JP" altLang="en-US" sz="86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sym typeface="Arial"/>
                </a:rPr>
                <a:t>記事本文</a:t>
              </a:r>
              <a:br>
                <a:rPr kumimoji="1" lang="en-US" altLang="ja-JP" sz="86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sym typeface="Arial"/>
                </a:rPr>
              </a:br>
              <a:r>
                <a:rPr kumimoji="1" lang="ja-JP" altLang="en-US" sz="756"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sym typeface="Arial"/>
                </a:rPr>
                <a:t>（ネイティブアド）</a:t>
              </a:r>
            </a:p>
          </p:txBody>
        </p:sp>
      </p:grpSp>
      <p:sp>
        <p:nvSpPr>
          <p:cNvPr id="24" name="正方形/長方形 23">
            <a:extLst>
              <a:ext uri="{FF2B5EF4-FFF2-40B4-BE49-F238E27FC236}">
                <a16:creationId xmlns:a16="http://schemas.microsoft.com/office/drawing/2014/main" id="{4AF9D30A-A9B6-4196-A7BF-5EB0BCAED5B4}"/>
              </a:ext>
            </a:extLst>
          </p:cNvPr>
          <p:cNvSpPr/>
          <p:nvPr/>
        </p:nvSpPr>
        <p:spPr>
          <a:xfrm>
            <a:off x="4338450" y="5485203"/>
            <a:ext cx="2947552" cy="544444"/>
          </a:xfrm>
          <a:prstGeom prst="rect">
            <a:avLst/>
          </a:prstGeom>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■医師向けプロモーション番組企画</a:t>
            </a:r>
          </a:p>
          <a:p>
            <a:pPr defTabSz="430996">
              <a:lnSpc>
                <a:spcPct val="110000"/>
              </a:lnSpc>
              <a:defRPr/>
            </a:pPr>
            <a:r>
              <a:rPr lang="ja-JP" altLang="en-US" sz="800">
                <a:solidFill>
                  <a:prstClr val="black"/>
                </a:solidFill>
                <a:latin typeface="游ゴシック" panose="020B0400000000000000" pitchFamily="50" charset="-128"/>
                <a:ea typeface="游ゴシック" panose="020B0400000000000000" pitchFamily="50" charset="-128"/>
              </a:rPr>
              <a:t>オンデマンド視聴型の</a:t>
            </a:r>
            <a:r>
              <a:rPr lang="en-US" altLang="ja-JP" sz="800">
                <a:solidFill>
                  <a:prstClr val="black"/>
                </a:solidFill>
                <a:latin typeface="游ゴシック" panose="020B0400000000000000" pitchFamily="50" charset="-128"/>
                <a:ea typeface="游ゴシック" panose="020B0400000000000000" pitchFamily="50" charset="-128"/>
              </a:rPr>
              <a:t>web</a:t>
            </a:r>
            <a:r>
              <a:rPr lang="ja-JP" altLang="en-US" sz="800">
                <a:solidFill>
                  <a:prstClr val="black"/>
                </a:solidFill>
                <a:latin typeface="游ゴシック" panose="020B0400000000000000" pitchFamily="50" charset="-128"/>
                <a:ea typeface="游ゴシック" panose="020B0400000000000000" pitchFamily="50" charset="-128"/>
              </a:rPr>
              <a:t>プロモーション番組、ウェビナーを実施し、貴社のサービス・商品を取り上げ。</a:t>
            </a:r>
          </a:p>
        </p:txBody>
      </p:sp>
      <p:grpSp>
        <p:nvGrpSpPr>
          <p:cNvPr id="25" name="グループ化 24">
            <a:extLst>
              <a:ext uri="{FF2B5EF4-FFF2-40B4-BE49-F238E27FC236}">
                <a16:creationId xmlns:a16="http://schemas.microsoft.com/office/drawing/2014/main" id="{C83913D2-97BB-4D5E-A41D-33ABCEDBCBE4}"/>
              </a:ext>
            </a:extLst>
          </p:cNvPr>
          <p:cNvGrpSpPr/>
          <p:nvPr/>
        </p:nvGrpSpPr>
        <p:grpSpPr>
          <a:xfrm>
            <a:off x="4652951" y="6460721"/>
            <a:ext cx="419574" cy="419574"/>
            <a:chOff x="5532906" y="5008918"/>
            <a:chExt cx="608686" cy="608686"/>
          </a:xfrm>
        </p:grpSpPr>
        <p:pic>
          <p:nvPicPr>
            <p:cNvPr id="26" name="Picture 6" descr="ãã½ã³ã³ãä½¿ã£ã¦åãç½è¡£ã®äººã®ã¤ã©ã¹ãï¼ç·æ§ï¼">
              <a:extLst>
                <a:ext uri="{FF2B5EF4-FFF2-40B4-BE49-F238E27FC236}">
                  <a16:creationId xmlns:a16="http://schemas.microsoft.com/office/drawing/2014/main" id="{FE50259E-AB94-4C84-89AA-42CCB62C380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32906" y="5008918"/>
              <a:ext cx="608686" cy="608686"/>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C99AD3C4-1281-4989-924C-CAFF098ED7D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02500" y="5073327"/>
              <a:ext cx="231246" cy="186097"/>
            </a:xfrm>
            <a:prstGeom prst="rect">
              <a:avLst/>
            </a:prstGeom>
          </p:spPr>
        </p:pic>
      </p:grpSp>
      <p:sp>
        <p:nvSpPr>
          <p:cNvPr id="29" name="二等辺三角形 28">
            <a:extLst>
              <a:ext uri="{FF2B5EF4-FFF2-40B4-BE49-F238E27FC236}">
                <a16:creationId xmlns:a16="http://schemas.microsoft.com/office/drawing/2014/main" id="{734B3AE4-9C5C-4521-B8A4-479BD8E4D8F1}"/>
              </a:ext>
            </a:extLst>
          </p:cNvPr>
          <p:cNvSpPr/>
          <p:nvPr/>
        </p:nvSpPr>
        <p:spPr>
          <a:xfrm rot="5400000">
            <a:off x="5185593" y="6628263"/>
            <a:ext cx="159118" cy="137171"/>
          </a:xfrm>
          <a:prstGeom prst="triangle">
            <a:avLst/>
          </a:prstGeom>
          <a:solidFill>
            <a:srgbClr val="00B0F0"/>
          </a:solid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943"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B0F0E88E-C0B4-4165-8CF2-CCC31DB46379}"/>
              </a:ext>
            </a:extLst>
          </p:cNvPr>
          <p:cNvSpPr/>
          <p:nvPr/>
        </p:nvSpPr>
        <p:spPr>
          <a:xfrm>
            <a:off x="4351176" y="3146876"/>
            <a:ext cx="3579861" cy="417165"/>
          </a:xfrm>
          <a:prstGeom prst="rect">
            <a:avLst/>
          </a:prstGeom>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■「医師・管理栄養士</a:t>
            </a:r>
            <a:r>
              <a:rPr kumimoji="0" lang="en-US" altLang="ja-JP"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100</a:t>
            </a:r>
            <a:r>
              <a:rPr kumimoji="0"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人に聞きました」</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8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企業の商品を体験した医師がアンケート結果を活用した広告を展開。</a:t>
            </a:r>
          </a:p>
        </p:txBody>
      </p:sp>
      <p:pic>
        <p:nvPicPr>
          <p:cNvPr id="32" name="図 31">
            <a:extLst>
              <a:ext uri="{FF2B5EF4-FFF2-40B4-BE49-F238E27FC236}">
                <a16:creationId xmlns:a16="http://schemas.microsoft.com/office/drawing/2014/main" id="{5DCB25D9-F24B-4DC2-9AF5-EBA91BA479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96312" y="3654808"/>
            <a:ext cx="1677371" cy="1762555"/>
          </a:xfrm>
          <a:prstGeom prst="rect">
            <a:avLst/>
          </a:prstGeom>
          <a:ln w="6350">
            <a:solidFill>
              <a:schemeClr val="bg1">
                <a:lumMod val="75000"/>
              </a:schemeClr>
            </a:solidFill>
          </a:ln>
          <a:effectLst/>
        </p:spPr>
      </p:pic>
      <p:sp>
        <p:nvSpPr>
          <p:cNvPr id="33" name="正方形/長方形 32">
            <a:extLst>
              <a:ext uri="{FF2B5EF4-FFF2-40B4-BE49-F238E27FC236}">
                <a16:creationId xmlns:a16="http://schemas.microsoft.com/office/drawing/2014/main" id="{1C2E2D82-B0B1-4076-B925-3EEC698DB8FD}"/>
              </a:ext>
            </a:extLst>
          </p:cNvPr>
          <p:cNvSpPr/>
          <p:nvPr/>
        </p:nvSpPr>
        <p:spPr>
          <a:xfrm>
            <a:off x="2199927" y="6473411"/>
            <a:ext cx="1832058" cy="662617"/>
          </a:xfrm>
          <a:prstGeom prst="rect">
            <a:avLst/>
          </a:prstGeom>
        </p:spPr>
        <p:txBody>
          <a:bodyPr wrap="square">
            <a:spAutoFit/>
          </a:body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0" lang="ja-JP" altLang="en-US" sz="8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多忙な医師に向けて百貨店外商サービスや不動産、投資、高級車などが訴求可能。医療系の啓発や子弟向けの</a:t>
            </a:r>
            <a:r>
              <a:rPr kumimoji="0" lang="zh-CN" altLang="en-US" sz="8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医学部予備校</a:t>
            </a:r>
            <a:r>
              <a:rPr kumimoji="0" lang="ja-JP" altLang="en-US" sz="8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なども。</a:t>
            </a:r>
            <a:endParaRPr kumimoji="0" lang="en-US" altLang="ja-JP" sz="8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1" name="正方形/長方形 40">
            <a:extLst>
              <a:ext uri="{FF2B5EF4-FFF2-40B4-BE49-F238E27FC236}">
                <a16:creationId xmlns:a16="http://schemas.microsoft.com/office/drawing/2014/main" id="{275F325D-9EC8-4A95-82FC-827DC9D8A0E7}"/>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42" name="テキスト プレースホルダー 2">
            <a:extLst>
              <a:ext uri="{FF2B5EF4-FFF2-40B4-BE49-F238E27FC236}">
                <a16:creationId xmlns:a16="http://schemas.microsoft.com/office/drawing/2014/main" id="{2487A5B2-BDD5-4C51-BFF4-DAA7A001C2D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1" lang="ja-JP" altLang="en-US" sz="1700" b="1" i="0" u="none" strike="noStrike" kern="1200" cap="none" spc="0" normalizeH="0" baseline="0" noProof="0">
                <a:ln>
                  <a:noFill/>
                </a:ln>
                <a:solidFill>
                  <a:prstClr val="black"/>
                </a:solidFill>
                <a:effectLst/>
                <a:uLnTx/>
                <a:uFillTx/>
                <a:latin typeface="游ゴシック"/>
                <a:ea typeface="游ゴシック"/>
                <a:cs typeface="+mn-cs"/>
              </a:rPr>
              <a:t>メドピア株式会社が運営する医師専用コミュニティサイトで、朝日新聞社と業務提携。</a:t>
            </a:r>
          </a:p>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1" lang="ja-JP" altLang="en-US" sz="1700" b="1" i="0" u="none" strike="noStrike" kern="1200" cap="none" spc="0" normalizeH="0" baseline="0" noProof="0">
                <a:ln>
                  <a:noFill/>
                </a:ln>
                <a:solidFill>
                  <a:prstClr val="black"/>
                </a:solidFill>
                <a:effectLst/>
                <a:uLnTx/>
                <a:uFillTx/>
                <a:latin typeface="游ゴシック"/>
                <a:ea typeface="游ゴシック"/>
                <a:cs typeface="+mn-cs"/>
              </a:rPr>
              <a:t>多忙な勤務医に時短サービスや富裕層マーケティングが可能。</a:t>
            </a:r>
          </a:p>
        </p:txBody>
      </p:sp>
      <p:sp>
        <p:nvSpPr>
          <p:cNvPr id="43" name="テキスト プレースホルダー 2">
            <a:extLst>
              <a:ext uri="{FF2B5EF4-FFF2-40B4-BE49-F238E27FC236}">
                <a16:creationId xmlns:a16="http://schemas.microsoft.com/office/drawing/2014/main" id="{3E607373-20BB-4A06-B62D-D5A2B8513CED}"/>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ctr"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特徴</a:t>
            </a:r>
          </a:p>
        </p:txBody>
      </p:sp>
      <p:sp>
        <p:nvSpPr>
          <p:cNvPr id="44" name="テキスト プレースホルダー 2">
            <a:extLst>
              <a:ext uri="{FF2B5EF4-FFF2-40B4-BE49-F238E27FC236}">
                <a16:creationId xmlns:a16="http://schemas.microsoft.com/office/drawing/2014/main" id="{FC3ACDD8-3445-42FE-A0A7-45E11196F94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国内医師の</a:t>
            </a:r>
            <a:r>
              <a:rPr kumimoji="1" lang="en-US" altLang="ja-JP" sz="2000" b="1" i="0" u="none" strike="noStrike" kern="1200" cap="none" spc="0" normalizeH="0" baseline="0" noProof="0">
                <a:ln>
                  <a:noFill/>
                </a:ln>
                <a:solidFill>
                  <a:prstClr val="black"/>
                </a:solidFill>
                <a:effectLst/>
                <a:uLnTx/>
                <a:uFillTx/>
                <a:latin typeface="游ゴシック"/>
                <a:ea typeface="游ゴシック"/>
                <a:cs typeface="+mn-cs"/>
              </a:rPr>
              <a:t>1/3</a:t>
            </a: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にあたる</a:t>
            </a:r>
            <a:r>
              <a:rPr kumimoji="1" lang="en-US" altLang="ja-JP" sz="2000" b="1" i="0" u="none" strike="noStrike" kern="1200" cap="none" spc="0" normalizeH="0" baseline="0" noProof="0">
                <a:ln>
                  <a:noFill/>
                </a:ln>
                <a:solidFill>
                  <a:prstClr val="black"/>
                </a:solidFill>
                <a:effectLst/>
                <a:uLnTx/>
                <a:uFillTx/>
                <a:latin typeface="游ゴシック"/>
                <a:ea typeface="游ゴシック"/>
                <a:cs typeface="+mn-cs"/>
              </a:rPr>
              <a:t>12</a:t>
            </a: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万人の医師。</a:t>
            </a:r>
          </a:p>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世帯年収</a:t>
            </a:r>
            <a:r>
              <a:rPr kumimoji="1" lang="en-US" altLang="ja-JP" sz="2000" b="1" i="0" u="none" strike="noStrike" kern="1200" cap="none" spc="0" normalizeH="0" baseline="0" noProof="0">
                <a:ln>
                  <a:noFill/>
                </a:ln>
                <a:solidFill>
                  <a:prstClr val="black"/>
                </a:solidFill>
                <a:effectLst/>
                <a:uLnTx/>
                <a:uFillTx/>
                <a:latin typeface="游ゴシック"/>
                <a:ea typeface="游ゴシック"/>
                <a:cs typeface="+mn-cs"/>
              </a:rPr>
              <a:t>1000</a:t>
            </a: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万円以上の医師が</a:t>
            </a:r>
            <a:r>
              <a:rPr kumimoji="1" lang="en-US" altLang="ja-JP" sz="2000" b="1" i="0" u="none" strike="noStrike" kern="1200" cap="none" spc="0" normalizeH="0" baseline="0" noProof="0">
                <a:ln>
                  <a:noFill/>
                </a:ln>
                <a:solidFill>
                  <a:prstClr val="black"/>
                </a:solidFill>
                <a:effectLst/>
                <a:uLnTx/>
                <a:uFillTx/>
                <a:latin typeface="游ゴシック"/>
                <a:ea typeface="游ゴシック"/>
                <a:cs typeface="+mn-cs"/>
              </a:rPr>
              <a:t>9</a:t>
            </a: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割。勤務医が</a:t>
            </a:r>
            <a:r>
              <a:rPr kumimoji="1" lang="en-US" altLang="ja-JP" sz="2000" b="1" i="0" u="none" strike="noStrike" kern="1200" cap="none" spc="0" normalizeH="0" baseline="0" noProof="0">
                <a:ln>
                  <a:noFill/>
                </a:ln>
                <a:solidFill>
                  <a:prstClr val="black"/>
                </a:solidFill>
                <a:effectLst/>
                <a:uLnTx/>
                <a:uFillTx/>
                <a:latin typeface="游ゴシック"/>
                <a:ea typeface="游ゴシック"/>
                <a:cs typeface="+mn-cs"/>
              </a:rPr>
              <a:t>7</a:t>
            </a:r>
            <a:r>
              <a:rPr kumimoji="1" lang="ja-JP" altLang="en-US" sz="2000" b="1" i="0" u="none" strike="noStrike" kern="1200" cap="none" spc="0" normalizeH="0" baseline="0" noProof="0">
                <a:ln>
                  <a:noFill/>
                </a:ln>
                <a:solidFill>
                  <a:prstClr val="black"/>
                </a:solidFill>
                <a:effectLst/>
                <a:uLnTx/>
                <a:uFillTx/>
                <a:latin typeface="游ゴシック"/>
                <a:ea typeface="游ゴシック"/>
                <a:cs typeface="+mn-cs"/>
              </a:rPr>
              <a:t>割。</a:t>
            </a:r>
          </a:p>
        </p:txBody>
      </p:sp>
      <p:sp>
        <p:nvSpPr>
          <p:cNvPr id="45" name="テキスト プレースホルダー 2">
            <a:extLst>
              <a:ext uri="{FF2B5EF4-FFF2-40B4-BE49-F238E27FC236}">
                <a16:creationId xmlns:a16="http://schemas.microsoft.com/office/drawing/2014/main" id="{A1CEF816-B7E4-4D2D-ABDD-117DA576ADC2}"/>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ctr"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ターゲット</a:t>
            </a:r>
          </a:p>
        </p:txBody>
      </p:sp>
      <p:pic>
        <p:nvPicPr>
          <p:cNvPr id="47" name="グラフィックス 46" descr="ノート PC">
            <a:extLst>
              <a:ext uri="{FF2B5EF4-FFF2-40B4-BE49-F238E27FC236}">
                <a16:creationId xmlns:a16="http://schemas.microsoft.com/office/drawing/2014/main" id="{37C6F8E3-44F1-42B2-AA70-BCD367FC8BC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5196" y="689456"/>
            <a:ext cx="216000" cy="216000"/>
          </a:xfrm>
          <a:prstGeom prst="rect">
            <a:avLst/>
          </a:prstGeom>
        </p:spPr>
      </p:pic>
      <p:sp>
        <p:nvSpPr>
          <p:cNvPr id="49" name="正方形/長方形 48">
            <a:extLst>
              <a:ext uri="{FF2B5EF4-FFF2-40B4-BE49-F238E27FC236}">
                <a16:creationId xmlns:a16="http://schemas.microsoft.com/office/drawing/2014/main" id="{5A6AD4FA-2CA6-46F8-8C75-2C21B82976B4}"/>
              </a:ext>
            </a:extLst>
          </p:cNvPr>
          <p:cNvSpPr/>
          <p:nvPr/>
        </p:nvSpPr>
        <p:spPr>
          <a:xfrm>
            <a:off x="591196" y="693143"/>
            <a:ext cx="1011815" cy="200055"/>
          </a:xfrm>
          <a:prstGeom prst="rect">
            <a:avLst/>
          </a:prstGeom>
        </p:spPr>
        <p:txBody>
          <a:bodyPr wrap="none">
            <a:spAutoFit/>
          </a:bodyPr>
          <a:lstStyle/>
          <a:p>
            <a:pPr marL="0" marR="0" lvl="0" indent="0" algn="l" defTabSz="493456"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hlinkClick r:id="rId10"/>
              </a:rPr>
              <a:t>https://medpeer.jp/</a:t>
            </a:r>
            <a:endParaRPr kumimoji="0" lang="en-US" altLang="ja-JP" sz="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2" name="テキスト プレースホルダー 2">
            <a:extLst>
              <a:ext uri="{FF2B5EF4-FFF2-40B4-BE49-F238E27FC236}">
                <a16:creationId xmlns:a16="http://schemas.microsoft.com/office/drawing/2014/main" id="{02C29B19-7859-41E3-BB50-8463B0EE79E0}"/>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prstClr val="black"/>
                </a:solidFill>
                <a:effectLst/>
                <a:uLnTx/>
                <a:uFillTx/>
                <a:latin typeface="游ゴシック"/>
                <a:ea typeface="游ゴシック"/>
                <a:cs typeface="+mn-cs"/>
              </a:rPr>
              <a:t>概要</a:t>
            </a:r>
            <a:endParaRPr kumimoji="1" lang="en-US" altLang="ja-JP" sz="1400" b="1" i="0" u="none" strike="noStrike" kern="1200" cap="none" spc="0" normalizeH="0" baseline="0" noProof="0">
              <a:ln>
                <a:noFill/>
              </a:ln>
              <a:solidFill>
                <a:prstClr val="black"/>
              </a:solidFill>
              <a:effectLst/>
              <a:uLnTx/>
              <a:uFillTx/>
              <a:latin typeface="游ゴシック"/>
              <a:ea typeface="游ゴシック"/>
              <a:cs typeface="+mn-cs"/>
            </a:endParaRPr>
          </a:p>
        </p:txBody>
      </p:sp>
      <p:cxnSp>
        <p:nvCxnSpPr>
          <p:cNvPr id="53" name="直線コネクタ 52">
            <a:extLst>
              <a:ext uri="{FF2B5EF4-FFF2-40B4-BE49-F238E27FC236}">
                <a16:creationId xmlns:a16="http://schemas.microsoft.com/office/drawing/2014/main" id="{980689AA-6F12-49C6-A31C-5FBC555EADF5}"/>
              </a:ext>
            </a:extLst>
          </p:cNvPr>
          <p:cNvCxnSpPr>
            <a:cxnSpLocks/>
          </p:cNvCxnSpPr>
          <p:nvPr/>
        </p:nvCxnSpPr>
        <p:spPr>
          <a:xfrm>
            <a:off x="370909" y="2951286"/>
            <a:ext cx="9949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9E41ACC7-548C-43F6-8EDF-60692BDC96C8}"/>
              </a:ext>
            </a:extLst>
          </p:cNvPr>
          <p:cNvSpPr txBox="1"/>
          <p:nvPr/>
        </p:nvSpPr>
        <p:spPr>
          <a:xfrm>
            <a:off x="383128" y="5267360"/>
            <a:ext cx="1347125" cy="191656"/>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■ユーザー</a:t>
            </a:r>
          </a:p>
        </p:txBody>
      </p:sp>
      <p:sp>
        <p:nvSpPr>
          <p:cNvPr id="59" name="テキスト ボックス 58">
            <a:extLst>
              <a:ext uri="{FF2B5EF4-FFF2-40B4-BE49-F238E27FC236}">
                <a16:creationId xmlns:a16="http://schemas.microsoft.com/office/drawing/2014/main" id="{ADA2DFFD-7F39-4BB5-8A41-1FC0EFB24D72}"/>
              </a:ext>
            </a:extLst>
          </p:cNvPr>
          <p:cNvSpPr txBox="1"/>
          <p:nvPr/>
        </p:nvSpPr>
        <p:spPr>
          <a:xfrm>
            <a:off x="370908" y="6264048"/>
            <a:ext cx="1128514" cy="191656"/>
          </a:xfrm>
          <a:prstGeom prst="rect">
            <a:avLst/>
          </a:prstGeom>
          <a:noFill/>
        </p:spPr>
        <p:txBody>
          <a:bodyPr wrap="none" lIns="0" tIns="0" rIns="0" bIns="0" rtlCol="0" anchor="t" anchorCtr="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■医師ターゲット</a:t>
            </a:r>
          </a:p>
        </p:txBody>
      </p:sp>
      <p:sp>
        <p:nvSpPr>
          <p:cNvPr id="60" name="テキスト ボックス 59">
            <a:extLst>
              <a:ext uri="{FF2B5EF4-FFF2-40B4-BE49-F238E27FC236}">
                <a16:creationId xmlns:a16="http://schemas.microsoft.com/office/drawing/2014/main" id="{D999DBD1-4117-4852-9832-354918464116}"/>
              </a:ext>
            </a:extLst>
          </p:cNvPr>
          <p:cNvSpPr txBox="1"/>
          <p:nvPr/>
        </p:nvSpPr>
        <p:spPr>
          <a:xfrm>
            <a:off x="2199927" y="6270366"/>
            <a:ext cx="987450" cy="191656"/>
          </a:xfrm>
          <a:prstGeom prst="rect">
            <a:avLst/>
          </a:prstGeom>
          <a:noFill/>
        </p:spPr>
        <p:txBody>
          <a:bodyPr wrap="none" lIns="0" tIns="0" rIns="0" bIns="0" rtlCol="0" anchor="t" anchorCtr="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■忙しい勤務医</a:t>
            </a:r>
          </a:p>
        </p:txBody>
      </p:sp>
      <p:sp>
        <p:nvSpPr>
          <p:cNvPr id="67" name="四角形: 角を丸くする 66">
            <a:extLst>
              <a:ext uri="{FF2B5EF4-FFF2-40B4-BE49-F238E27FC236}">
                <a16:creationId xmlns:a16="http://schemas.microsoft.com/office/drawing/2014/main" id="{037DD3E9-F164-4D07-B497-04FB89001ED7}"/>
              </a:ext>
            </a:extLst>
          </p:cNvPr>
          <p:cNvSpPr/>
          <p:nvPr/>
        </p:nvSpPr>
        <p:spPr>
          <a:xfrm>
            <a:off x="7677361" y="6670420"/>
            <a:ext cx="2194920" cy="362560"/>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marL="0" marR="0" lvl="0" indent="0" algn="l" defTabSz="1881188"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■ネイティブアド　</a:t>
            </a:r>
            <a:r>
              <a:rPr kumimoji="1" lang="en-US" altLang="ja-JP" sz="1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100</a:t>
            </a:r>
            <a:r>
              <a:rPr kumimoji="1" lang="ja-JP" altLang="en-US" sz="1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万円～</a:t>
            </a:r>
            <a:endParaRPr kumimoji="1" lang="en-US" altLang="ja-JP" sz="1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68" name="直線コネクタ 67">
            <a:extLst>
              <a:ext uri="{FF2B5EF4-FFF2-40B4-BE49-F238E27FC236}">
                <a16:creationId xmlns:a16="http://schemas.microsoft.com/office/drawing/2014/main" id="{D26E386B-C867-43C4-80F0-13B09B57CA13}"/>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正方形/長方形 20">
            <a:extLst>
              <a:ext uri="{FF2B5EF4-FFF2-40B4-BE49-F238E27FC236}">
                <a16:creationId xmlns:a16="http://schemas.microsoft.com/office/drawing/2014/main" id="{A8FB837D-C6C7-4A62-9C3F-AE6D2C81BF4B}"/>
              </a:ext>
            </a:extLst>
          </p:cNvPr>
          <p:cNvSpPr>
            <a:spLocks noChangeArrowheads="1"/>
          </p:cNvSpPr>
          <p:nvPr/>
        </p:nvSpPr>
        <p:spPr bwMode="auto">
          <a:xfrm>
            <a:off x="5156564" y="4207450"/>
            <a:ext cx="1428804" cy="518208"/>
          </a:xfrm>
          <a:prstGeom prst="rect">
            <a:avLst/>
          </a:prstGeom>
          <a:solidFill>
            <a:srgbClr val="FFFFFF">
              <a:alpha val="69804"/>
            </a:srgbClr>
          </a:solidFill>
          <a:ln w="9525">
            <a:solidFill>
              <a:schemeClr val="bg1">
                <a:lumMod val="50000"/>
              </a:schemeClr>
            </a:solidFill>
            <a:miter lim="800000"/>
            <a:headEnd/>
            <a:tailEnd/>
          </a:ln>
        </p:spPr>
        <p:txBody>
          <a:bodyPr anchor="ctr"/>
          <a:lstStyle>
            <a:lvl1pPr>
              <a:defRPr kumimoji="1" sz="2400">
                <a:solidFill>
                  <a:srgbClr val="4D4D4D"/>
                </a:solidFill>
                <a:latin typeface="HGP創英角ｺﾞｼｯｸUB" panose="020B0900000000000000" pitchFamily="50" charset="-128"/>
                <a:ea typeface="ＭＳ Ｐゴシック" panose="020B0600070205080204" pitchFamily="50" charset="-128"/>
              </a:defRPr>
            </a:lvl1pPr>
            <a:lvl2pPr marL="742950" indent="-285750">
              <a:defRPr kumimoji="1" sz="2400">
                <a:solidFill>
                  <a:srgbClr val="4D4D4D"/>
                </a:solidFill>
                <a:latin typeface="HGP創英角ｺﾞｼｯｸUB" panose="020B0900000000000000" pitchFamily="50" charset="-128"/>
                <a:ea typeface="ＭＳ Ｐゴシック" panose="020B0600070205080204" pitchFamily="50" charset="-128"/>
              </a:defRPr>
            </a:lvl2pPr>
            <a:lvl3pPr marL="1143000" indent="-228600">
              <a:defRPr kumimoji="1" sz="2400">
                <a:solidFill>
                  <a:srgbClr val="4D4D4D"/>
                </a:solidFill>
                <a:latin typeface="HGP創英角ｺﾞｼｯｸUB" panose="020B0900000000000000" pitchFamily="50" charset="-128"/>
                <a:ea typeface="ＭＳ Ｐゴシック" panose="020B0600070205080204" pitchFamily="50" charset="-128"/>
              </a:defRPr>
            </a:lvl3pPr>
            <a:lvl4pPr marL="1600200" indent="-228600">
              <a:defRPr kumimoji="1" sz="2400">
                <a:solidFill>
                  <a:srgbClr val="4D4D4D"/>
                </a:solidFill>
                <a:latin typeface="HGP創英角ｺﾞｼｯｸUB" panose="020B0900000000000000" pitchFamily="50" charset="-128"/>
                <a:ea typeface="ＭＳ Ｐゴシック" panose="020B0600070205080204" pitchFamily="50" charset="-128"/>
              </a:defRPr>
            </a:lvl4pPr>
            <a:lvl5pPr marL="2057400" indent="-228600">
              <a:defRPr kumimoji="1" sz="2400">
                <a:solidFill>
                  <a:srgbClr val="4D4D4D"/>
                </a:solidFill>
                <a:latin typeface="HGP創英角ｺﾞｼｯｸUB" panose="020B0900000000000000" pitchFamily="50" charset="-128"/>
                <a:ea typeface="ＭＳ Ｐゴシック" panose="020B0600070205080204" pitchFamily="50" charset="-128"/>
              </a:defRPr>
            </a:lvl5pPr>
            <a:lvl6pPr marL="2514600" indent="-228600" eaLnBrk="0" fontAlgn="base" hangingPunct="0">
              <a:spcBef>
                <a:spcPct val="0"/>
              </a:spcBef>
              <a:spcAft>
                <a:spcPct val="0"/>
              </a:spcAft>
              <a:defRPr kumimoji="1" sz="2400">
                <a:solidFill>
                  <a:srgbClr val="4D4D4D"/>
                </a:solidFill>
                <a:latin typeface="HGP創英角ｺﾞｼｯｸUB" panose="020B0900000000000000" pitchFamily="50" charset="-128"/>
                <a:ea typeface="ＭＳ Ｐゴシック" panose="020B0600070205080204" pitchFamily="50" charset="-128"/>
              </a:defRPr>
            </a:lvl6pPr>
            <a:lvl7pPr marL="2971800" indent="-228600" eaLnBrk="0" fontAlgn="base" hangingPunct="0">
              <a:spcBef>
                <a:spcPct val="0"/>
              </a:spcBef>
              <a:spcAft>
                <a:spcPct val="0"/>
              </a:spcAft>
              <a:defRPr kumimoji="1" sz="2400">
                <a:solidFill>
                  <a:srgbClr val="4D4D4D"/>
                </a:solidFill>
                <a:latin typeface="HGP創英角ｺﾞｼｯｸUB" panose="020B0900000000000000" pitchFamily="50" charset="-128"/>
                <a:ea typeface="ＭＳ Ｐゴシック" panose="020B0600070205080204" pitchFamily="50" charset="-128"/>
              </a:defRPr>
            </a:lvl7pPr>
            <a:lvl8pPr marL="3429000" indent="-228600" eaLnBrk="0" fontAlgn="base" hangingPunct="0">
              <a:spcBef>
                <a:spcPct val="0"/>
              </a:spcBef>
              <a:spcAft>
                <a:spcPct val="0"/>
              </a:spcAft>
              <a:defRPr kumimoji="1" sz="2400">
                <a:solidFill>
                  <a:srgbClr val="4D4D4D"/>
                </a:solidFill>
                <a:latin typeface="HGP創英角ｺﾞｼｯｸUB" panose="020B0900000000000000" pitchFamily="50" charset="-128"/>
                <a:ea typeface="ＭＳ Ｐゴシック" panose="020B0600070205080204" pitchFamily="50" charset="-128"/>
              </a:defRPr>
            </a:lvl8pPr>
            <a:lvl9pPr marL="3886200" indent="-228600" eaLnBrk="0" fontAlgn="base" hangingPunct="0">
              <a:spcBef>
                <a:spcPct val="0"/>
              </a:spcBef>
              <a:spcAft>
                <a:spcPct val="0"/>
              </a:spcAft>
              <a:defRPr kumimoji="1" sz="2400">
                <a:solidFill>
                  <a:srgbClr val="4D4D4D"/>
                </a:solidFill>
                <a:latin typeface="HGP創英角ｺﾞｼｯｸUB" panose="020B0900000000000000" pitchFamily="50" charset="-128"/>
                <a:ea typeface="ＭＳ Ｐゴシック" panose="020B0600070205080204" pitchFamily="50" charset="-128"/>
              </a:defRPr>
            </a:lvl9pPr>
          </a:lstStyle>
          <a:p>
            <a:pPr marL="0" marR="0" lvl="0" indent="0" algn="ctr" defTabSz="986912" rtl="0" eaLnBrk="1" fontAlgn="base" latinLnBrk="0" hangingPunct="1">
              <a:lnSpc>
                <a:spcPct val="100000"/>
              </a:lnSpc>
              <a:spcBef>
                <a:spcPct val="0"/>
              </a:spcBef>
              <a:spcAft>
                <a:spcPct val="0"/>
              </a:spcAft>
              <a:buClrTx/>
              <a:buSzTx/>
              <a:buFontTx/>
              <a:buNone/>
              <a:tabLst/>
              <a:defRPr/>
            </a:pPr>
            <a:r>
              <a:rPr kumimoji="1" lang="ja-JP" altLang="en-US" sz="863"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sym typeface="Arial"/>
              </a:rPr>
              <a:t>掲出イメージ</a:t>
            </a:r>
            <a:endParaRPr kumimoji="1" lang="ja-JP" altLang="en-US" sz="756"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sym typeface="Arial"/>
            </a:endParaRPr>
          </a:p>
        </p:txBody>
      </p:sp>
      <p:pic>
        <p:nvPicPr>
          <p:cNvPr id="62" name="Picture 2" descr="Webè¬æ¼ä¼">
            <a:extLst>
              <a:ext uri="{FF2B5EF4-FFF2-40B4-BE49-F238E27FC236}">
                <a16:creationId xmlns:a16="http://schemas.microsoft.com/office/drawing/2014/main" id="{52AB6BE9-1C69-4B52-884B-BAE2173C408E}"/>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426445" y="6098931"/>
            <a:ext cx="1347238" cy="1142979"/>
          </a:xfrm>
          <a:prstGeom prst="rect">
            <a:avLst/>
          </a:prstGeom>
          <a:noFill/>
        </p:spPr>
      </p:pic>
      <p:grpSp>
        <p:nvGrpSpPr>
          <p:cNvPr id="2" name="グループ化 1">
            <a:extLst>
              <a:ext uri="{FF2B5EF4-FFF2-40B4-BE49-F238E27FC236}">
                <a16:creationId xmlns:a16="http://schemas.microsoft.com/office/drawing/2014/main" id="{4F15ADBC-526F-4336-A3FB-AD4385E90F60}"/>
              </a:ext>
            </a:extLst>
          </p:cNvPr>
          <p:cNvGrpSpPr/>
          <p:nvPr/>
        </p:nvGrpSpPr>
        <p:grpSpPr>
          <a:xfrm>
            <a:off x="859435" y="3311835"/>
            <a:ext cx="2980006" cy="1699274"/>
            <a:chOff x="433420" y="3172602"/>
            <a:chExt cx="3468352" cy="1977740"/>
          </a:xfrm>
        </p:grpSpPr>
        <p:pic>
          <p:nvPicPr>
            <p:cNvPr id="18" name="図 17">
              <a:extLst>
                <a:ext uri="{FF2B5EF4-FFF2-40B4-BE49-F238E27FC236}">
                  <a16:creationId xmlns:a16="http://schemas.microsoft.com/office/drawing/2014/main" id="{0A744EAA-B30D-45B5-B6C1-4DC306565A72}"/>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33420" y="3172602"/>
              <a:ext cx="3468352" cy="1977740"/>
            </a:xfrm>
            <a:prstGeom prst="rect">
              <a:avLst/>
            </a:prstGeom>
          </p:spPr>
        </p:pic>
        <p:pic>
          <p:nvPicPr>
            <p:cNvPr id="65" name="図 64">
              <a:extLst>
                <a:ext uri="{FF2B5EF4-FFF2-40B4-BE49-F238E27FC236}">
                  <a16:creationId xmlns:a16="http://schemas.microsoft.com/office/drawing/2014/main" id="{81029254-111B-4122-9D6E-40FA5485DA5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59593" y="3291974"/>
              <a:ext cx="2615498" cy="1665053"/>
            </a:xfrm>
            <a:prstGeom prst="rect">
              <a:avLst/>
            </a:prstGeom>
          </p:spPr>
        </p:pic>
      </p:grpSp>
      <p:pic>
        <p:nvPicPr>
          <p:cNvPr id="66" name="グラフィックス 65" descr="ドキュメント">
            <a:extLst>
              <a:ext uri="{FF2B5EF4-FFF2-40B4-BE49-F238E27FC236}">
                <a16:creationId xmlns:a16="http://schemas.microsoft.com/office/drawing/2014/main" id="{A9FA335D-9E45-4CBE-BFA3-E310EBED53C2}"/>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103289" y="753055"/>
            <a:ext cx="162730" cy="162730"/>
          </a:xfrm>
          <a:prstGeom prst="rect">
            <a:avLst/>
          </a:prstGeom>
        </p:spPr>
      </p:pic>
      <p:sp>
        <p:nvSpPr>
          <p:cNvPr id="69" name="正方形/長方形 68">
            <a:extLst>
              <a:ext uri="{FF2B5EF4-FFF2-40B4-BE49-F238E27FC236}">
                <a16:creationId xmlns:a16="http://schemas.microsoft.com/office/drawing/2014/main" id="{B4424F2E-D3BA-493B-8906-CBB90EA4CDF1}"/>
              </a:ext>
            </a:extLst>
          </p:cNvPr>
          <p:cNvSpPr/>
          <p:nvPr/>
        </p:nvSpPr>
        <p:spPr>
          <a:xfrm>
            <a:off x="2195105" y="747439"/>
            <a:ext cx="3853268" cy="200824"/>
          </a:xfrm>
          <a:prstGeom prst="rect">
            <a:avLst/>
          </a:prstGeom>
          <a:ln>
            <a:noFill/>
          </a:ln>
        </p:spPr>
        <p:txBody>
          <a:bodyPr wrap="square">
            <a:spAutoFit/>
          </a:bodyPr>
          <a:lstStyle/>
          <a:p>
            <a:r>
              <a:rPr lang="en-US" altLang="ja-JP" sz="705" u="sng">
                <a:hlinkClick r:id="rId16"/>
              </a:rPr>
              <a:t>https://www.asahi.com/ads/guide/doc/file/medpeer/media/MedPeer_mediaguide.pdf</a:t>
            </a:r>
            <a:endParaRPr lang="ja-JP" altLang="en-US" sz="705" u="sng"/>
          </a:p>
        </p:txBody>
      </p:sp>
      <p:sp>
        <p:nvSpPr>
          <p:cNvPr id="70" name="正方形/長方形 69">
            <a:extLst>
              <a:ext uri="{FF2B5EF4-FFF2-40B4-BE49-F238E27FC236}">
                <a16:creationId xmlns:a16="http://schemas.microsoft.com/office/drawing/2014/main" id="{4F50E449-D361-49B3-8B05-6509ECC42588}"/>
              </a:ext>
            </a:extLst>
          </p:cNvPr>
          <p:cNvSpPr/>
          <p:nvPr/>
        </p:nvSpPr>
        <p:spPr>
          <a:xfrm>
            <a:off x="6305935" y="747439"/>
            <a:ext cx="3602191" cy="200824"/>
          </a:xfrm>
          <a:prstGeom prst="rect">
            <a:avLst/>
          </a:prstGeom>
          <a:ln>
            <a:noFill/>
          </a:ln>
        </p:spPr>
        <p:txBody>
          <a:bodyPr wrap="square">
            <a:spAutoFit/>
          </a:bodyPr>
          <a:lstStyle/>
          <a:p>
            <a:r>
              <a:rPr lang="en-US" altLang="ja-JP" sz="705" u="sng">
                <a:hlinkClick r:id="rId17"/>
              </a:rPr>
              <a:t>https://www.asahi.com/ads/guide/doc/file/medpeer/ad/MedPeer_adguide.pdf</a:t>
            </a:r>
            <a:endParaRPr lang="en-US" altLang="ja-JP" sz="705" u="sng"/>
          </a:p>
        </p:txBody>
      </p:sp>
      <p:pic>
        <p:nvPicPr>
          <p:cNvPr id="71" name="図 70" descr="QR コード&#10;&#10;自動的に生成された説明">
            <a:extLst>
              <a:ext uri="{FF2B5EF4-FFF2-40B4-BE49-F238E27FC236}">
                <a16:creationId xmlns:a16="http://schemas.microsoft.com/office/drawing/2014/main" id="{3D6714E7-0991-411C-BD77-A3AC47AF92A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41106" y="105433"/>
            <a:ext cx="674617" cy="674617"/>
          </a:xfrm>
          <a:prstGeom prst="rect">
            <a:avLst/>
          </a:prstGeom>
        </p:spPr>
      </p:pic>
      <p:pic>
        <p:nvPicPr>
          <p:cNvPr id="72" name="図 71" descr="QR コード&#10;&#10;自動的に生成された説明">
            <a:extLst>
              <a:ext uri="{FF2B5EF4-FFF2-40B4-BE49-F238E27FC236}">
                <a16:creationId xmlns:a16="http://schemas.microsoft.com/office/drawing/2014/main" id="{C58F5D81-DC6A-4DD0-B21A-84F2387AAF0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90581" y="105433"/>
            <a:ext cx="674617" cy="674617"/>
          </a:xfrm>
          <a:prstGeom prst="rect">
            <a:avLst/>
          </a:prstGeom>
        </p:spPr>
      </p:pic>
      <p:pic>
        <p:nvPicPr>
          <p:cNvPr id="73" name="グラフィックス 72" descr="ドキュメント">
            <a:extLst>
              <a:ext uri="{FF2B5EF4-FFF2-40B4-BE49-F238E27FC236}">
                <a16:creationId xmlns:a16="http://schemas.microsoft.com/office/drawing/2014/main" id="{06C40D18-474D-439A-8DDA-1B639EB2E453}"/>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164832" y="750919"/>
            <a:ext cx="162730" cy="162730"/>
          </a:xfrm>
          <a:prstGeom prst="rect">
            <a:avLst/>
          </a:prstGeom>
        </p:spPr>
      </p:pic>
    </p:spTree>
    <p:extLst>
      <p:ext uri="{BB962C8B-B14F-4D97-AF65-F5344CB8AC3E}">
        <p14:creationId xmlns:p14="http://schemas.microsoft.com/office/powerpoint/2010/main" val="274676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a:extLst>
              <a:ext uri="{FF2B5EF4-FFF2-40B4-BE49-F238E27FC236}">
                <a16:creationId xmlns:a16="http://schemas.microsoft.com/office/drawing/2014/main" id="{08E85FED-9A0B-47B1-AAD5-E71C24D97E23}"/>
              </a:ext>
            </a:extLst>
          </p:cNvPr>
          <p:cNvSpPr/>
          <p:nvPr/>
        </p:nvSpPr>
        <p:spPr>
          <a:xfrm>
            <a:off x="-1" y="1"/>
            <a:ext cx="10691813" cy="781914"/>
          </a:xfrm>
          <a:prstGeom prst="rect">
            <a:avLst/>
          </a:prstGeom>
          <a:solidFill>
            <a:srgbClr val="F8F8F8"/>
          </a:solid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943"/>
          </a:p>
        </p:txBody>
      </p:sp>
      <p:sp>
        <p:nvSpPr>
          <p:cNvPr id="2" name="テキスト プレースホルダー 1">
            <a:extLst>
              <a:ext uri="{FF2B5EF4-FFF2-40B4-BE49-F238E27FC236}">
                <a16:creationId xmlns:a16="http://schemas.microsoft.com/office/drawing/2014/main" id="{9CE4D1EB-1EC0-41A3-9BAA-EC407120102C}"/>
              </a:ext>
            </a:extLst>
          </p:cNvPr>
          <p:cNvSpPr>
            <a:spLocks noGrp="1"/>
          </p:cNvSpPr>
          <p:nvPr>
            <p:ph type="body" sz="quarter" idx="10"/>
          </p:nvPr>
        </p:nvSpPr>
        <p:spPr/>
        <p:txBody>
          <a:bodyPr>
            <a:normAutofit lnSpcReduction="10000"/>
          </a:bodyPr>
          <a:lstStyle/>
          <a:p>
            <a:r>
              <a:rPr lang="ja-JP" altLang="en-US" sz="2800"/>
              <a:t>朝日新聞社　デジタルメディア　マップ</a:t>
            </a:r>
            <a:endParaRPr kumimoji="1" lang="ja-JP" altLang="en-US" sz="2800"/>
          </a:p>
        </p:txBody>
      </p:sp>
      <p:grpSp>
        <p:nvGrpSpPr>
          <p:cNvPr id="22" name="グループ化 21">
            <a:extLst>
              <a:ext uri="{FF2B5EF4-FFF2-40B4-BE49-F238E27FC236}">
                <a16:creationId xmlns:a16="http://schemas.microsoft.com/office/drawing/2014/main" id="{38C1200D-38CA-3F04-4CBB-366520CDE969}"/>
              </a:ext>
            </a:extLst>
          </p:cNvPr>
          <p:cNvGrpSpPr/>
          <p:nvPr/>
        </p:nvGrpSpPr>
        <p:grpSpPr>
          <a:xfrm>
            <a:off x="152401" y="962119"/>
            <a:ext cx="10404763" cy="6089845"/>
            <a:chOff x="152401" y="962119"/>
            <a:chExt cx="10404763" cy="6089845"/>
          </a:xfrm>
        </p:grpSpPr>
        <p:pic>
          <p:nvPicPr>
            <p:cNvPr id="6" name="図 5">
              <a:extLst>
                <a:ext uri="{FF2B5EF4-FFF2-40B4-BE49-F238E27FC236}">
                  <a16:creationId xmlns:a16="http://schemas.microsoft.com/office/drawing/2014/main" id="{9E84798A-966B-4EAE-A2D9-85C47A3515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789" b="4349"/>
            <a:stretch/>
          </p:blipFill>
          <p:spPr>
            <a:xfrm>
              <a:off x="152401" y="962119"/>
              <a:ext cx="10404763" cy="6089845"/>
            </a:xfrm>
            <a:prstGeom prst="rect">
              <a:avLst/>
            </a:prstGeom>
          </p:spPr>
        </p:pic>
        <p:pic>
          <p:nvPicPr>
            <p:cNvPr id="7" name="図 6">
              <a:extLst>
                <a:ext uri="{FF2B5EF4-FFF2-40B4-BE49-F238E27FC236}">
                  <a16:creationId xmlns:a16="http://schemas.microsoft.com/office/drawing/2014/main" id="{8F946CC2-A25A-4726-A9C5-771B11FEFCEE}"/>
                </a:ext>
              </a:extLst>
            </p:cNvPr>
            <p:cNvPicPr>
              <a:picLocks noChangeAspect="1"/>
            </p:cNvPicPr>
            <p:nvPr/>
          </p:nvPicPr>
          <p:blipFill>
            <a:blip r:embed="rId4"/>
            <a:stretch>
              <a:fillRect/>
            </a:stretch>
          </p:blipFill>
          <p:spPr>
            <a:xfrm>
              <a:off x="984752" y="4204414"/>
              <a:ext cx="197610" cy="2281551"/>
            </a:xfrm>
            <a:prstGeom prst="rect">
              <a:avLst/>
            </a:prstGeom>
          </p:spPr>
        </p:pic>
        <p:pic>
          <p:nvPicPr>
            <p:cNvPr id="8" name="図 7">
              <a:extLst>
                <a:ext uri="{FF2B5EF4-FFF2-40B4-BE49-F238E27FC236}">
                  <a16:creationId xmlns:a16="http://schemas.microsoft.com/office/drawing/2014/main" id="{5DA0A959-DE8F-40E3-AD75-209FDF08964F}"/>
                </a:ext>
              </a:extLst>
            </p:cNvPr>
            <p:cNvPicPr>
              <a:picLocks noChangeAspect="1"/>
            </p:cNvPicPr>
            <p:nvPr/>
          </p:nvPicPr>
          <p:blipFill>
            <a:blip r:embed="rId4"/>
            <a:stretch>
              <a:fillRect/>
            </a:stretch>
          </p:blipFill>
          <p:spPr>
            <a:xfrm>
              <a:off x="1145169" y="4204408"/>
              <a:ext cx="197610" cy="2281551"/>
            </a:xfrm>
            <a:prstGeom prst="rect">
              <a:avLst/>
            </a:prstGeom>
          </p:spPr>
        </p:pic>
        <p:pic>
          <p:nvPicPr>
            <p:cNvPr id="9" name="図 8">
              <a:extLst>
                <a:ext uri="{FF2B5EF4-FFF2-40B4-BE49-F238E27FC236}">
                  <a16:creationId xmlns:a16="http://schemas.microsoft.com/office/drawing/2014/main" id="{1E51B844-F32B-4DDC-B0C2-8A2472A0CE33}"/>
                </a:ext>
              </a:extLst>
            </p:cNvPr>
            <p:cNvPicPr>
              <a:picLocks noChangeAspect="1"/>
            </p:cNvPicPr>
            <p:nvPr/>
          </p:nvPicPr>
          <p:blipFill>
            <a:blip r:embed="rId4"/>
            <a:stretch>
              <a:fillRect/>
            </a:stretch>
          </p:blipFill>
          <p:spPr>
            <a:xfrm>
              <a:off x="1310309" y="4204409"/>
              <a:ext cx="197610" cy="2281551"/>
            </a:xfrm>
            <a:prstGeom prst="rect">
              <a:avLst/>
            </a:prstGeom>
          </p:spPr>
        </p:pic>
        <p:pic>
          <p:nvPicPr>
            <p:cNvPr id="10" name="図 9">
              <a:extLst>
                <a:ext uri="{FF2B5EF4-FFF2-40B4-BE49-F238E27FC236}">
                  <a16:creationId xmlns:a16="http://schemas.microsoft.com/office/drawing/2014/main" id="{F7517039-B7C5-4032-8744-A279E3917CC4}"/>
                </a:ext>
              </a:extLst>
            </p:cNvPr>
            <p:cNvPicPr>
              <a:picLocks noChangeAspect="1"/>
            </p:cNvPicPr>
            <p:nvPr/>
          </p:nvPicPr>
          <p:blipFill>
            <a:blip r:embed="rId4"/>
            <a:stretch>
              <a:fillRect/>
            </a:stretch>
          </p:blipFill>
          <p:spPr>
            <a:xfrm>
              <a:off x="1470726" y="4204404"/>
              <a:ext cx="197610" cy="2281551"/>
            </a:xfrm>
            <a:prstGeom prst="rect">
              <a:avLst/>
            </a:prstGeom>
          </p:spPr>
        </p:pic>
        <p:pic>
          <p:nvPicPr>
            <p:cNvPr id="11" name="図 10">
              <a:extLst>
                <a:ext uri="{FF2B5EF4-FFF2-40B4-BE49-F238E27FC236}">
                  <a16:creationId xmlns:a16="http://schemas.microsoft.com/office/drawing/2014/main" id="{43FA95CB-0A51-4964-BFFD-EA61830119C5}"/>
                </a:ext>
              </a:extLst>
            </p:cNvPr>
            <p:cNvPicPr>
              <a:picLocks noChangeAspect="1"/>
            </p:cNvPicPr>
            <p:nvPr/>
          </p:nvPicPr>
          <p:blipFill>
            <a:blip r:embed="rId4"/>
            <a:stretch>
              <a:fillRect/>
            </a:stretch>
          </p:blipFill>
          <p:spPr>
            <a:xfrm>
              <a:off x="1635862" y="4204395"/>
              <a:ext cx="197610" cy="2281551"/>
            </a:xfrm>
            <a:prstGeom prst="rect">
              <a:avLst/>
            </a:prstGeom>
          </p:spPr>
        </p:pic>
        <p:sp>
          <p:nvSpPr>
            <p:cNvPr id="12" name="正方形/長方形 11">
              <a:extLst>
                <a:ext uri="{FF2B5EF4-FFF2-40B4-BE49-F238E27FC236}">
                  <a16:creationId xmlns:a16="http://schemas.microsoft.com/office/drawing/2014/main" id="{78ED6BF9-8F37-4D47-92C2-474C791E68FD}"/>
                </a:ext>
              </a:extLst>
            </p:cNvPr>
            <p:cNvSpPr/>
            <p:nvPr/>
          </p:nvSpPr>
          <p:spPr>
            <a:xfrm>
              <a:off x="5064539" y="5747785"/>
              <a:ext cx="515847" cy="176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3" name="図 2">
              <a:extLst>
                <a:ext uri="{FF2B5EF4-FFF2-40B4-BE49-F238E27FC236}">
                  <a16:creationId xmlns:a16="http://schemas.microsoft.com/office/drawing/2014/main" id="{9658EFC3-D9DD-4BE3-8595-A5E0B57C33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347" t="91728" r="22796" b="5290"/>
            <a:stretch/>
          </p:blipFill>
          <p:spPr>
            <a:xfrm rot="5400000">
              <a:off x="8439601" y="4858191"/>
              <a:ext cx="1129674" cy="197609"/>
            </a:xfrm>
            <a:prstGeom prst="rect">
              <a:avLst/>
            </a:prstGeom>
          </p:spPr>
        </p:pic>
        <p:pic>
          <p:nvPicPr>
            <p:cNvPr id="4" name="図 3">
              <a:extLst>
                <a:ext uri="{FF2B5EF4-FFF2-40B4-BE49-F238E27FC236}">
                  <a16:creationId xmlns:a16="http://schemas.microsoft.com/office/drawing/2014/main" id="{28488B02-BED3-2687-A61E-FEF323692D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347" t="91728" r="22796" b="5290"/>
            <a:stretch/>
          </p:blipFill>
          <p:spPr>
            <a:xfrm rot="5400000">
              <a:off x="8637198" y="4853796"/>
              <a:ext cx="1129674" cy="197609"/>
            </a:xfrm>
            <a:prstGeom prst="rect">
              <a:avLst/>
            </a:prstGeom>
          </p:spPr>
        </p:pic>
        <p:pic>
          <p:nvPicPr>
            <p:cNvPr id="13" name="図 12">
              <a:extLst>
                <a:ext uri="{FF2B5EF4-FFF2-40B4-BE49-F238E27FC236}">
                  <a16:creationId xmlns:a16="http://schemas.microsoft.com/office/drawing/2014/main" id="{7FB1E485-58F3-2238-B47B-98CA44493C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347" t="91728" r="22796" b="5290"/>
            <a:stretch/>
          </p:blipFill>
          <p:spPr>
            <a:xfrm rot="5400000">
              <a:off x="8826914" y="4858192"/>
              <a:ext cx="1129674" cy="197609"/>
            </a:xfrm>
            <a:prstGeom prst="rect">
              <a:avLst/>
            </a:prstGeom>
          </p:spPr>
        </p:pic>
        <p:pic>
          <p:nvPicPr>
            <p:cNvPr id="14" name="図 13">
              <a:extLst>
                <a:ext uri="{FF2B5EF4-FFF2-40B4-BE49-F238E27FC236}">
                  <a16:creationId xmlns:a16="http://schemas.microsoft.com/office/drawing/2014/main" id="{4068151F-1427-4F30-09B1-97DE99340D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347" t="91728" r="22796" b="5290"/>
            <a:stretch/>
          </p:blipFill>
          <p:spPr>
            <a:xfrm rot="5400000">
              <a:off x="9001450" y="4858192"/>
              <a:ext cx="1129674" cy="197609"/>
            </a:xfrm>
            <a:prstGeom prst="rect">
              <a:avLst/>
            </a:prstGeom>
          </p:spPr>
        </p:pic>
        <p:pic>
          <p:nvPicPr>
            <p:cNvPr id="15" name="図 14">
              <a:extLst>
                <a:ext uri="{FF2B5EF4-FFF2-40B4-BE49-F238E27FC236}">
                  <a16:creationId xmlns:a16="http://schemas.microsoft.com/office/drawing/2014/main" id="{0F49807A-3142-B7F8-9E90-60C67546A1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347" t="91728" r="22796" b="5290"/>
            <a:stretch/>
          </p:blipFill>
          <p:spPr>
            <a:xfrm rot="5400000">
              <a:off x="9153850" y="4860826"/>
              <a:ext cx="1129674" cy="197609"/>
            </a:xfrm>
            <a:prstGeom prst="rect">
              <a:avLst/>
            </a:prstGeom>
          </p:spPr>
        </p:pic>
        <p:sp>
          <p:nvSpPr>
            <p:cNvPr id="16" name="四角形: 角を丸くする 15">
              <a:extLst>
                <a:ext uri="{FF2B5EF4-FFF2-40B4-BE49-F238E27FC236}">
                  <a16:creationId xmlns:a16="http://schemas.microsoft.com/office/drawing/2014/main" id="{5F5A32C9-2CAA-DC0C-4284-A1B4A4A01213}"/>
                </a:ext>
              </a:extLst>
            </p:cNvPr>
            <p:cNvSpPr/>
            <p:nvPr/>
          </p:nvSpPr>
          <p:spPr>
            <a:xfrm>
              <a:off x="8462075" y="3215897"/>
              <a:ext cx="720440" cy="1685961"/>
            </a:xfrm>
            <a:prstGeom prst="round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7" name="四角形: 角を丸くする 16">
              <a:extLst>
                <a:ext uri="{FF2B5EF4-FFF2-40B4-BE49-F238E27FC236}">
                  <a16:creationId xmlns:a16="http://schemas.microsoft.com/office/drawing/2014/main" id="{C7ABC8E9-7EA9-438B-C96B-AB02EFF4A1B4}"/>
                </a:ext>
              </a:extLst>
            </p:cNvPr>
            <p:cNvSpPr/>
            <p:nvPr/>
          </p:nvSpPr>
          <p:spPr>
            <a:xfrm>
              <a:off x="8309675" y="4138047"/>
              <a:ext cx="743514" cy="1609738"/>
            </a:xfrm>
            <a:prstGeom prst="round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8" name="四角形: 角を丸くする 17">
              <a:extLst>
                <a:ext uri="{FF2B5EF4-FFF2-40B4-BE49-F238E27FC236}">
                  <a16:creationId xmlns:a16="http://schemas.microsoft.com/office/drawing/2014/main" id="{CF3219F7-CF81-3362-D4E7-091B19F620C2}"/>
                </a:ext>
              </a:extLst>
            </p:cNvPr>
            <p:cNvSpPr/>
            <p:nvPr/>
          </p:nvSpPr>
          <p:spPr>
            <a:xfrm>
              <a:off x="8119959" y="5352919"/>
              <a:ext cx="1587102" cy="1071128"/>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DABF2803-B657-63C1-DA2D-65DCAB66011D}"/>
                </a:ext>
              </a:extLst>
            </p:cNvPr>
            <p:cNvSpPr/>
            <p:nvPr/>
          </p:nvSpPr>
          <p:spPr>
            <a:xfrm>
              <a:off x="8854593" y="4372264"/>
              <a:ext cx="183097" cy="48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0" name="正方形/長方形 19">
              <a:extLst>
                <a:ext uri="{FF2B5EF4-FFF2-40B4-BE49-F238E27FC236}">
                  <a16:creationId xmlns:a16="http://schemas.microsoft.com/office/drawing/2014/main" id="{DDF9FE7F-702B-B73E-EB97-E388A42A5B44}"/>
                </a:ext>
              </a:extLst>
            </p:cNvPr>
            <p:cNvSpPr/>
            <p:nvPr/>
          </p:nvSpPr>
          <p:spPr>
            <a:xfrm>
              <a:off x="8880210" y="5372105"/>
              <a:ext cx="165555" cy="14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1" name="正方形/長方形 20">
              <a:extLst>
                <a:ext uri="{FF2B5EF4-FFF2-40B4-BE49-F238E27FC236}">
                  <a16:creationId xmlns:a16="http://schemas.microsoft.com/office/drawing/2014/main" id="{46FFBDB6-1A24-3F03-EF97-8ED804E24407}"/>
                </a:ext>
              </a:extLst>
            </p:cNvPr>
            <p:cNvSpPr/>
            <p:nvPr/>
          </p:nvSpPr>
          <p:spPr>
            <a:xfrm>
              <a:off x="9070505" y="5363498"/>
              <a:ext cx="418817" cy="160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Tree>
    <p:extLst>
      <p:ext uri="{BB962C8B-B14F-4D97-AF65-F5344CB8AC3E}">
        <p14:creationId xmlns:p14="http://schemas.microsoft.com/office/powerpoint/2010/main" val="1739246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タイトル 3">
            <a:extLst>
              <a:ext uri="{FF2B5EF4-FFF2-40B4-BE49-F238E27FC236}">
                <a16:creationId xmlns:a16="http://schemas.microsoft.com/office/drawing/2014/main" id="{775DF2C6-E048-4AF3-AC12-DFA5223B3FF2}"/>
              </a:ext>
            </a:extLst>
          </p:cNvPr>
          <p:cNvSpPr txBox="1">
            <a:spLocks/>
          </p:cNvSpPr>
          <p:nvPr/>
        </p:nvSpPr>
        <p:spPr>
          <a:xfrm>
            <a:off x="2336838" y="221221"/>
            <a:ext cx="3993824" cy="356579"/>
          </a:xfrm>
          <a:prstGeom prst="rect">
            <a:avLst/>
          </a:prstGeom>
        </p:spPr>
        <p:txBody>
          <a:bodyPr vert="horz" lIns="98694" tIns="49347" rIns="98694" bIns="49347"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3" b="1">
                <a:latin typeface="游ゴシック" panose="020B0400000000000000" pitchFamily="50" charset="-128"/>
                <a:ea typeface="游ゴシック" panose="020B0400000000000000" pitchFamily="50" charset="-128"/>
              </a:rPr>
              <a:t>「私」を続ける　みんなと続ける</a:t>
            </a:r>
          </a:p>
        </p:txBody>
      </p:sp>
      <p:pic>
        <p:nvPicPr>
          <p:cNvPr id="65" name="Picture 2">
            <a:extLst>
              <a:ext uri="{FF2B5EF4-FFF2-40B4-BE49-F238E27FC236}">
                <a16:creationId xmlns:a16="http://schemas.microsoft.com/office/drawing/2014/main" id="{9F8FA2CE-74BF-4B02-A759-81B5C3205D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11833" y="152262"/>
            <a:ext cx="1903808" cy="49449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chart.apis.google.com/chart?chs=400x400&amp;cht=qr&amp;chl=https://nakamaaru.asahi.com/">
            <a:extLst>
              <a:ext uri="{FF2B5EF4-FFF2-40B4-BE49-F238E27FC236}">
                <a16:creationId xmlns:a16="http://schemas.microsoft.com/office/drawing/2014/main" id="{32FFC3C2-D793-4C3B-95DB-507F17F3600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22675" y="146948"/>
            <a:ext cx="505125" cy="505125"/>
          </a:xfrm>
          <a:prstGeom prst="rect">
            <a:avLst/>
          </a:prstGeom>
          <a:noFill/>
          <a:extLst>
            <a:ext uri="{909E8E84-426E-40DD-AFC4-6F175D3DCCD1}">
              <a14:hiddenFill xmlns:a14="http://schemas.microsoft.com/office/drawing/2010/main">
                <a:solidFill>
                  <a:srgbClr val="FFFFFF"/>
                </a:solidFill>
              </a14:hiddenFill>
            </a:ext>
          </a:extLst>
        </p:spPr>
      </p:pic>
      <p:sp>
        <p:nvSpPr>
          <p:cNvPr id="59" name="正方形/長方形 58">
            <a:extLst>
              <a:ext uri="{FF2B5EF4-FFF2-40B4-BE49-F238E27FC236}">
                <a16:creationId xmlns:a16="http://schemas.microsoft.com/office/drawing/2014/main" id="{922FB7B0-B233-47B0-B384-742ED943AFC0}"/>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プレースホルダー 2">
            <a:extLst>
              <a:ext uri="{FF2B5EF4-FFF2-40B4-BE49-F238E27FC236}">
                <a16:creationId xmlns:a16="http://schemas.microsoft.com/office/drawing/2014/main" id="{9A199B3B-6B6A-4908-A976-25FA46E2D79F}"/>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認知症サイトナンバー</a:t>
            </a:r>
            <a:r>
              <a:rPr lang="en-US" altLang="ja-JP"/>
              <a:t>1</a:t>
            </a:r>
            <a:r>
              <a:rPr lang="ja-JP" altLang="en-US"/>
              <a:t>。介護の赤裸々な体験談など、</a:t>
            </a:r>
          </a:p>
          <a:p>
            <a:r>
              <a:rPr lang="ja-JP" altLang="en-US"/>
              <a:t>本人、家族がより良く生きるためのコンテンツ</a:t>
            </a:r>
          </a:p>
        </p:txBody>
      </p:sp>
      <p:sp>
        <p:nvSpPr>
          <p:cNvPr id="61" name="テキスト プレースホルダー 2">
            <a:extLst>
              <a:ext uri="{FF2B5EF4-FFF2-40B4-BE49-F238E27FC236}">
                <a16:creationId xmlns:a16="http://schemas.microsoft.com/office/drawing/2014/main" id="{FEB0BAD3-078E-4EFE-B15B-496330CF283C}"/>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63" name="テキスト プレースホルダー 2">
            <a:extLst>
              <a:ext uri="{FF2B5EF4-FFF2-40B4-BE49-F238E27FC236}">
                <a16:creationId xmlns:a16="http://schemas.microsoft.com/office/drawing/2014/main" id="{FB00C073-CCE5-441E-8386-F04571172446}"/>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親が衰え、自らの老いも自覚し始める世代</a:t>
            </a:r>
            <a:r>
              <a:rPr lang="en-US" altLang="ja-JP"/>
              <a:t>(40</a:t>
            </a:r>
            <a:r>
              <a:rPr lang="ja-JP" altLang="en-US"/>
              <a:t>代～</a:t>
            </a:r>
            <a:r>
              <a:rPr lang="en-US" altLang="ja-JP"/>
              <a:t>50</a:t>
            </a:r>
            <a:r>
              <a:rPr lang="ja-JP" altLang="en-US"/>
              <a:t>代女性がコア</a:t>
            </a:r>
            <a:r>
              <a:rPr lang="en-US" altLang="ja-JP"/>
              <a:t>)</a:t>
            </a:r>
          </a:p>
        </p:txBody>
      </p:sp>
      <p:sp>
        <p:nvSpPr>
          <p:cNvPr id="64" name="テキスト プレースホルダー 2">
            <a:extLst>
              <a:ext uri="{FF2B5EF4-FFF2-40B4-BE49-F238E27FC236}">
                <a16:creationId xmlns:a16="http://schemas.microsoft.com/office/drawing/2014/main" id="{0C565360-A7FB-4B47-A357-F82511BBFEB8}"/>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pic>
        <p:nvPicPr>
          <p:cNvPr id="70" name="グラフィックス 69" descr="ノート PC">
            <a:extLst>
              <a:ext uri="{FF2B5EF4-FFF2-40B4-BE49-F238E27FC236}">
                <a16:creationId xmlns:a16="http://schemas.microsoft.com/office/drawing/2014/main" id="{1A39BA81-2497-47A5-9994-218A843832F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196" y="689456"/>
            <a:ext cx="216000" cy="216000"/>
          </a:xfrm>
          <a:prstGeom prst="rect">
            <a:avLst/>
          </a:prstGeom>
        </p:spPr>
      </p:pic>
      <p:sp>
        <p:nvSpPr>
          <p:cNvPr id="71" name="正方形/長方形 70">
            <a:extLst>
              <a:ext uri="{FF2B5EF4-FFF2-40B4-BE49-F238E27FC236}">
                <a16:creationId xmlns:a16="http://schemas.microsoft.com/office/drawing/2014/main" id="{53EDC4D9-7EDF-42B3-B44C-506693FE4F40}"/>
              </a:ext>
            </a:extLst>
          </p:cNvPr>
          <p:cNvSpPr/>
          <p:nvPr/>
        </p:nvSpPr>
        <p:spPr>
          <a:xfrm>
            <a:off x="591196" y="693143"/>
            <a:ext cx="1449436" cy="200055"/>
          </a:xfrm>
          <a:prstGeom prst="rect">
            <a:avLst/>
          </a:prstGeom>
        </p:spPr>
        <p:txBody>
          <a:bodyPr wrap="none">
            <a:spAutoFit/>
          </a:bodyPr>
          <a:lstStyle/>
          <a:p>
            <a:pPr defTabSz="493456">
              <a:defRPr/>
            </a:pPr>
            <a:r>
              <a:rPr lang="en-US" altLang="ja-JP" sz="700">
                <a:latin typeface="游ゴシック" panose="020B0400000000000000" pitchFamily="50" charset="-128"/>
                <a:ea typeface="游ゴシック" panose="020B0400000000000000" pitchFamily="50" charset="-128"/>
                <a:hlinkClick r:id="rId7"/>
              </a:rPr>
              <a:t>https://nakamaaru.asahi.com/</a:t>
            </a:r>
            <a:endParaRPr lang="en-US" altLang="ja-JP" sz="700">
              <a:latin typeface="游ゴシック" panose="020B0400000000000000" pitchFamily="50" charset="-128"/>
              <a:ea typeface="游ゴシック" panose="020B0400000000000000" pitchFamily="50" charset="-128"/>
            </a:endParaRPr>
          </a:p>
        </p:txBody>
      </p:sp>
      <p:sp>
        <p:nvSpPr>
          <p:cNvPr id="72" name="正方形/長方形 71">
            <a:extLst>
              <a:ext uri="{FF2B5EF4-FFF2-40B4-BE49-F238E27FC236}">
                <a16:creationId xmlns:a16="http://schemas.microsoft.com/office/drawing/2014/main" id="{80234553-710F-4686-80D8-14155C95B5D2}"/>
              </a:ext>
            </a:extLst>
          </p:cNvPr>
          <p:cNvSpPr/>
          <p:nvPr/>
        </p:nvSpPr>
        <p:spPr>
          <a:xfrm>
            <a:off x="2544776" y="693143"/>
            <a:ext cx="1821332" cy="200055"/>
          </a:xfrm>
          <a:prstGeom prst="rect">
            <a:avLst/>
          </a:prstGeom>
        </p:spPr>
        <p:txBody>
          <a:bodyPr wrap="none">
            <a:spAutoFit/>
          </a:bodyPr>
          <a:lstStyle/>
          <a:p>
            <a:pPr defTabSz="493456">
              <a:defRPr/>
            </a:pPr>
            <a:r>
              <a:rPr lang="en-US" altLang="ja-JP" sz="700">
                <a:latin typeface="游ゴシック" panose="020B0400000000000000" pitchFamily="50" charset="-128"/>
                <a:ea typeface="游ゴシック" panose="020B0400000000000000" pitchFamily="50" charset="-128"/>
                <a:hlinkClick r:id="rId8"/>
              </a:rPr>
              <a:t>https://pot.asahi.com/article/13281500</a:t>
            </a:r>
            <a:endParaRPr lang="en-US" altLang="ja-JP" sz="700">
              <a:latin typeface="游ゴシック" panose="020B0400000000000000" pitchFamily="50" charset="-128"/>
              <a:ea typeface="游ゴシック" panose="020B0400000000000000" pitchFamily="50" charset="-128"/>
            </a:endParaRPr>
          </a:p>
        </p:txBody>
      </p:sp>
      <p:pic>
        <p:nvPicPr>
          <p:cNvPr id="73" name="グラフィックス 72" descr="ドキュメント">
            <a:extLst>
              <a:ext uri="{FF2B5EF4-FFF2-40B4-BE49-F238E27FC236}">
                <a16:creationId xmlns:a16="http://schemas.microsoft.com/office/drawing/2014/main" id="{A228B868-D306-4659-811D-C54F5B51954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73935" y="692382"/>
            <a:ext cx="162730" cy="162730"/>
          </a:xfrm>
          <a:prstGeom prst="rect">
            <a:avLst/>
          </a:prstGeom>
        </p:spPr>
      </p:pic>
      <p:sp>
        <p:nvSpPr>
          <p:cNvPr id="80" name="テキスト プレースホルダー 2">
            <a:extLst>
              <a:ext uri="{FF2B5EF4-FFF2-40B4-BE49-F238E27FC236}">
                <a16:creationId xmlns:a16="http://schemas.microsoft.com/office/drawing/2014/main" id="{C6C84374-6AD1-4B3C-A166-4D853454470C}"/>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82" name="直線コネクタ 81">
            <a:extLst>
              <a:ext uri="{FF2B5EF4-FFF2-40B4-BE49-F238E27FC236}">
                <a16:creationId xmlns:a16="http://schemas.microsoft.com/office/drawing/2014/main" id="{49FAD73F-FF49-47B1-AF04-6E221179B150}"/>
              </a:ext>
            </a:extLst>
          </p:cNvPr>
          <p:cNvCxnSpPr>
            <a:cxnSpLocks/>
          </p:cNvCxnSpPr>
          <p:nvPr/>
        </p:nvCxnSpPr>
        <p:spPr>
          <a:xfrm>
            <a:off x="370909" y="2951286"/>
            <a:ext cx="63701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9AFD1B4A-144D-4940-A5B1-09155789A048}"/>
              </a:ext>
            </a:extLst>
          </p:cNvPr>
          <p:cNvCxnSpPr>
            <a:cxnSpLocks/>
          </p:cNvCxnSpPr>
          <p:nvPr/>
        </p:nvCxnSpPr>
        <p:spPr>
          <a:xfrm>
            <a:off x="7006338" y="2951286"/>
            <a:ext cx="33145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テキスト プレースホルダー 2">
            <a:extLst>
              <a:ext uri="{FF2B5EF4-FFF2-40B4-BE49-F238E27FC236}">
                <a16:creationId xmlns:a16="http://schemas.microsoft.com/office/drawing/2014/main" id="{4C42460C-BF98-49A7-8191-F207815DB4C7}"/>
              </a:ext>
            </a:extLst>
          </p:cNvPr>
          <p:cNvSpPr txBox="1">
            <a:spLocks/>
          </p:cNvSpPr>
          <p:nvPr/>
        </p:nvSpPr>
        <p:spPr>
          <a:xfrm>
            <a:off x="6921686" y="2683145"/>
            <a:ext cx="902811" cy="26814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97" name="テキスト ボックス 96">
            <a:extLst>
              <a:ext uri="{FF2B5EF4-FFF2-40B4-BE49-F238E27FC236}">
                <a16:creationId xmlns:a16="http://schemas.microsoft.com/office/drawing/2014/main" id="{F9566CF4-1B75-4357-B3EA-6F7BA8F34126}"/>
              </a:ext>
            </a:extLst>
          </p:cNvPr>
          <p:cNvSpPr txBox="1"/>
          <p:nvPr/>
        </p:nvSpPr>
        <p:spPr>
          <a:xfrm>
            <a:off x="356636" y="3097940"/>
            <a:ext cx="4222356" cy="318677"/>
          </a:xfrm>
          <a:prstGeom prst="rect">
            <a:avLst/>
          </a:prstGeom>
          <a:noFill/>
        </p:spPr>
        <p:txBody>
          <a:bodyPr wrap="square" lIns="0" tIns="0" rIns="0" bIns="0" rtlCol="0" anchor="b">
            <a:spAutoFit/>
          </a:bodyPr>
          <a:lstStyle/>
          <a:p>
            <a:r>
              <a:rPr lang="ja-JP" altLang="en-US" sz="1100" b="1">
                <a:latin typeface="游ゴシック" panose="020B0400000000000000" pitchFamily="50" charset="-128"/>
                <a:ea typeface="游ゴシック" panose="020B0400000000000000" pitchFamily="50" charset="-128"/>
              </a:rPr>
              <a:t>■認知症サイトナンバー</a:t>
            </a:r>
            <a:r>
              <a:rPr lang="en-US" altLang="ja-JP" sz="1100" b="1">
                <a:latin typeface="游ゴシック" panose="020B0400000000000000" pitchFamily="50" charset="-128"/>
                <a:ea typeface="游ゴシック" panose="020B0400000000000000" pitchFamily="50" charset="-128"/>
              </a:rPr>
              <a:t>1</a:t>
            </a:r>
            <a:r>
              <a:rPr lang="ja-JP" altLang="en-US" sz="1100" b="1">
                <a:latin typeface="游ゴシック" panose="020B0400000000000000" pitchFamily="50" charset="-128"/>
                <a:ea typeface="游ゴシック" panose="020B0400000000000000" pitchFamily="50" charset="-128"/>
              </a:rPr>
              <a:t>。</a:t>
            </a:r>
            <a:endParaRPr lang="en-US" altLang="ja-JP" sz="1100" b="1">
              <a:latin typeface="游ゴシック" panose="020B0400000000000000" pitchFamily="50" charset="-128"/>
              <a:ea typeface="游ゴシック" panose="020B0400000000000000" pitchFamily="50" charset="-128"/>
            </a:endParaRPr>
          </a:p>
          <a:p>
            <a:r>
              <a:rPr lang="ja-JP" altLang="en-US" sz="971" b="1">
                <a:latin typeface="游ゴシック" panose="020B0400000000000000" pitchFamily="50" charset="-128"/>
                <a:ea typeface="游ゴシック" panose="020B0400000000000000" pitchFamily="50" charset="-128"/>
              </a:rPr>
              <a:t>認知症を軸に高齢化社会の問題を多様な切り口で発信</a:t>
            </a:r>
          </a:p>
        </p:txBody>
      </p:sp>
      <p:sp>
        <p:nvSpPr>
          <p:cNvPr id="98" name="テキスト ボックス 97">
            <a:extLst>
              <a:ext uri="{FF2B5EF4-FFF2-40B4-BE49-F238E27FC236}">
                <a16:creationId xmlns:a16="http://schemas.microsoft.com/office/drawing/2014/main" id="{7F945E93-FC75-4DD2-B342-C0AE6A87FB56}"/>
              </a:ext>
            </a:extLst>
          </p:cNvPr>
          <p:cNvSpPr txBox="1"/>
          <p:nvPr/>
        </p:nvSpPr>
        <p:spPr>
          <a:xfrm>
            <a:off x="7035344" y="4713769"/>
            <a:ext cx="1554062" cy="1247714"/>
          </a:xfrm>
          <a:prstGeom prst="rect">
            <a:avLst/>
          </a:prstGeom>
          <a:noFill/>
        </p:spPr>
        <p:txBody>
          <a:bodyPr wrap="square" lIns="0" tIns="0" rIns="0" bIns="0" rtlCol="0" anchor="t">
            <a:spAutoFit/>
          </a:bodyPr>
          <a:lstStyle/>
          <a:p>
            <a:pPr algn="just">
              <a:lnSpc>
                <a:spcPct val="110000"/>
              </a:lnSpc>
            </a:pPr>
            <a:r>
              <a:rPr lang="ja-JP" altLang="en-US" sz="900" b="1">
                <a:latin typeface="游ゴシック" panose="020B0400000000000000" pitchFamily="50" charset="-128"/>
                <a:ea typeface="游ゴシック" panose="020B0400000000000000" pitchFamily="50" charset="-128"/>
              </a:rPr>
              <a:t>■広告主</a:t>
            </a:r>
            <a:endParaRPr lang="en-US" altLang="ja-JP" sz="900" b="1">
              <a:latin typeface="游ゴシック" panose="020B0400000000000000" pitchFamily="50" charset="-128"/>
              <a:ea typeface="游ゴシック" panose="020B0400000000000000" pitchFamily="50" charset="-128"/>
            </a:endParaRPr>
          </a:p>
          <a:p>
            <a:pPr algn="just">
              <a:lnSpc>
                <a:spcPct val="110000"/>
              </a:lnSpc>
            </a:pPr>
            <a:r>
              <a:rPr lang="ja-JP" altLang="en-US" sz="900" b="1">
                <a:latin typeface="游ゴシック" panose="020B0400000000000000" pitchFamily="50" charset="-128"/>
                <a:ea typeface="游ゴシック" panose="020B0400000000000000" pitchFamily="50" charset="-128"/>
              </a:rPr>
              <a:t>大王製紙株式会社</a:t>
            </a:r>
            <a:endParaRPr lang="en-US" altLang="ja-JP" sz="900" b="1">
              <a:latin typeface="游ゴシック" panose="020B0400000000000000" pitchFamily="50" charset="-128"/>
              <a:ea typeface="游ゴシック" panose="020B0400000000000000" pitchFamily="50" charset="-128"/>
            </a:endParaRPr>
          </a:p>
          <a:p>
            <a:pPr algn="just">
              <a:lnSpc>
                <a:spcPct val="110000"/>
              </a:lnSpc>
            </a:pPr>
            <a:r>
              <a:rPr lang="ja-JP" altLang="en-US" sz="800">
                <a:latin typeface="游ゴシック" panose="020B0400000000000000" pitchFamily="50" charset="-128"/>
                <a:ea typeface="游ゴシック" panose="020B0400000000000000" pitchFamily="50" charset="-128"/>
              </a:rPr>
              <a:t>「下着爽快プラス超うす型パンツ」に込められた細かな工夫や開発への想（おも）いについて大王製紙社員にインタビュー。大王製紙が、大人用紙おむつを利用する人々の</a:t>
            </a:r>
            <a:r>
              <a:rPr lang="en-US" altLang="ja-JP" sz="800">
                <a:latin typeface="游ゴシック" panose="020B0400000000000000" pitchFamily="50" charset="-128"/>
                <a:ea typeface="游ゴシック" panose="020B0400000000000000" pitchFamily="50" charset="-128"/>
              </a:rPr>
              <a:t>QOL</a:t>
            </a:r>
            <a:r>
              <a:rPr lang="ja-JP" altLang="en-US" sz="800">
                <a:latin typeface="游ゴシック" panose="020B0400000000000000" pitchFamily="50" charset="-128"/>
                <a:ea typeface="游ゴシック" panose="020B0400000000000000" pitchFamily="50" charset="-128"/>
              </a:rPr>
              <a:t>向上を目指し、開発に取り組み続けていることを</a:t>
            </a:r>
            <a:r>
              <a:rPr lang="en-US" altLang="ja-JP" sz="800">
                <a:latin typeface="游ゴシック" panose="020B0400000000000000" pitchFamily="50" charset="-128"/>
                <a:ea typeface="游ゴシック" panose="020B0400000000000000" pitchFamily="50" charset="-128"/>
              </a:rPr>
              <a:t>PR</a:t>
            </a:r>
          </a:p>
        </p:txBody>
      </p:sp>
      <p:sp>
        <p:nvSpPr>
          <p:cNvPr id="99" name="テキスト ボックス 98">
            <a:extLst>
              <a:ext uri="{FF2B5EF4-FFF2-40B4-BE49-F238E27FC236}">
                <a16:creationId xmlns:a16="http://schemas.microsoft.com/office/drawing/2014/main" id="{7AB4176A-5DD8-49C2-922A-11B388E322C5}"/>
              </a:ext>
            </a:extLst>
          </p:cNvPr>
          <p:cNvSpPr txBox="1"/>
          <p:nvPr/>
        </p:nvSpPr>
        <p:spPr>
          <a:xfrm>
            <a:off x="8685817" y="4713769"/>
            <a:ext cx="1652630" cy="976870"/>
          </a:xfrm>
          <a:prstGeom prst="rect">
            <a:avLst/>
          </a:prstGeom>
          <a:noFill/>
        </p:spPr>
        <p:txBody>
          <a:bodyPr wrap="square" lIns="0" tIns="0" rIns="0" bIns="0" rtlCol="0" anchor="t">
            <a:spAutoFit/>
          </a:bodyPr>
          <a:lstStyle/>
          <a:p>
            <a:pPr>
              <a:lnSpc>
                <a:spcPct val="110000"/>
              </a:lnSpc>
            </a:pPr>
            <a:r>
              <a:rPr lang="ja-JP" altLang="en-US" sz="900" b="1">
                <a:latin typeface="游ゴシック" panose="020B0400000000000000" pitchFamily="50" charset="-128"/>
                <a:ea typeface="游ゴシック" panose="020B0400000000000000" pitchFamily="50" charset="-128"/>
              </a:rPr>
              <a:t>■広告主</a:t>
            </a:r>
          </a:p>
          <a:p>
            <a:pPr defTabSz="420478">
              <a:lnSpc>
                <a:spcPct val="110000"/>
              </a:lnSpc>
            </a:pPr>
            <a:r>
              <a:rPr lang="ja-JP" altLang="en-US" sz="900" b="1">
                <a:latin typeface="游ゴシック" panose="020B0400000000000000" pitchFamily="50" charset="-128"/>
                <a:ea typeface="游ゴシック" panose="020B0400000000000000" pitchFamily="50" charset="-128"/>
              </a:rPr>
              <a:t>ＳＯＭＰＯグループ</a:t>
            </a:r>
            <a:endParaRPr lang="en-US" altLang="ja-JP" sz="900" b="1">
              <a:latin typeface="游ゴシック" panose="020B0400000000000000" pitchFamily="50" charset="-128"/>
              <a:ea typeface="游ゴシック" panose="020B0400000000000000" pitchFamily="50" charset="-128"/>
            </a:endParaRPr>
          </a:p>
          <a:p>
            <a:pPr defTabSz="420478">
              <a:lnSpc>
                <a:spcPct val="110000"/>
              </a:lnSpc>
            </a:pPr>
            <a:r>
              <a:rPr lang="ja-JP" altLang="en-US" sz="800">
                <a:latin typeface="游ゴシック" panose="020B0400000000000000" pitchFamily="50" charset="-128"/>
                <a:ea typeface="游ゴシック" panose="020B0400000000000000" pitchFamily="50" charset="-128"/>
              </a:rPr>
              <a:t>ＳＯＭＰＯ「ＳＯＭＰＯ認知症エッセイコンテスト」を開催し、エピソードや小説を募集。「認知症に備える・なってもその人らしく生きられる社会」を目指す姿勢を</a:t>
            </a:r>
            <a:r>
              <a:rPr lang="en-US" altLang="ja-JP" sz="800">
                <a:latin typeface="游ゴシック" panose="020B0400000000000000" pitchFamily="50" charset="-128"/>
                <a:ea typeface="游ゴシック" panose="020B0400000000000000" pitchFamily="50" charset="-128"/>
              </a:rPr>
              <a:t>PR</a:t>
            </a:r>
            <a:r>
              <a:rPr lang="ja-JP" altLang="en-US" sz="800">
                <a:latin typeface="游ゴシック" panose="020B0400000000000000" pitchFamily="50" charset="-128"/>
                <a:ea typeface="游ゴシック" panose="020B0400000000000000" pitchFamily="50" charset="-128"/>
              </a:rPr>
              <a:t>。</a:t>
            </a:r>
          </a:p>
        </p:txBody>
      </p:sp>
      <p:sp>
        <p:nvSpPr>
          <p:cNvPr id="100" name="テキスト ボックス 99">
            <a:extLst>
              <a:ext uri="{FF2B5EF4-FFF2-40B4-BE49-F238E27FC236}">
                <a16:creationId xmlns:a16="http://schemas.microsoft.com/office/drawing/2014/main" id="{3D8E58BD-E143-4FB0-9F7E-F7DC5CDDE621}"/>
              </a:ext>
            </a:extLst>
          </p:cNvPr>
          <p:cNvSpPr txBox="1"/>
          <p:nvPr/>
        </p:nvSpPr>
        <p:spPr>
          <a:xfrm>
            <a:off x="1912198" y="3560872"/>
            <a:ext cx="2478246" cy="634982"/>
          </a:xfrm>
          <a:prstGeom prst="rect">
            <a:avLst/>
          </a:prstGeom>
          <a:noFill/>
        </p:spPr>
        <p:txBody>
          <a:bodyPr wrap="square" lIns="0" tIns="0" rIns="0" bIns="0" rtlCol="0" anchor="t">
            <a:spAutoFit/>
          </a:bodyPr>
          <a:lstStyle/>
          <a:p>
            <a:pPr algn="just" defTabSz="420478">
              <a:lnSpc>
                <a:spcPct val="110000"/>
              </a:lnSpc>
            </a:pPr>
            <a:r>
              <a:rPr lang="ja-JP" altLang="en-US" sz="756">
                <a:latin typeface="游ゴシック" panose="020B0400000000000000" pitchFamily="50" charset="-128"/>
                <a:ea typeface="游ゴシック" panose="020B0400000000000000" pitchFamily="50" charset="-128"/>
              </a:rPr>
              <a:t>認知症にまつわる社会課題をわかりやすく情報発信。</a:t>
            </a:r>
            <a:endParaRPr lang="en-US" altLang="ja-JP" sz="756">
              <a:latin typeface="游ゴシック" panose="020B0400000000000000" pitchFamily="50" charset="-128"/>
              <a:ea typeface="游ゴシック" panose="020B0400000000000000" pitchFamily="50" charset="-128"/>
            </a:endParaRPr>
          </a:p>
          <a:p>
            <a:pPr algn="just" defTabSz="420478">
              <a:lnSpc>
                <a:spcPct val="110000"/>
              </a:lnSpc>
            </a:pPr>
            <a:r>
              <a:rPr lang="ja-JP" altLang="en-US" sz="756">
                <a:latin typeface="游ゴシック" panose="020B0400000000000000" pitchFamily="50" charset="-128"/>
                <a:ea typeface="游ゴシック" panose="020B0400000000000000" pitchFamily="50" charset="-128"/>
              </a:rPr>
              <a:t>「共生」「介護」「社会参加」「食」「街づくり」「バリアフリー」「地域包括ケア」「フレイル」「ヤングケアラー」「多世代型ケア」などが重点テーマ。</a:t>
            </a:r>
            <a:endParaRPr lang="en-US" altLang="ja-JP" sz="756">
              <a:latin typeface="游ゴシック" panose="020B0400000000000000" pitchFamily="50" charset="-128"/>
              <a:ea typeface="游ゴシック" panose="020B0400000000000000" pitchFamily="50" charset="-128"/>
            </a:endParaRPr>
          </a:p>
          <a:p>
            <a:pPr algn="just" defTabSz="420478">
              <a:lnSpc>
                <a:spcPct val="110000"/>
              </a:lnSpc>
            </a:pPr>
            <a:r>
              <a:rPr lang="ja-JP" altLang="en-US" sz="756">
                <a:latin typeface="游ゴシック" panose="020B0400000000000000" pitchFamily="50" charset="-128"/>
                <a:ea typeface="游ゴシック" panose="020B0400000000000000" pitchFamily="50" charset="-128"/>
              </a:rPr>
              <a:t>認知症を通じて超高齢社会のリ・デザインを目指す。</a:t>
            </a:r>
          </a:p>
        </p:txBody>
      </p:sp>
      <p:sp>
        <p:nvSpPr>
          <p:cNvPr id="101" name="テキスト ボックス 100">
            <a:extLst>
              <a:ext uri="{FF2B5EF4-FFF2-40B4-BE49-F238E27FC236}">
                <a16:creationId xmlns:a16="http://schemas.microsoft.com/office/drawing/2014/main" id="{8EC22244-B70B-453D-A605-F3CF9CD85935}"/>
              </a:ext>
            </a:extLst>
          </p:cNvPr>
          <p:cNvSpPr txBox="1"/>
          <p:nvPr/>
        </p:nvSpPr>
        <p:spPr>
          <a:xfrm>
            <a:off x="3413976" y="4515454"/>
            <a:ext cx="975441" cy="507062"/>
          </a:xfrm>
          <a:prstGeom prst="rect">
            <a:avLst/>
          </a:prstGeom>
          <a:noFill/>
        </p:spPr>
        <p:txBody>
          <a:bodyPr wrap="square" lIns="0" tIns="0" rIns="0" bIns="0" rtlCol="0" anchor="t">
            <a:spAutoFit/>
          </a:bodyPr>
          <a:lstStyle/>
          <a:p>
            <a:pPr algn="just" defTabSz="420478">
              <a:lnSpc>
                <a:spcPct val="110000"/>
              </a:lnSpc>
            </a:pPr>
            <a:r>
              <a:rPr lang="ja-JP" altLang="en-US" sz="756">
                <a:latin typeface="游ゴシック" panose="020B0400000000000000" pitchFamily="50" charset="-128"/>
                <a:ea typeface="游ゴシック" panose="020B0400000000000000" pitchFamily="50" charset="-128"/>
              </a:rPr>
              <a:t>漫画やイラストによる</a:t>
            </a:r>
            <a:endParaRPr lang="en-US" altLang="ja-JP" sz="756">
              <a:latin typeface="游ゴシック" panose="020B0400000000000000" pitchFamily="50" charset="-128"/>
              <a:ea typeface="游ゴシック" panose="020B0400000000000000" pitchFamily="50" charset="-128"/>
            </a:endParaRPr>
          </a:p>
          <a:p>
            <a:pPr algn="just" defTabSz="420478">
              <a:lnSpc>
                <a:spcPct val="110000"/>
              </a:lnSpc>
            </a:pPr>
            <a:r>
              <a:rPr lang="ja-JP" altLang="en-US" sz="756">
                <a:latin typeface="游ゴシック" panose="020B0400000000000000" pitchFamily="50" charset="-128"/>
                <a:ea typeface="游ゴシック" panose="020B0400000000000000" pitchFamily="50" charset="-128"/>
              </a:rPr>
              <a:t>認知症や介護に共感を呼ぶわかりやすいコンテンツが人気。</a:t>
            </a:r>
            <a:endParaRPr lang="en-US" altLang="ja-JP" sz="756">
              <a:latin typeface="游ゴシック" panose="020B0400000000000000" pitchFamily="50" charset="-128"/>
              <a:ea typeface="游ゴシック" panose="020B0400000000000000" pitchFamily="50" charset="-128"/>
            </a:endParaRPr>
          </a:p>
        </p:txBody>
      </p:sp>
      <p:pic>
        <p:nvPicPr>
          <p:cNvPr id="102" name="Picture 2">
            <a:extLst>
              <a:ext uri="{FF2B5EF4-FFF2-40B4-BE49-F238E27FC236}">
                <a16:creationId xmlns:a16="http://schemas.microsoft.com/office/drawing/2014/main" id="{F9E7DA33-DC01-4B97-A4C7-1E1340F7F319}"/>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4259" t="-756"/>
          <a:stretch/>
        </p:blipFill>
        <p:spPr bwMode="auto">
          <a:xfrm>
            <a:off x="356636" y="3560872"/>
            <a:ext cx="1395622" cy="215150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03" name="正方形/長方形 102">
            <a:extLst>
              <a:ext uri="{FF2B5EF4-FFF2-40B4-BE49-F238E27FC236}">
                <a16:creationId xmlns:a16="http://schemas.microsoft.com/office/drawing/2014/main" id="{431D2D9C-F97F-456B-AC88-BD93E472DD62}"/>
              </a:ext>
            </a:extLst>
          </p:cNvPr>
          <p:cNvSpPr/>
          <p:nvPr/>
        </p:nvSpPr>
        <p:spPr>
          <a:xfrm>
            <a:off x="356636" y="5823091"/>
            <a:ext cx="3824118" cy="309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120000"/>
              </a:lnSpc>
            </a:pPr>
            <a:r>
              <a:rPr lang="ja-JP" altLang="en-US" sz="1100" b="1">
                <a:solidFill>
                  <a:schemeClr val="tx1"/>
                </a:solidFill>
                <a:latin typeface="游ゴシック" panose="020B0400000000000000" pitchFamily="50" charset="-128"/>
                <a:ea typeface="游ゴシック" panose="020B0400000000000000" pitchFamily="50" charset="-128"/>
              </a:rPr>
              <a:t>■規模</a:t>
            </a:r>
          </a:p>
          <a:p>
            <a:pPr>
              <a:lnSpc>
                <a:spcPct val="120000"/>
              </a:lnSpc>
            </a:pPr>
            <a:endParaRPr lang="en-US" altLang="ja-JP" sz="971" b="1">
              <a:solidFill>
                <a:schemeClr val="tx1"/>
              </a:solidFill>
              <a:latin typeface="游ゴシック" panose="020B0400000000000000" pitchFamily="50" charset="-128"/>
              <a:ea typeface="游ゴシック" panose="020B0400000000000000" pitchFamily="50" charset="-128"/>
            </a:endParaRPr>
          </a:p>
          <a:p>
            <a:pPr>
              <a:lnSpc>
                <a:spcPct val="120000"/>
              </a:lnSpc>
            </a:pPr>
            <a:endParaRPr lang="en-US" altLang="ja-JP" sz="971" b="1">
              <a:solidFill>
                <a:schemeClr val="tx1"/>
              </a:solidFill>
              <a:latin typeface="游ゴシック" panose="020B0400000000000000" pitchFamily="50" charset="-128"/>
              <a:ea typeface="游ゴシック" panose="020B0400000000000000" pitchFamily="50" charset="-128"/>
            </a:endParaRPr>
          </a:p>
        </p:txBody>
      </p:sp>
      <p:grpSp>
        <p:nvGrpSpPr>
          <p:cNvPr id="104" name="グループ化 103">
            <a:extLst>
              <a:ext uri="{FF2B5EF4-FFF2-40B4-BE49-F238E27FC236}">
                <a16:creationId xmlns:a16="http://schemas.microsoft.com/office/drawing/2014/main" id="{7681215A-7B90-4876-B1F3-06C01CE5220F}"/>
              </a:ext>
            </a:extLst>
          </p:cNvPr>
          <p:cNvGrpSpPr/>
          <p:nvPr/>
        </p:nvGrpSpPr>
        <p:grpSpPr>
          <a:xfrm>
            <a:off x="373087" y="6080660"/>
            <a:ext cx="2845674" cy="1132325"/>
            <a:chOff x="373087" y="6144387"/>
            <a:chExt cx="2638460" cy="1049872"/>
          </a:xfrm>
        </p:grpSpPr>
        <p:pic>
          <p:nvPicPr>
            <p:cNvPr id="105" name="図 104">
              <a:extLst>
                <a:ext uri="{FF2B5EF4-FFF2-40B4-BE49-F238E27FC236}">
                  <a16:creationId xmlns:a16="http://schemas.microsoft.com/office/drawing/2014/main" id="{8A003E6A-37AB-4AEE-AAEB-39B7EDF8312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3087" y="6166911"/>
              <a:ext cx="1596554" cy="1027348"/>
            </a:xfrm>
            <a:prstGeom prst="rect">
              <a:avLst/>
            </a:prstGeom>
          </p:spPr>
        </p:pic>
        <p:pic>
          <p:nvPicPr>
            <p:cNvPr id="106" name="図 105">
              <a:extLst>
                <a:ext uri="{FF2B5EF4-FFF2-40B4-BE49-F238E27FC236}">
                  <a16:creationId xmlns:a16="http://schemas.microsoft.com/office/drawing/2014/main" id="{DD19E381-884B-4946-8B47-14ADFF1BC4D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22103"/>
            <a:stretch/>
          </p:blipFill>
          <p:spPr>
            <a:xfrm>
              <a:off x="2124732" y="6144387"/>
              <a:ext cx="798889" cy="640264"/>
            </a:xfrm>
            <a:prstGeom prst="rect">
              <a:avLst/>
            </a:prstGeom>
          </p:spPr>
        </p:pic>
        <p:pic>
          <p:nvPicPr>
            <p:cNvPr id="107" name="図 106">
              <a:extLst>
                <a:ext uri="{FF2B5EF4-FFF2-40B4-BE49-F238E27FC236}">
                  <a16:creationId xmlns:a16="http://schemas.microsoft.com/office/drawing/2014/main" id="{E7D19102-ACE8-465A-A8A8-B911B7AA6FF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162163" y="6811017"/>
              <a:ext cx="849384" cy="201456"/>
            </a:xfrm>
            <a:prstGeom prst="rect">
              <a:avLst/>
            </a:prstGeom>
          </p:spPr>
        </p:pic>
      </p:grpSp>
      <p:sp>
        <p:nvSpPr>
          <p:cNvPr id="108" name="正方形/長方形 107">
            <a:extLst>
              <a:ext uri="{FF2B5EF4-FFF2-40B4-BE49-F238E27FC236}">
                <a16:creationId xmlns:a16="http://schemas.microsoft.com/office/drawing/2014/main" id="{F3AB8C1D-AFF7-4730-B271-39F23FCD7697}"/>
              </a:ext>
            </a:extLst>
          </p:cNvPr>
          <p:cNvSpPr/>
          <p:nvPr/>
        </p:nvSpPr>
        <p:spPr>
          <a:xfrm>
            <a:off x="4521088" y="3097940"/>
            <a:ext cx="2314267" cy="412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0000"/>
              </a:lnSpc>
            </a:pPr>
            <a:r>
              <a:rPr lang="ja-JP" altLang="en-US" sz="1100" b="1">
                <a:solidFill>
                  <a:schemeClr val="tx1"/>
                </a:solidFill>
                <a:latin typeface="游ゴシック" panose="020B0400000000000000" pitchFamily="50" charset="-128"/>
                <a:ea typeface="游ゴシック" panose="020B0400000000000000" pitchFamily="50" charset="-128"/>
              </a:rPr>
              <a:t>■介護に関するリアルコンテンツ</a:t>
            </a:r>
            <a:endParaRPr lang="en-US" altLang="ja-JP" sz="1100" b="1">
              <a:solidFill>
                <a:schemeClr val="tx1"/>
              </a:solidFill>
              <a:latin typeface="游ゴシック" panose="020B0400000000000000" pitchFamily="50" charset="-128"/>
              <a:ea typeface="游ゴシック" panose="020B0400000000000000" pitchFamily="50" charset="-128"/>
            </a:endParaRPr>
          </a:p>
        </p:txBody>
      </p:sp>
      <p:sp>
        <p:nvSpPr>
          <p:cNvPr id="109" name="正方形/長方形 108">
            <a:extLst>
              <a:ext uri="{FF2B5EF4-FFF2-40B4-BE49-F238E27FC236}">
                <a16:creationId xmlns:a16="http://schemas.microsoft.com/office/drawing/2014/main" id="{3D11AC7D-05A1-431B-8C1C-10849AEE491A}"/>
              </a:ext>
            </a:extLst>
          </p:cNvPr>
          <p:cNvSpPr/>
          <p:nvPr/>
        </p:nvSpPr>
        <p:spPr>
          <a:xfrm>
            <a:off x="4687917" y="5022516"/>
            <a:ext cx="1963628" cy="507062"/>
          </a:xfrm>
          <a:prstGeom prst="rect">
            <a:avLst/>
          </a:prstGeom>
        </p:spPr>
        <p:txBody>
          <a:bodyPr wrap="square" lIns="0" tIns="0" rIns="0" bIns="0">
            <a:spAutoFit/>
          </a:bodyPr>
          <a:lstStyle/>
          <a:p>
            <a:pPr>
              <a:lnSpc>
                <a:spcPct val="110000"/>
              </a:lnSpc>
            </a:pPr>
            <a:r>
              <a:rPr lang="ja-JP" altLang="en-US" sz="756">
                <a:latin typeface="游ゴシック" panose="020B0400000000000000" pitchFamily="50" charset="-128"/>
                <a:ea typeface="游ゴシック" panose="020B0400000000000000" pitchFamily="50" charset="-128"/>
              </a:rPr>
              <a:t>連載「今日は晴天、ぼけ日和」は、介護施設で働く漫画家・高橋恵子さんによる現役介護士の体験に基づくコンテンツ。</a:t>
            </a:r>
            <a:r>
              <a:rPr lang="en-US" altLang="ja-JP" sz="756">
                <a:latin typeface="游ゴシック" panose="020B0400000000000000" pitchFamily="50" charset="-128"/>
                <a:ea typeface="游ゴシック" panose="020B0400000000000000" pitchFamily="50" charset="-128"/>
              </a:rPr>
              <a:t>SNS</a:t>
            </a:r>
            <a:r>
              <a:rPr lang="ja-JP" altLang="en-US" sz="756">
                <a:latin typeface="游ゴシック" panose="020B0400000000000000" pitchFamily="50" charset="-128"/>
                <a:ea typeface="游ゴシック" panose="020B0400000000000000" pitchFamily="50" charset="-128"/>
              </a:rPr>
              <a:t>を中心に共感を呼んでいる。</a:t>
            </a:r>
          </a:p>
        </p:txBody>
      </p:sp>
      <p:sp>
        <p:nvSpPr>
          <p:cNvPr id="110" name="テキスト ボックス 109">
            <a:extLst>
              <a:ext uri="{FF2B5EF4-FFF2-40B4-BE49-F238E27FC236}">
                <a16:creationId xmlns:a16="http://schemas.microsoft.com/office/drawing/2014/main" id="{BB3B5035-4EC6-4151-8B4E-2570E9698EFD}"/>
              </a:ext>
            </a:extLst>
          </p:cNvPr>
          <p:cNvSpPr txBox="1"/>
          <p:nvPr/>
        </p:nvSpPr>
        <p:spPr>
          <a:xfrm>
            <a:off x="4687916" y="6755499"/>
            <a:ext cx="1998433" cy="379143"/>
          </a:xfrm>
          <a:prstGeom prst="rect">
            <a:avLst/>
          </a:prstGeom>
          <a:noFill/>
        </p:spPr>
        <p:txBody>
          <a:bodyPr wrap="square" lIns="0" tIns="0" rIns="0" bIns="0" rtlCol="0" anchor="t">
            <a:spAutoFit/>
          </a:bodyPr>
          <a:lstStyle/>
          <a:p>
            <a:pPr algn="just">
              <a:lnSpc>
                <a:spcPct val="110000"/>
              </a:lnSpc>
            </a:pPr>
            <a:r>
              <a:rPr lang="en-US" altLang="ja-JP" sz="756">
                <a:latin typeface="游ゴシック" panose="020B0400000000000000" pitchFamily="50" charset="-128"/>
                <a:ea typeface="游ゴシック" panose="020B0400000000000000" pitchFamily="50" charset="-128"/>
              </a:rPr>
              <a:t>｢</a:t>
            </a:r>
            <a:r>
              <a:rPr lang="ja-JP" altLang="en-US" sz="756">
                <a:latin typeface="游ゴシック" panose="020B0400000000000000" pitchFamily="50" charset="-128"/>
                <a:ea typeface="游ゴシック" panose="020B0400000000000000" pitchFamily="50" charset="-128"/>
              </a:rPr>
              <a:t>孫介護」</a:t>
            </a:r>
            <a:r>
              <a:rPr lang="en-US" altLang="ja-JP" sz="756">
                <a:latin typeface="游ゴシック" panose="020B0400000000000000" pitchFamily="50" charset="-128"/>
                <a:ea typeface="游ゴシック" panose="020B0400000000000000" pitchFamily="50" charset="-128"/>
              </a:rPr>
              <a:t>｢</a:t>
            </a:r>
            <a:r>
              <a:rPr lang="ja-JP" altLang="en-US" sz="756">
                <a:latin typeface="游ゴシック" panose="020B0400000000000000" pitchFamily="50" charset="-128"/>
                <a:ea typeface="游ゴシック" panose="020B0400000000000000" pitchFamily="50" charset="-128"/>
              </a:rPr>
              <a:t>ヤングケアラー」といった新たな視点での社会問題提起が若い世代を中心にヒット。</a:t>
            </a:r>
          </a:p>
        </p:txBody>
      </p:sp>
      <p:pic>
        <p:nvPicPr>
          <p:cNvPr id="111" name="図 110">
            <a:extLst>
              <a:ext uri="{FF2B5EF4-FFF2-40B4-BE49-F238E27FC236}">
                <a16:creationId xmlns:a16="http://schemas.microsoft.com/office/drawing/2014/main" id="{3E5FBC52-B481-4B4F-955F-E8AC13D4E906}"/>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924713" y="4381102"/>
            <a:ext cx="798278" cy="1241763"/>
          </a:xfrm>
          <a:prstGeom prst="rect">
            <a:avLst/>
          </a:prstGeom>
        </p:spPr>
      </p:pic>
      <p:pic>
        <p:nvPicPr>
          <p:cNvPr id="112" name="図 111">
            <a:extLst>
              <a:ext uri="{FF2B5EF4-FFF2-40B4-BE49-F238E27FC236}">
                <a16:creationId xmlns:a16="http://schemas.microsoft.com/office/drawing/2014/main" id="{6F684C7A-0ABB-4ECE-BB4F-AC4FF16B3A6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530304" y="4499003"/>
            <a:ext cx="798277" cy="1267635"/>
          </a:xfrm>
          <a:prstGeom prst="rect">
            <a:avLst/>
          </a:prstGeom>
        </p:spPr>
      </p:pic>
      <p:grpSp>
        <p:nvGrpSpPr>
          <p:cNvPr id="113" name="グループ化 112">
            <a:extLst>
              <a:ext uri="{FF2B5EF4-FFF2-40B4-BE49-F238E27FC236}">
                <a16:creationId xmlns:a16="http://schemas.microsoft.com/office/drawing/2014/main" id="{9AD9350C-4A72-4A3C-97DA-0DC3D91A8634}"/>
              </a:ext>
            </a:extLst>
          </p:cNvPr>
          <p:cNvGrpSpPr/>
          <p:nvPr/>
        </p:nvGrpSpPr>
        <p:grpSpPr>
          <a:xfrm>
            <a:off x="4682790" y="5661064"/>
            <a:ext cx="1968755" cy="990697"/>
            <a:chOff x="3045322" y="5865272"/>
            <a:chExt cx="1968755" cy="990697"/>
          </a:xfrm>
        </p:grpSpPr>
        <p:pic>
          <p:nvPicPr>
            <p:cNvPr id="114" name="図 113">
              <a:extLst>
                <a:ext uri="{FF2B5EF4-FFF2-40B4-BE49-F238E27FC236}">
                  <a16:creationId xmlns:a16="http://schemas.microsoft.com/office/drawing/2014/main" id="{64118A48-491D-4E50-9F0B-585ED653D27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045322" y="5865272"/>
              <a:ext cx="1050113" cy="787585"/>
            </a:xfrm>
            <a:prstGeom prst="rect">
              <a:avLst/>
            </a:prstGeom>
            <a:ln w="6350">
              <a:solidFill>
                <a:schemeClr val="bg1">
                  <a:lumMod val="75000"/>
                </a:schemeClr>
              </a:solidFill>
            </a:ln>
            <a:effectLst/>
          </p:spPr>
        </p:pic>
        <p:pic>
          <p:nvPicPr>
            <p:cNvPr id="115" name="図 114">
              <a:extLst>
                <a:ext uri="{FF2B5EF4-FFF2-40B4-BE49-F238E27FC236}">
                  <a16:creationId xmlns:a16="http://schemas.microsoft.com/office/drawing/2014/main" id="{97CE9389-4279-484C-8AFD-F2D9017AAC3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963964" y="6068384"/>
              <a:ext cx="1050113" cy="787585"/>
            </a:xfrm>
            <a:prstGeom prst="rect">
              <a:avLst/>
            </a:prstGeom>
            <a:ln w="6350">
              <a:solidFill>
                <a:schemeClr val="bg1">
                  <a:lumMod val="75000"/>
                </a:schemeClr>
              </a:solidFill>
            </a:ln>
            <a:effectLst/>
          </p:spPr>
        </p:pic>
      </p:grpSp>
      <p:sp>
        <p:nvSpPr>
          <p:cNvPr id="116" name="テキスト ボックス 115">
            <a:extLst>
              <a:ext uri="{FF2B5EF4-FFF2-40B4-BE49-F238E27FC236}">
                <a16:creationId xmlns:a16="http://schemas.microsoft.com/office/drawing/2014/main" id="{F5A9BEED-550B-4F84-A207-A698264FAB9A}"/>
              </a:ext>
            </a:extLst>
          </p:cNvPr>
          <p:cNvSpPr txBox="1"/>
          <p:nvPr/>
        </p:nvSpPr>
        <p:spPr>
          <a:xfrm>
            <a:off x="6939327" y="6302049"/>
            <a:ext cx="3752486" cy="499263"/>
          </a:xfrm>
          <a:prstGeom prst="rect">
            <a:avLst/>
          </a:prstGeom>
          <a:noFill/>
        </p:spPr>
        <p:txBody>
          <a:bodyPr wrap="square" lIns="72000" tIns="72000" rtlCol="0">
            <a:noAutofit/>
          </a:bodyPr>
          <a:lstStyle/>
          <a:p>
            <a:r>
              <a:rPr lang="en-US" altLang="ja-JP" sz="800" b="1">
                <a:latin typeface="游ゴシック" panose="020B0400000000000000" pitchFamily="50" charset="-128"/>
                <a:ea typeface="游ゴシック" panose="020B0400000000000000" pitchFamily="50" charset="-128"/>
              </a:rPr>
              <a:t>SOMPO</a:t>
            </a:r>
            <a:r>
              <a:rPr lang="ja-JP" altLang="en-US" sz="800" b="1">
                <a:latin typeface="游ゴシック" panose="020B0400000000000000" pitchFamily="50" charset="-128"/>
                <a:ea typeface="游ゴシック" panose="020B0400000000000000" pitchFamily="50" charset="-128"/>
              </a:rPr>
              <a:t>ホールディングス、大王製紙、東急イーライフデザイン、厚生労働省、東京都医師会、日本医師会、警視庁、三井住友信託銀行　ほか</a:t>
            </a:r>
          </a:p>
        </p:txBody>
      </p:sp>
      <p:sp>
        <p:nvSpPr>
          <p:cNvPr id="117" name="テキスト プレースホルダー 2">
            <a:extLst>
              <a:ext uri="{FF2B5EF4-FFF2-40B4-BE49-F238E27FC236}">
                <a16:creationId xmlns:a16="http://schemas.microsoft.com/office/drawing/2014/main" id="{DB7772F6-42C6-4916-BE16-376AD2C43BEE}"/>
              </a:ext>
            </a:extLst>
          </p:cNvPr>
          <p:cNvSpPr txBox="1">
            <a:spLocks/>
          </p:cNvSpPr>
          <p:nvPr/>
        </p:nvSpPr>
        <p:spPr>
          <a:xfrm>
            <a:off x="6918061" y="6154999"/>
            <a:ext cx="2055810"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■実績広告主</a:t>
            </a:r>
          </a:p>
        </p:txBody>
      </p:sp>
      <p:cxnSp>
        <p:nvCxnSpPr>
          <p:cNvPr id="118" name="直線コネクタ 117">
            <a:extLst>
              <a:ext uri="{FF2B5EF4-FFF2-40B4-BE49-F238E27FC236}">
                <a16:creationId xmlns:a16="http://schemas.microsoft.com/office/drawing/2014/main" id="{B5299A43-08C8-4712-B984-584E0305E17B}"/>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9" name="グループ化 118">
            <a:extLst>
              <a:ext uri="{FF2B5EF4-FFF2-40B4-BE49-F238E27FC236}">
                <a16:creationId xmlns:a16="http://schemas.microsoft.com/office/drawing/2014/main" id="{DF15FFD1-DD1E-4896-A93D-1E5E48D59CC8}"/>
              </a:ext>
            </a:extLst>
          </p:cNvPr>
          <p:cNvGrpSpPr/>
          <p:nvPr/>
        </p:nvGrpSpPr>
        <p:grpSpPr>
          <a:xfrm>
            <a:off x="4653112" y="3308728"/>
            <a:ext cx="1998433" cy="1654397"/>
            <a:chOff x="4712534" y="3301809"/>
            <a:chExt cx="1446153" cy="1197194"/>
          </a:xfrm>
        </p:grpSpPr>
        <p:grpSp>
          <p:nvGrpSpPr>
            <p:cNvPr id="120" name="グループ化 119">
              <a:extLst>
                <a:ext uri="{FF2B5EF4-FFF2-40B4-BE49-F238E27FC236}">
                  <a16:creationId xmlns:a16="http://schemas.microsoft.com/office/drawing/2014/main" id="{CFE86F00-39DA-4C6D-8216-CFA67B953E34}"/>
                </a:ext>
              </a:extLst>
            </p:cNvPr>
            <p:cNvGrpSpPr/>
            <p:nvPr/>
          </p:nvGrpSpPr>
          <p:grpSpPr>
            <a:xfrm>
              <a:off x="4762283" y="3301809"/>
              <a:ext cx="1318027" cy="1136866"/>
              <a:chOff x="315112" y="5869236"/>
              <a:chExt cx="1318027" cy="1136866"/>
            </a:xfrm>
          </p:grpSpPr>
          <p:pic>
            <p:nvPicPr>
              <p:cNvPr id="122" name="図 121">
                <a:extLst>
                  <a:ext uri="{FF2B5EF4-FFF2-40B4-BE49-F238E27FC236}">
                    <a16:creationId xmlns:a16="http://schemas.microsoft.com/office/drawing/2014/main" id="{5D262E7C-593D-41E3-AD71-35C3B042247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81567" y="6631193"/>
                <a:ext cx="1087618" cy="374909"/>
              </a:xfrm>
              <a:prstGeom prst="rect">
                <a:avLst/>
              </a:prstGeom>
            </p:spPr>
          </p:pic>
          <p:pic>
            <p:nvPicPr>
              <p:cNvPr id="123" name="図 122">
                <a:extLst>
                  <a:ext uri="{FF2B5EF4-FFF2-40B4-BE49-F238E27FC236}">
                    <a16:creationId xmlns:a16="http://schemas.microsoft.com/office/drawing/2014/main" id="{A5B4096A-50C4-429B-AF64-5206E6F509B0}"/>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15112" y="5869236"/>
                <a:ext cx="1318027" cy="725690"/>
              </a:xfrm>
              <a:prstGeom prst="rect">
                <a:avLst/>
              </a:prstGeom>
            </p:spPr>
          </p:pic>
        </p:grpSp>
        <p:sp>
          <p:nvSpPr>
            <p:cNvPr id="121" name="正方形/長方形 120">
              <a:extLst>
                <a:ext uri="{FF2B5EF4-FFF2-40B4-BE49-F238E27FC236}">
                  <a16:creationId xmlns:a16="http://schemas.microsoft.com/office/drawing/2014/main" id="{A1C2F5B6-5A81-482D-B800-E3CB800C6037}"/>
                </a:ext>
              </a:extLst>
            </p:cNvPr>
            <p:cNvSpPr/>
            <p:nvPr/>
          </p:nvSpPr>
          <p:spPr>
            <a:xfrm>
              <a:off x="4712534" y="3347720"/>
              <a:ext cx="1446153" cy="1151283"/>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4" name="正方形/長方形 123">
            <a:extLst>
              <a:ext uri="{FF2B5EF4-FFF2-40B4-BE49-F238E27FC236}">
                <a16:creationId xmlns:a16="http://schemas.microsoft.com/office/drawing/2014/main" id="{02C80913-48AF-4D94-A34D-B4087868E8CA}"/>
              </a:ext>
            </a:extLst>
          </p:cNvPr>
          <p:cNvSpPr/>
          <p:nvPr/>
        </p:nvSpPr>
        <p:spPr>
          <a:xfrm>
            <a:off x="2241175" y="5823091"/>
            <a:ext cx="3824118" cy="309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120000"/>
              </a:lnSpc>
            </a:pPr>
            <a:r>
              <a:rPr lang="ja-JP" altLang="en-US" sz="1100" b="1">
                <a:solidFill>
                  <a:schemeClr val="tx1"/>
                </a:solidFill>
                <a:latin typeface="游ゴシック" panose="020B0400000000000000" pitchFamily="50" charset="-128"/>
                <a:ea typeface="游ゴシック" panose="020B0400000000000000" pitchFamily="50" charset="-128"/>
              </a:rPr>
              <a:t>■ユーザー</a:t>
            </a:r>
            <a:endParaRPr lang="en-US" altLang="ja-JP" sz="971" b="1">
              <a:solidFill>
                <a:schemeClr val="tx1"/>
              </a:solidFill>
              <a:latin typeface="游ゴシック" panose="020B0400000000000000" pitchFamily="50" charset="-128"/>
              <a:ea typeface="游ゴシック" panose="020B0400000000000000" pitchFamily="50" charset="-128"/>
            </a:endParaRPr>
          </a:p>
          <a:p>
            <a:pPr>
              <a:lnSpc>
                <a:spcPct val="120000"/>
              </a:lnSpc>
            </a:pPr>
            <a:endParaRPr lang="en-US" altLang="ja-JP" sz="971" b="1">
              <a:solidFill>
                <a:schemeClr val="tx1"/>
              </a:solidFill>
              <a:latin typeface="游ゴシック" panose="020B0400000000000000" pitchFamily="50" charset="-128"/>
              <a:ea typeface="游ゴシック" panose="020B0400000000000000" pitchFamily="50" charset="-128"/>
            </a:endParaRPr>
          </a:p>
        </p:txBody>
      </p:sp>
      <p:sp>
        <p:nvSpPr>
          <p:cNvPr id="126" name="正方形/長方形 125">
            <a:extLst>
              <a:ext uri="{FF2B5EF4-FFF2-40B4-BE49-F238E27FC236}">
                <a16:creationId xmlns:a16="http://schemas.microsoft.com/office/drawing/2014/main" id="{4C9AE491-B095-489F-A4E8-399E0301398A}"/>
              </a:ext>
            </a:extLst>
          </p:cNvPr>
          <p:cNvSpPr/>
          <p:nvPr/>
        </p:nvSpPr>
        <p:spPr>
          <a:xfrm>
            <a:off x="6921686" y="5961483"/>
            <a:ext cx="947182" cy="200055"/>
          </a:xfrm>
          <a:prstGeom prst="rect">
            <a:avLst/>
          </a:prstGeom>
        </p:spPr>
        <p:txBody>
          <a:bodyPr wrap="square">
            <a:spAutoFit/>
          </a:bodyPr>
          <a:lstStyle/>
          <a:p>
            <a:pPr lvl="0" defTabSz="389584"/>
            <a:r>
              <a:rPr lang="ja-JP" altLang="en-US" sz="700">
                <a:solidFill>
                  <a:prstClr val="black"/>
                </a:solidFill>
                <a:latin typeface="游ゴシック" panose="020B0400000000000000" pitchFamily="50" charset="-128"/>
                <a:ea typeface="游ゴシック" panose="020B0400000000000000" pitchFamily="50" charset="-128"/>
                <a:hlinkClick r:id="rId21">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127" name="正方形/長方形 126">
            <a:extLst>
              <a:ext uri="{FF2B5EF4-FFF2-40B4-BE49-F238E27FC236}">
                <a16:creationId xmlns:a16="http://schemas.microsoft.com/office/drawing/2014/main" id="{CBDC534E-09B4-4B21-A5B4-D8E522587976}"/>
              </a:ext>
            </a:extLst>
          </p:cNvPr>
          <p:cNvSpPr/>
          <p:nvPr/>
        </p:nvSpPr>
        <p:spPr>
          <a:xfrm>
            <a:off x="8569545" y="5746867"/>
            <a:ext cx="813043" cy="200055"/>
          </a:xfrm>
          <a:prstGeom prst="rect">
            <a:avLst/>
          </a:prstGeom>
        </p:spPr>
        <p:txBody>
          <a:bodyPr wrap="none">
            <a:spAutoFit/>
          </a:bodyPr>
          <a:lstStyle/>
          <a:p>
            <a:pPr lvl="0" defTabSz="389584"/>
            <a:r>
              <a:rPr lang="ja-JP" altLang="en-US" sz="700">
                <a:solidFill>
                  <a:prstClr val="black"/>
                </a:solidFill>
                <a:latin typeface="游ゴシック" panose="020B0400000000000000" pitchFamily="50" charset="-128"/>
                <a:ea typeface="游ゴシック" panose="020B0400000000000000" pitchFamily="50" charset="-128"/>
                <a:hlinkClick r:id="rId22">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pic>
        <p:nvPicPr>
          <p:cNvPr id="52" name="図 51" descr="スクリーンショットの画面&#10;&#10;自動的に生成された説明">
            <a:extLst>
              <a:ext uri="{FF2B5EF4-FFF2-40B4-BE49-F238E27FC236}">
                <a16:creationId xmlns:a16="http://schemas.microsoft.com/office/drawing/2014/main" id="{A69A842C-FBA1-4739-87CE-66AB588005E5}"/>
              </a:ext>
            </a:extLst>
          </p:cNvPr>
          <p:cNvPicPr>
            <a:picLocks noChangeAspect="1"/>
          </p:cNvPicPr>
          <p:nvPr/>
        </p:nvPicPr>
        <p:blipFill rotWithShape="1">
          <a:blip r:embed="rId23"/>
          <a:srcRect b="15978"/>
          <a:stretch/>
        </p:blipFill>
        <p:spPr>
          <a:xfrm>
            <a:off x="8898963" y="3056934"/>
            <a:ext cx="1235507" cy="1536574"/>
          </a:xfrm>
          <a:prstGeom prst="rect">
            <a:avLst/>
          </a:prstGeom>
          <a:ln>
            <a:solidFill>
              <a:schemeClr val="bg1">
                <a:lumMod val="75000"/>
              </a:schemeClr>
            </a:solidFill>
          </a:ln>
        </p:spPr>
      </p:pic>
      <p:pic>
        <p:nvPicPr>
          <p:cNvPr id="53" name="図 52">
            <a:extLst>
              <a:ext uri="{FF2B5EF4-FFF2-40B4-BE49-F238E27FC236}">
                <a16:creationId xmlns:a16="http://schemas.microsoft.com/office/drawing/2014/main" id="{3CAC91B3-3DBC-4D2A-966A-1FBCCBE4201F}"/>
              </a:ext>
            </a:extLst>
          </p:cNvPr>
          <p:cNvPicPr>
            <a:picLocks noChangeAspect="1"/>
          </p:cNvPicPr>
          <p:nvPr/>
        </p:nvPicPr>
        <p:blipFill rotWithShape="1">
          <a:blip r:embed="rId24"/>
          <a:srcRect b="53770"/>
          <a:stretch/>
        </p:blipFill>
        <p:spPr>
          <a:xfrm>
            <a:off x="7115321" y="3057238"/>
            <a:ext cx="1235506" cy="1536034"/>
          </a:xfrm>
          <a:prstGeom prst="rect">
            <a:avLst/>
          </a:prstGeom>
          <a:ln>
            <a:solidFill>
              <a:schemeClr val="bg1">
                <a:lumMod val="75000"/>
              </a:schemeClr>
            </a:solidFill>
          </a:ln>
        </p:spPr>
      </p:pic>
      <p:sp>
        <p:nvSpPr>
          <p:cNvPr id="51" name="四角形: 角を丸くする 50">
            <a:extLst>
              <a:ext uri="{FF2B5EF4-FFF2-40B4-BE49-F238E27FC236}">
                <a16:creationId xmlns:a16="http://schemas.microsoft.com/office/drawing/2014/main" id="{1C730D5A-BDE9-421C-8646-03E1C6612B71}"/>
              </a:ext>
            </a:extLst>
          </p:cNvPr>
          <p:cNvSpPr/>
          <p:nvPr/>
        </p:nvSpPr>
        <p:spPr>
          <a:xfrm>
            <a:off x="7419627" y="6717828"/>
            <a:ext cx="3108487" cy="547957"/>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nSpc>
                <a:spcPct val="120000"/>
              </a:lnSpc>
            </a:pPr>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　</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1</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G150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2</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G280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p:txBody>
      </p:sp>
    </p:spTree>
    <p:extLst>
      <p:ext uri="{BB962C8B-B14F-4D97-AF65-F5344CB8AC3E}">
        <p14:creationId xmlns:p14="http://schemas.microsoft.com/office/powerpoint/2010/main" val="910452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の画面&#10;&#10;自動的に生成された説明">
            <a:extLst>
              <a:ext uri="{FF2B5EF4-FFF2-40B4-BE49-F238E27FC236}">
                <a16:creationId xmlns:a16="http://schemas.microsoft.com/office/drawing/2014/main" id="{EF63F063-140F-45BA-A671-67BCB9EEEE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273" y="3113003"/>
            <a:ext cx="2438221" cy="4027854"/>
          </a:xfrm>
          <a:prstGeom prst="rect">
            <a:avLst/>
          </a:prstGeom>
          <a:ln w="6350">
            <a:solidFill>
              <a:schemeClr val="bg1">
                <a:lumMod val="75000"/>
              </a:schemeClr>
            </a:solidFill>
          </a:ln>
          <a:effectLst/>
        </p:spPr>
      </p:pic>
      <p:pic>
        <p:nvPicPr>
          <p:cNvPr id="4" name="図 3" descr="人, テーブル, 男, 屋内 が含まれている画像&#10;&#10;自動的に生成された説明">
            <a:extLst>
              <a:ext uri="{FF2B5EF4-FFF2-40B4-BE49-F238E27FC236}">
                <a16:creationId xmlns:a16="http://schemas.microsoft.com/office/drawing/2014/main" id="{F6D041E7-5703-4683-834D-313F5BB200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3952" y="3700628"/>
            <a:ext cx="957625" cy="638417"/>
          </a:xfrm>
          <a:prstGeom prst="rect">
            <a:avLst/>
          </a:prstGeom>
        </p:spPr>
      </p:pic>
      <p:pic>
        <p:nvPicPr>
          <p:cNvPr id="6" name="図 5">
            <a:extLst>
              <a:ext uri="{FF2B5EF4-FFF2-40B4-BE49-F238E27FC236}">
                <a16:creationId xmlns:a16="http://schemas.microsoft.com/office/drawing/2014/main" id="{002EFEDB-45F6-4DE2-87D4-0D6488E008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4592" y="4778854"/>
            <a:ext cx="956985" cy="637990"/>
          </a:xfrm>
          <a:prstGeom prst="rect">
            <a:avLst/>
          </a:prstGeom>
        </p:spPr>
      </p:pic>
      <p:pic>
        <p:nvPicPr>
          <p:cNvPr id="8" name="図 7" descr="飛ぶ, 凧, 記号, ブルー が含まれている画像&#10;&#10;自動的に生成された説明">
            <a:extLst>
              <a:ext uri="{FF2B5EF4-FFF2-40B4-BE49-F238E27FC236}">
                <a16:creationId xmlns:a16="http://schemas.microsoft.com/office/drawing/2014/main" id="{051300FF-C41F-4B27-96F3-8F703C865CE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77524" y="5863734"/>
            <a:ext cx="954054" cy="657229"/>
          </a:xfrm>
          <a:prstGeom prst="rect">
            <a:avLst/>
          </a:prstGeom>
        </p:spPr>
      </p:pic>
      <p:sp>
        <p:nvSpPr>
          <p:cNvPr id="43" name="正方形/長方形 42">
            <a:extLst>
              <a:ext uri="{FF2B5EF4-FFF2-40B4-BE49-F238E27FC236}">
                <a16:creationId xmlns:a16="http://schemas.microsoft.com/office/drawing/2014/main" id="{522811BF-F024-4772-8A9B-34BE25C2752C}"/>
              </a:ext>
            </a:extLst>
          </p:cNvPr>
          <p:cNvSpPr/>
          <p:nvPr/>
        </p:nvSpPr>
        <p:spPr>
          <a:xfrm>
            <a:off x="559767" y="697429"/>
            <a:ext cx="1329210"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7"/>
              </a:rPr>
              <a:t>https://souzoku.asahi.com/</a:t>
            </a:r>
            <a:endParaRPr lang="en-US" altLang="ja-JP" sz="700">
              <a:latin typeface="游ゴシック" panose="020B0400000000000000" pitchFamily="50" charset="-128"/>
              <a:ea typeface="游ゴシック" panose="020B0400000000000000" pitchFamily="50" charset="-128"/>
            </a:endParaRPr>
          </a:p>
        </p:txBody>
      </p:sp>
      <p:pic>
        <p:nvPicPr>
          <p:cNvPr id="45" name="グラフィックス 44" descr="ノート PC">
            <a:extLst>
              <a:ext uri="{FF2B5EF4-FFF2-40B4-BE49-F238E27FC236}">
                <a16:creationId xmlns:a16="http://schemas.microsoft.com/office/drawing/2014/main" id="{760E7C3A-649A-426D-939C-EE37CE92817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5196" y="689456"/>
            <a:ext cx="216000" cy="216000"/>
          </a:xfrm>
          <a:prstGeom prst="rect">
            <a:avLst/>
          </a:prstGeom>
        </p:spPr>
      </p:pic>
      <p:sp>
        <p:nvSpPr>
          <p:cNvPr id="47" name="正方形/長方形 46">
            <a:extLst>
              <a:ext uri="{FF2B5EF4-FFF2-40B4-BE49-F238E27FC236}">
                <a16:creationId xmlns:a16="http://schemas.microsoft.com/office/drawing/2014/main" id="{B4CDD100-278C-4ADC-B81A-4D7E0D51A621}"/>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2">
            <a:extLst>
              <a:ext uri="{FF2B5EF4-FFF2-40B4-BE49-F238E27FC236}">
                <a16:creationId xmlns:a16="http://schemas.microsoft.com/office/drawing/2014/main" id="{8F5D20D3-F6EE-4B98-B28E-AF1034EFAEE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弁護士、税理士など専門家の監修・執筆記事による相続徹底解説。</a:t>
            </a:r>
          </a:p>
          <a:p>
            <a:r>
              <a:rPr lang="ja-JP" altLang="en-US"/>
              <a:t>ニュースサイトとして記事の外部配信が可能なことも強み。</a:t>
            </a:r>
          </a:p>
        </p:txBody>
      </p:sp>
      <p:cxnSp>
        <p:nvCxnSpPr>
          <p:cNvPr id="49" name="直線コネクタ 48">
            <a:extLst>
              <a:ext uri="{FF2B5EF4-FFF2-40B4-BE49-F238E27FC236}">
                <a16:creationId xmlns:a16="http://schemas.microsoft.com/office/drawing/2014/main" id="{27CC356B-60D0-4268-81D0-755C277FE153}"/>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
            <a:extLst>
              <a:ext uri="{FF2B5EF4-FFF2-40B4-BE49-F238E27FC236}">
                <a16:creationId xmlns:a16="http://schemas.microsoft.com/office/drawing/2014/main" id="{184A1A33-F9E7-4A4E-A64E-C233E2732BAF}"/>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2" name="テキスト プレースホルダー 2">
            <a:extLst>
              <a:ext uri="{FF2B5EF4-FFF2-40B4-BE49-F238E27FC236}">
                <a16:creationId xmlns:a16="http://schemas.microsoft.com/office/drawing/2014/main" id="{98E34B1A-4509-48C3-8611-998572A02DD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「相続」に関心の高い家族、親族</a:t>
            </a:r>
          </a:p>
        </p:txBody>
      </p:sp>
      <p:sp>
        <p:nvSpPr>
          <p:cNvPr id="53" name="テキスト プレースホルダー 2">
            <a:extLst>
              <a:ext uri="{FF2B5EF4-FFF2-40B4-BE49-F238E27FC236}">
                <a16:creationId xmlns:a16="http://schemas.microsoft.com/office/drawing/2014/main" id="{FADCAFE4-2836-4927-9F58-68857194DD07}"/>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cxnSp>
        <p:nvCxnSpPr>
          <p:cNvPr id="81" name="直線コネクタ 80">
            <a:extLst>
              <a:ext uri="{FF2B5EF4-FFF2-40B4-BE49-F238E27FC236}">
                <a16:creationId xmlns:a16="http://schemas.microsoft.com/office/drawing/2014/main" id="{ECC54404-9FCF-4AFF-8FFC-78602BC83EA5}"/>
              </a:ext>
            </a:extLst>
          </p:cNvPr>
          <p:cNvCxnSpPr>
            <a:cxnSpLocks/>
          </p:cNvCxnSpPr>
          <p:nvPr/>
        </p:nvCxnSpPr>
        <p:spPr>
          <a:xfrm>
            <a:off x="370909" y="2951286"/>
            <a:ext cx="9949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テキスト プレースホルダー 2">
            <a:extLst>
              <a:ext uri="{FF2B5EF4-FFF2-40B4-BE49-F238E27FC236}">
                <a16:creationId xmlns:a16="http://schemas.microsoft.com/office/drawing/2014/main" id="{05C6669B-241D-4D7D-A52E-D72C2DE12885}"/>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pic>
        <p:nvPicPr>
          <p:cNvPr id="40" name="図 39">
            <a:extLst>
              <a:ext uri="{FF2B5EF4-FFF2-40B4-BE49-F238E27FC236}">
                <a16:creationId xmlns:a16="http://schemas.microsoft.com/office/drawing/2014/main" id="{D3E7582D-8296-4CE2-BFF2-86216838F5F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70909" y="180508"/>
            <a:ext cx="1808212" cy="452053"/>
          </a:xfrm>
          <a:prstGeom prst="rect">
            <a:avLst/>
          </a:prstGeom>
        </p:spPr>
      </p:pic>
      <p:pic>
        <p:nvPicPr>
          <p:cNvPr id="41" name="Picture 2" descr="http://chart.apis.google.com/chart?chs=400x400&amp;cht=qr&amp;chl=https://souzoku.asahi.com/">
            <a:extLst>
              <a:ext uri="{FF2B5EF4-FFF2-40B4-BE49-F238E27FC236}">
                <a16:creationId xmlns:a16="http://schemas.microsoft.com/office/drawing/2014/main" id="{C5355E86-9692-4711-B484-6DC955BD182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111906" y="142825"/>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DDBA55FE-543F-4583-9A9A-B0460D794AE0}"/>
              </a:ext>
            </a:extLst>
          </p:cNvPr>
          <p:cNvSpPr/>
          <p:nvPr/>
        </p:nvSpPr>
        <p:spPr>
          <a:xfrm>
            <a:off x="2338736" y="302844"/>
            <a:ext cx="2800767" cy="276999"/>
          </a:xfrm>
          <a:prstGeom prst="rect">
            <a:avLst/>
          </a:prstGeom>
        </p:spPr>
        <p:txBody>
          <a:bodyPr wrap="none">
            <a:spAutoFit/>
          </a:bodyPr>
          <a:lstStyle/>
          <a:p>
            <a:r>
              <a:rPr lang="ja-JP" altLang="en-US" sz="1200" b="1">
                <a:latin typeface="游ゴシック" panose="020B0400000000000000" pitchFamily="50" charset="-128"/>
                <a:ea typeface="游ゴシック" panose="020B0400000000000000" pitchFamily="50" charset="-128"/>
              </a:rPr>
              <a:t>円満な相続をサポートする情報サイト</a:t>
            </a:r>
            <a:endParaRPr lang="ja-JP" altLang="en-US" sz="1200"/>
          </a:p>
        </p:txBody>
      </p:sp>
      <p:sp>
        <p:nvSpPr>
          <p:cNvPr id="46" name="正方形/長方形 45">
            <a:extLst>
              <a:ext uri="{FF2B5EF4-FFF2-40B4-BE49-F238E27FC236}">
                <a16:creationId xmlns:a16="http://schemas.microsoft.com/office/drawing/2014/main" id="{0A5CD89D-9899-49A3-9DD2-3EC81C30BEAE}"/>
              </a:ext>
            </a:extLst>
          </p:cNvPr>
          <p:cNvSpPr/>
          <p:nvPr/>
        </p:nvSpPr>
        <p:spPr>
          <a:xfrm>
            <a:off x="2170421" y="676803"/>
            <a:ext cx="2074607" cy="215315"/>
          </a:xfrm>
          <a:prstGeom prst="rect">
            <a:avLst/>
          </a:prstGeom>
        </p:spPr>
        <p:txBody>
          <a:bodyPr wrap="none">
            <a:spAutoFit/>
          </a:bodyPr>
          <a:lstStyle/>
          <a:p>
            <a:r>
              <a:rPr lang="en-US" altLang="ja-JP" sz="799">
                <a:latin typeface="游ゴシック" panose="020B0400000000000000" pitchFamily="50" charset="-128"/>
                <a:ea typeface="游ゴシック" panose="020B0400000000000000" pitchFamily="50" charset="-128"/>
                <a:hlinkClick r:id="rId12"/>
              </a:rPr>
              <a:t>https://pot.asahi.com/article/13281512</a:t>
            </a:r>
            <a:endParaRPr lang="en-US" altLang="ja-JP" sz="799">
              <a:latin typeface="游ゴシック" panose="020B0400000000000000" pitchFamily="50" charset="-128"/>
              <a:ea typeface="游ゴシック" panose="020B0400000000000000" pitchFamily="50" charset="-128"/>
            </a:endParaRPr>
          </a:p>
        </p:txBody>
      </p:sp>
      <p:pic>
        <p:nvPicPr>
          <p:cNvPr id="50" name="グラフィックス 49" descr="ドキュメント">
            <a:extLst>
              <a:ext uri="{FF2B5EF4-FFF2-40B4-BE49-F238E27FC236}">
                <a16:creationId xmlns:a16="http://schemas.microsoft.com/office/drawing/2014/main" id="{9B855A03-C468-4C89-9E60-BBAF8691F090}"/>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997394" y="692382"/>
            <a:ext cx="162730" cy="162730"/>
          </a:xfrm>
          <a:prstGeom prst="rect">
            <a:avLst/>
          </a:prstGeom>
        </p:spPr>
      </p:pic>
      <p:sp>
        <p:nvSpPr>
          <p:cNvPr id="36" name="テキスト ボックス 35">
            <a:extLst>
              <a:ext uri="{FF2B5EF4-FFF2-40B4-BE49-F238E27FC236}">
                <a16:creationId xmlns:a16="http://schemas.microsoft.com/office/drawing/2014/main" id="{32B6CB83-0D6D-43DB-976D-A52B3F8F9E10}"/>
              </a:ext>
            </a:extLst>
          </p:cNvPr>
          <p:cNvSpPr txBox="1"/>
          <p:nvPr/>
        </p:nvSpPr>
        <p:spPr>
          <a:xfrm>
            <a:off x="3008553" y="3097380"/>
            <a:ext cx="2729396" cy="234286"/>
          </a:xfrm>
          <a:prstGeom prst="rect">
            <a:avLst/>
          </a:prstGeom>
          <a:noFill/>
        </p:spPr>
        <p:txBody>
          <a:bodyPr wrap="none" lIns="36000" tIns="36000" rIns="0" bIns="36000" rtlCol="0" anchor="b">
            <a:spAutoFit/>
          </a:bodyPr>
          <a:lstStyle/>
          <a:p>
            <a:r>
              <a:rPr lang="ja-JP" altLang="en-US" sz="1050" b="1" kern="100">
                <a:latin typeface="游ゴシック" panose="020B0400000000000000" pitchFamily="50" charset="-128"/>
                <a:ea typeface="游ゴシック" panose="020B0400000000000000" pitchFamily="50" charset="-128"/>
                <a:cs typeface="Times New Roman" panose="02020603050405020304" pitchFamily="18" charset="0"/>
              </a:rPr>
              <a:t>家族の「想い」と「資産」の承継のサポート</a:t>
            </a:r>
            <a:endParaRPr lang="ja-JP" altLang="en-US" sz="1050" b="1">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8789761E-9F00-4ED8-B39A-E226466B87A9}"/>
              </a:ext>
            </a:extLst>
          </p:cNvPr>
          <p:cNvSpPr txBox="1"/>
          <p:nvPr/>
        </p:nvSpPr>
        <p:spPr>
          <a:xfrm>
            <a:off x="2962833" y="3389294"/>
            <a:ext cx="3059595" cy="1246688"/>
          </a:xfrm>
          <a:prstGeom prst="rect">
            <a:avLst/>
          </a:prstGeom>
          <a:noFill/>
        </p:spPr>
        <p:txBody>
          <a:bodyPr wrap="square" rtlCol="0">
            <a:spAutoFit/>
          </a:bodyPr>
          <a:lstStyle/>
          <a:p>
            <a:pPr>
              <a:lnSpc>
                <a:spcPct val="120000"/>
              </a:lnSpc>
            </a:pPr>
            <a:r>
              <a:rPr lang="ja-JP" altLang="en-US" sz="900">
                <a:latin typeface="游ゴシック" panose="020B0400000000000000" pitchFamily="50" charset="-128"/>
                <a:ea typeface="游ゴシック" panose="020B0400000000000000" pitchFamily="50" charset="-128"/>
              </a:rPr>
              <a:t>相続会議は、家族や親族同士が「相続」について話し合うきっかけをつくるサイト。</a:t>
            </a:r>
          </a:p>
          <a:p>
            <a:pPr>
              <a:lnSpc>
                <a:spcPct val="120000"/>
              </a:lnSpc>
            </a:pPr>
            <a:r>
              <a:rPr lang="ja-JP" altLang="en-US" sz="900">
                <a:latin typeface="游ゴシック" panose="020B0400000000000000" pitchFamily="50" charset="-128"/>
                <a:ea typeface="游ゴシック" panose="020B0400000000000000" pitchFamily="50" charset="-128"/>
              </a:rPr>
              <a:t>相続税や生前贈与の解説、遺言書の書き方など、相続にまつわる対策や手続きについての情報をお届け。税理士や弁護士、司法書士ら専門家が執筆・監修。</a:t>
            </a:r>
          </a:p>
          <a:p>
            <a:pPr>
              <a:lnSpc>
                <a:spcPct val="120000"/>
              </a:lnSpc>
            </a:pPr>
            <a:r>
              <a:rPr lang="ja-JP" altLang="en-US" sz="900">
                <a:latin typeface="游ゴシック" panose="020B0400000000000000" pitchFamily="50" charset="-128"/>
                <a:ea typeface="游ゴシック" panose="020B0400000000000000" pitchFamily="50" charset="-128"/>
              </a:rPr>
              <a:t>相続をきっかけにした家庭不和やストレスがなくなることで家族全体がより充実した時間を過ごすことが可能に。</a:t>
            </a:r>
          </a:p>
        </p:txBody>
      </p:sp>
      <p:sp>
        <p:nvSpPr>
          <p:cNvPr id="9" name="テキスト ボックス 8">
            <a:extLst>
              <a:ext uri="{FF2B5EF4-FFF2-40B4-BE49-F238E27FC236}">
                <a16:creationId xmlns:a16="http://schemas.microsoft.com/office/drawing/2014/main" id="{3C45713A-A571-484A-9132-26E16726D8EB}"/>
              </a:ext>
            </a:extLst>
          </p:cNvPr>
          <p:cNvSpPr txBox="1"/>
          <p:nvPr/>
        </p:nvSpPr>
        <p:spPr>
          <a:xfrm>
            <a:off x="6383893" y="3103366"/>
            <a:ext cx="3288080" cy="261610"/>
          </a:xfrm>
          <a:prstGeom prst="rect">
            <a:avLst/>
          </a:prstGeom>
          <a:noFill/>
        </p:spPr>
        <p:txBody>
          <a:bodyPr wrap="none" rtlCol="0">
            <a:spAutoFit/>
          </a:bodyPr>
          <a:lstStyle/>
          <a:p>
            <a:r>
              <a:rPr kumimoji="1" lang="ja-JP" altLang="en-US" sz="1100" b="1"/>
              <a:t>■相続にまつわるテーマを深掘りした記事を配信</a:t>
            </a:r>
          </a:p>
        </p:txBody>
      </p:sp>
      <p:sp>
        <p:nvSpPr>
          <p:cNvPr id="61" name="テキスト ボックス 60">
            <a:extLst>
              <a:ext uri="{FF2B5EF4-FFF2-40B4-BE49-F238E27FC236}">
                <a16:creationId xmlns:a16="http://schemas.microsoft.com/office/drawing/2014/main" id="{BA2D89EF-C7D0-4690-9C3F-59C247D66AE4}"/>
              </a:ext>
            </a:extLst>
          </p:cNvPr>
          <p:cNvSpPr txBox="1"/>
          <p:nvPr/>
        </p:nvSpPr>
        <p:spPr>
          <a:xfrm>
            <a:off x="2962833" y="5059814"/>
            <a:ext cx="3096000" cy="675249"/>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相続のことがまったく分からない！自分の状況が把握できていない！という人でも一から分かる相続の基礎を徹底解説。</a:t>
            </a:r>
            <a:endParaRPr lang="en-US" altLang="ja-JP" sz="800">
              <a:latin typeface="游ゴシック" panose="020B0400000000000000" pitchFamily="50" charset="-128"/>
              <a:ea typeface="游ゴシック" panose="020B0400000000000000" pitchFamily="50" charset="-128"/>
            </a:endParaRPr>
          </a:p>
          <a:p>
            <a:pPr>
              <a:lnSpc>
                <a:spcPct val="120000"/>
              </a:lnSpc>
            </a:pPr>
            <a:r>
              <a:rPr lang="ja-JP" altLang="en-US" sz="800">
                <a:latin typeface="游ゴシック" panose="020B0400000000000000" pitchFamily="50" charset="-128"/>
                <a:ea typeface="游ゴシック" panose="020B0400000000000000" pitchFamily="50" charset="-128"/>
              </a:rPr>
              <a:t>「遺産相続」「家族信託」などカテゴリごとに相続のいろはを学ぶことが可能。</a:t>
            </a:r>
          </a:p>
        </p:txBody>
      </p:sp>
      <p:sp>
        <p:nvSpPr>
          <p:cNvPr id="62" name="テキスト ボックス 61">
            <a:extLst>
              <a:ext uri="{FF2B5EF4-FFF2-40B4-BE49-F238E27FC236}">
                <a16:creationId xmlns:a16="http://schemas.microsoft.com/office/drawing/2014/main" id="{E1BF2745-C575-474B-B636-CEB9FA48BB5F}"/>
              </a:ext>
            </a:extLst>
          </p:cNvPr>
          <p:cNvSpPr txBox="1"/>
          <p:nvPr/>
        </p:nvSpPr>
        <p:spPr>
          <a:xfrm>
            <a:off x="2922303" y="4849903"/>
            <a:ext cx="2262158" cy="249171"/>
          </a:xfrm>
          <a:prstGeom prst="rect">
            <a:avLst/>
          </a:prstGeom>
          <a:noFill/>
        </p:spPr>
        <p:txBody>
          <a:bodyPr wrap="none" rtlCol="0">
            <a:spAutoFit/>
          </a:bodyPr>
          <a:lstStyle/>
          <a:p>
            <a:pPr>
              <a:lnSpc>
                <a:spcPct val="120000"/>
              </a:lnSpc>
            </a:pPr>
            <a:r>
              <a:rPr kumimoji="1" lang="ja-JP" altLang="en-US" sz="900" b="1">
                <a:latin typeface="游ゴシック" panose="020B0400000000000000" pitchFamily="50" charset="-128"/>
                <a:ea typeface="游ゴシック" panose="020B0400000000000000" pitchFamily="50" charset="-128"/>
              </a:rPr>
              <a:t>◆</a:t>
            </a:r>
            <a:r>
              <a:rPr lang="ja-JP" altLang="en-US" sz="900" b="1">
                <a:latin typeface="游ゴシック" panose="020B0400000000000000" pitchFamily="50" charset="-128"/>
                <a:ea typeface="游ゴシック" panose="020B0400000000000000" pitchFamily="50" charset="-128"/>
              </a:rPr>
              <a:t>相続のことが一からわかるガイド記事</a:t>
            </a:r>
            <a:endParaRPr kumimoji="1" lang="ja-JP" altLang="en-US" sz="900" b="1">
              <a:latin typeface="游ゴシック" panose="020B0400000000000000" pitchFamily="50" charset="-128"/>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AAF6A58D-EA86-4537-A40B-CD2D65D749A4}"/>
              </a:ext>
            </a:extLst>
          </p:cNvPr>
          <p:cNvSpPr txBox="1"/>
          <p:nvPr/>
        </p:nvSpPr>
        <p:spPr>
          <a:xfrm>
            <a:off x="2955051" y="5970794"/>
            <a:ext cx="3096000" cy="379784"/>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専門家による法改正などの最新ニュースや、実際にあった相続トラブルなど、役立つ情報をお届け。</a:t>
            </a:r>
          </a:p>
        </p:txBody>
      </p:sp>
      <p:sp>
        <p:nvSpPr>
          <p:cNvPr id="64" name="テキスト ボックス 63">
            <a:extLst>
              <a:ext uri="{FF2B5EF4-FFF2-40B4-BE49-F238E27FC236}">
                <a16:creationId xmlns:a16="http://schemas.microsoft.com/office/drawing/2014/main" id="{04B5261B-E901-4071-979A-D47CB2881EBB}"/>
              </a:ext>
            </a:extLst>
          </p:cNvPr>
          <p:cNvSpPr txBox="1"/>
          <p:nvPr/>
        </p:nvSpPr>
        <p:spPr>
          <a:xfrm>
            <a:off x="2922302" y="5756239"/>
            <a:ext cx="1800493" cy="249171"/>
          </a:xfrm>
          <a:prstGeom prst="rect">
            <a:avLst/>
          </a:prstGeom>
          <a:noFill/>
        </p:spPr>
        <p:txBody>
          <a:bodyPr wrap="none" rtlCol="0">
            <a:spAutoFit/>
          </a:bodyPr>
          <a:lstStyle/>
          <a:p>
            <a:pPr>
              <a:lnSpc>
                <a:spcPct val="120000"/>
              </a:lnSpc>
            </a:pPr>
            <a:r>
              <a:rPr kumimoji="1" lang="ja-JP" altLang="en-US" sz="900" b="1">
                <a:latin typeface="游ゴシック" panose="020B0400000000000000" pitchFamily="50" charset="-128"/>
                <a:ea typeface="游ゴシック" panose="020B0400000000000000" pitchFamily="50" charset="-128"/>
              </a:rPr>
              <a:t>◆</a:t>
            </a:r>
            <a:r>
              <a:rPr lang="ja-JP" altLang="en-US" sz="900" b="1">
                <a:latin typeface="游ゴシック" panose="020B0400000000000000" pitchFamily="50" charset="-128"/>
                <a:ea typeface="游ゴシック" panose="020B0400000000000000" pitchFamily="50" charset="-128"/>
              </a:rPr>
              <a:t>相続ニュース・専門家コラム</a:t>
            </a:r>
            <a:endParaRPr kumimoji="1" lang="ja-JP" altLang="en-US" sz="900" b="1">
              <a:latin typeface="游ゴシック" panose="020B0400000000000000" pitchFamily="50" charset="-128"/>
              <a:ea typeface="游ゴシック" panose="020B0400000000000000" pitchFamily="50" charset="-128"/>
            </a:endParaRPr>
          </a:p>
        </p:txBody>
      </p:sp>
      <p:sp>
        <p:nvSpPr>
          <p:cNvPr id="65" name="テキスト ボックス 64">
            <a:extLst>
              <a:ext uri="{FF2B5EF4-FFF2-40B4-BE49-F238E27FC236}">
                <a16:creationId xmlns:a16="http://schemas.microsoft.com/office/drawing/2014/main" id="{96C4F822-E994-49A8-8CB0-DE9DE06D5A71}"/>
              </a:ext>
            </a:extLst>
          </p:cNvPr>
          <p:cNvSpPr txBox="1"/>
          <p:nvPr/>
        </p:nvSpPr>
        <p:spPr>
          <a:xfrm>
            <a:off x="2955386" y="6520963"/>
            <a:ext cx="3096000" cy="527517"/>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弁護士、税理士、</a:t>
            </a:r>
            <a:r>
              <a:rPr lang="en-US" altLang="ja-JP" sz="800">
                <a:latin typeface="游ゴシック" panose="020B0400000000000000" pitchFamily="50" charset="-128"/>
                <a:ea typeface="游ゴシック" panose="020B0400000000000000" pitchFamily="50" charset="-128"/>
              </a:rPr>
              <a:t>FP</a:t>
            </a:r>
            <a:r>
              <a:rPr lang="ja-JP" altLang="en-US" sz="800">
                <a:latin typeface="游ゴシック" panose="020B0400000000000000" pitchFamily="50" charset="-128"/>
                <a:ea typeface="游ゴシック" panose="020B0400000000000000" pitchFamily="50" charset="-128"/>
              </a:rPr>
              <a:t>をはじめ、相続に強い有資格者や専門家が</a:t>
            </a:r>
            <a:endParaRPr lang="en-US" altLang="ja-JP" sz="800">
              <a:latin typeface="游ゴシック" panose="020B0400000000000000" pitchFamily="50" charset="-128"/>
              <a:ea typeface="游ゴシック" panose="020B0400000000000000" pitchFamily="50" charset="-128"/>
            </a:endParaRPr>
          </a:p>
          <a:p>
            <a:pPr>
              <a:lnSpc>
                <a:spcPct val="120000"/>
              </a:lnSpc>
            </a:pPr>
            <a:r>
              <a:rPr lang="ja-JP" altLang="en-US" sz="800">
                <a:latin typeface="游ゴシック" panose="020B0400000000000000" pitchFamily="50" charset="-128"/>
                <a:ea typeface="游ゴシック" panose="020B0400000000000000" pitchFamily="50" charset="-128"/>
              </a:rPr>
              <a:t>記事の執筆・監修を担当。新聞社の編集力を活かして相続に関する信頼度の高い情報を発信。</a:t>
            </a:r>
            <a:endParaRPr lang="en-US" altLang="ja-JP" sz="800">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44EC6EF7-851A-4302-8CC8-CFB62C97A56B}"/>
              </a:ext>
            </a:extLst>
          </p:cNvPr>
          <p:cNvSpPr txBox="1"/>
          <p:nvPr/>
        </p:nvSpPr>
        <p:spPr>
          <a:xfrm>
            <a:off x="2922302" y="6341618"/>
            <a:ext cx="992579" cy="249171"/>
          </a:xfrm>
          <a:prstGeom prst="rect">
            <a:avLst/>
          </a:prstGeom>
          <a:noFill/>
        </p:spPr>
        <p:txBody>
          <a:bodyPr wrap="none" rtlCol="0">
            <a:spAutoFit/>
          </a:bodyPr>
          <a:lstStyle/>
          <a:p>
            <a:pPr>
              <a:lnSpc>
                <a:spcPct val="120000"/>
              </a:lnSpc>
            </a:pPr>
            <a:r>
              <a:rPr kumimoji="1" lang="ja-JP" altLang="en-US" sz="900" b="1">
                <a:latin typeface="游ゴシック" panose="020B0400000000000000" pitchFamily="50" charset="-128"/>
                <a:ea typeface="游ゴシック" panose="020B0400000000000000" pitchFamily="50" charset="-128"/>
              </a:rPr>
              <a:t>◆多様な執筆陣</a:t>
            </a:r>
          </a:p>
        </p:txBody>
      </p:sp>
      <p:grpSp>
        <p:nvGrpSpPr>
          <p:cNvPr id="14" name="グループ化 13">
            <a:extLst>
              <a:ext uri="{FF2B5EF4-FFF2-40B4-BE49-F238E27FC236}">
                <a16:creationId xmlns:a16="http://schemas.microsoft.com/office/drawing/2014/main" id="{417DFA01-F6EF-4B24-8316-1FA3DC5D5DCB}"/>
              </a:ext>
            </a:extLst>
          </p:cNvPr>
          <p:cNvGrpSpPr/>
          <p:nvPr/>
        </p:nvGrpSpPr>
        <p:grpSpPr>
          <a:xfrm>
            <a:off x="6383893" y="3389294"/>
            <a:ext cx="3937011" cy="804328"/>
            <a:chOff x="6383893" y="3389294"/>
            <a:chExt cx="3937011" cy="804328"/>
          </a:xfrm>
        </p:grpSpPr>
        <p:sp>
          <p:nvSpPr>
            <p:cNvPr id="42" name="テキスト ボックス 41">
              <a:extLst>
                <a:ext uri="{FF2B5EF4-FFF2-40B4-BE49-F238E27FC236}">
                  <a16:creationId xmlns:a16="http://schemas.microsoft.com/office/drawing/2014/main" id="{2B18B44C-4E04-4668-A221-7F9EA0EB1EC7}"/>
                </a:ext>
              </a:extLst>
            </p:cNvPr>
            <p:cNvSpPr txBox="1"/>
            <p:nvPr/>
          </p:nvSpPr>
          <p:spPr>
            <a:xfrm>
              <a:off x="6383893" y="3389294"/>
              <a:ext cx="2889327" cy="249492"/>
            </a:xfrm>
            <a:prstGeom prst="rect">
              <a:avLst/>
            </a:prstGeom>
            <a:noFill/>
          </p:spPr>
          <p:txBody>
            <a:bodyPr wrap="square" rtlCol="0">
              <a:spAutoFit/>
            </a:bodyPr>
            <a:lstStyle/>
            <a:p>
              <a:pPr algn="just">
                <a:lnSpc>
                  <a:spcPct val="120000"/>
                </a:lnSpc>
              </a:pPr>
              <a:r>
                <a:rPr lang="ja-JP" altLang="en-US" sz="900">
                  <a:latin typeface="游ゴシック" panose="020B0400000000000000" pitchFamily="50" charset="-128"/>
                  <a:ea typeface="游ゴシック" panose="020B0400000000000000" pitchFamily="50" charset="-128"/>
                </a:rPr>
                <a:t>遺産相続と弁護士相談</a:t>
              </a:r>
              <a:endParaRPr lang="en-US" altLang="ja-JP" sz="900">
                <a:latin typeface="游ゴシック" panose="020B0400000000000000" pitchFamily="50" charset="-128"/>
                <a:ea typeface="游ゴシック" panose="020B0400000000000000" pitchFamily="50" charset="-128"/>
              </a:endParaRPr>
            </a:p>
          </p:txBody>
        </p:sp>
        <p:sp>
          <p:nvSpPr>
            <p:cNvPr id="58" name="テキスト ボックス 57">
              <a:extLst>
                <a:ext uri="{FF2B5EF4-FFF2-40B4-BE49-F238E27FC236}">
                  <a16:creationId xmlns:a16="http://schemas.microsoft.com/office/drawing/2014/main" id="{D462F188-31A9-43FD-B2F9-A3F8C40A8D24}"/>
                </a:ext>
              </a:extLst>
            </p:cNvPr>
            <p:cNvSpPr txBox="1"/>
            <p:nvPr/>
          </p:nvSpPr>
          <p:spPr>
            <a:xfrm>
              <a:off x="7431577" y="3666105"/>
              <a:ext cx="2889327" cy="527517"/>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遺産分割協議や遺言書、トラブル発生時の弁護士への相談など、生前にすべきことや事例、スムーズな問題解決のヒントなどを解説。</a:t>
              </a:r>
              <a:endParaRPr lang="en-US" altLang="ja-JP" sz="800">
                <a:latin typeface="游ゴシック" panose="020B0400000000000000" pitchFamily="50" charset="-128"/>
                <a:ea typeface="游ゴシック" panose="020B0400000000000000" pitchFamily="50" charset="-128"/>
              </a:endParaRPr>
            </a:p>
          </p:txBody>
        </p:sp>
      </p:grpSp>
      <p:grpSp>
        <p:nvGrpSpPr>
          <p:cNvPr id="15" name="グループ化 14">
            <a:extLst>
              <a:ext uri="{FF2B5EF4-FFF2-40B4-BE49-F238E27FC236}">
                <a16:creationId xmlns:a16="http://schemas.microsoft.com/office/drawing/2014/main" id="{C328B5F7-41AE-4C7C-B384-3D98A6E5A5DD}"/>
              </a:ext>
            </a:extLst>
          </p:cNvPr>
          <p:cNvGrpSpPr/>
          <p:nvPr/>
        </p:nvGrpSpPr>
        <p:grpSpPr>
          <a:xfrm>
            <a:off x="6383893" y="4495181"/>
            <a:ext cx="3937011" cy="762302"/>
            <a:chOff x="6383893" y="4508365"/>
            <a:chExt cx="3937011" cy="762302"/>
          </a:xfrm>
        </p:grpSpPr>
        <p:sp>
          <p:nvSpPr>
            <p:cNvPr id="59" name="テキスト ボックス 58">
              <a:extLst>
                <a:ext uri="{FF2B5EF4-FFF2-40B4-BE49-F238E27FC236}">
                  <a16:creationId xmlns:a16="http://schemas.microsoft.com/office/drawing/2014/main" id="{E66E8647-EBCF-4C07-BF07-7FF6BF5718F8}"/>
                </a:ext>
              </a:extLst>
            </p:cNvPr>
            <p:cNvSpPr txBox="1"/>
            <p:nvPr/>
          </p:nvSpPr>
          <p:spPr>
            <a:xfrm>
              <a:off x="7431577" y="4743150"/>
              <a:ext cx="2889327" cy="527517"/>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不動産を相続するときに考えなくてはいけないこと、相続税対策として注目の賃貸住宅経営、駐車場経営をはじめとする土地活用について解説。</a:t>
              </a:r>
              <a:endParaRPr lang="en-US" altLang="ja-JP" sz="800">
                <a:latin typeface="游ゴシック" panose="020B0400000000000000" pitchFamily="50" charset="-128"/>
                <a:ea typeface="游ゴシック" panose="020B0400000000000000" pitchFamily="50" charset="-128"/>
              </a:endParaRPr>
            </a:p>
          </p:txBody>
        </p:sp>
        <p:sp>
          <p:nvSpPr>
            <p:cNvPr id="55" name="テキスト ボックス 54">
              <a:extLst>
                <a:ext uri="{FF2B5EF4-FFF2-40B4-BE49-F238E27FC236}">
                  <a16:creationId xmlns:a16="http://schemas.microsoft.com/office/drawing/2014/main" id="{FF2862A4-E6D2-4277-8597-D07C58CEE066}"/>
                </a:ext>
              </a:extLst>
            </p:cNvPr>
            <p:cNvSpPr txBox="1"/>
            <p:nvPr/>
          </p:nvSpPr>
          <p:spPr>
            <a:xfrm>
              <a:off x="6383893" y="4508365"/>
              <a:ext cx="2889327" cy="249492"/>
            </a:xfrm>
            <a:prstGeom prst="rect">
              <a:avLst/>
            </a:prstGeom>
            <a:noFill/>
          </p:spPr>
          <p:txBody>
            <a:bodyPr wrap="square" rtlCol="0">
              <a:spAutoFit/>
            </a:bodyPr>
            <a:lstStyle/>
            <a:p>
              <a:pPr algn="just">
                <a:lnSpc>
                  <a:spcPct val="120000"/>
                </a:lnSpc>
              </a:pPr>
              <a:r>
                <a:rPr lang="ja-JP" altLang="en-US" sz="900">
                  <a:latin typeface="游ゴシック" panose="020B0400000000000000" pitchFamily="50" charset="-128"/>
                  <a:ea typeface="游ゴシック" panose="020B0400000000000000" pitchFamily="50" charset="-128"/>
                </a:rPr>
                <a:t>不動産相続と土地活用</a:t>
              </a:r>
              <a:endParaRPr lang="en-US" altLang="ja-JP" sz="900">
                <a:latin typeface="游ゴシック" panose="020B0400000000000000" pitchFamily="50" charset="-128"/>
                <a:ea typeface="游ゴシック" panose="020B0400000000000000" pitchFamily="50" charset="-128"/>
              </a:endParaRPr>
            </a:p>
          </p:txBody>
        </p:sp>
      </p:grpSp>
      <p:grpSp>
        <p:nvGrpSpPr>
          <p:cNvPr id="16" name="グループ化 15">
            <a:extLst>
              <a:ext uri="{FF2B5EF4-FFF2-40B4-BE49-F238E27FC236}">
                <a16:creationId xmlns:a16="http://schemas.microsoft.com/office/drawing/2014/main" id="{601BF816-29CD-4C71-BBA2-ED0967470F98}"/>
              </a:ext>
            </a:extLst>
          </p:cNvPr>
          <p:cNvGrpSpPr/>
          <p:nvPr/>
        </p:nvGrpSpPr>
        <p:grpSpPr>
          <a:xfrm>
            <a:off x="6383893" y="5577666"/>
            <a:ext cx="3850721" cy="783963"/>
            <a:chOff x="6383893" y="5577666"/>
            <a:chExt cx="3850721" cy="783963"/>
          </a:xfrm>
        </p:grpSpPr>
        <p:sp>
          <p:nvSpPr>
            <p:cNvPr id="56" name="テキスト ボックス 55">
              <a:extLst>
                <a:ext uri="{FF2B5EF4-FFF2-40B4-BE49-F238E27FC236}">
                  <a16:creationId xmlns:a16="http://schemas.microsoft.com/office/drawing/2014/main" id="{473952B4-5CDC-42D6-8C01-058F96919050}"/>
                </a:ext>
              </a:extLst>
            </p:cNvPr>
            <p:cNvSpPr txBox="1"/>
            <p:nvPr/>
          </p:nvSpPr>
          <p:spPr>
            <a:xfrm>
              <a:off x="6383893" y="5577666"/>
              <a:ext cx="2889327" cy="249492"/>
            </a:xfrm>
            <a:prstGeom prst="rect">
              <a:avLst/>
            </a:prstGeom>
            <a:noFill/>
          </p:spPr>
          <p:txBody>
            <a:bodyPr wrap="square" rtlCol="0">
              <a:spAutoFit/>
            </a:bodyPr>
            <a:lstStyle/>
            <a:p>
              <a:pPr algn="just">
                <a:lnSpc>
                  <a:spcPct val="120000"/>
                </a:lnSpc>
              </a:pPr>
              <a:r>
                <a:rPr lang="ja-JP" altLang="en-US" sz="900">
                  <a:latin typeface="游ゴシック" panose="020B0400000000000000" pitchFamily="50" charset="-128"/>
                  <a:ea typeface="游ゴシック" panose="020B0400000000000000" pitchFamily="50" charset="-128"/>
                </a:rPr>
                <a:t>家族信託</a:t>
              </a:r>
              <a:endParaRPr lang="en-US" altLang="ja-JP" sz="900">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223A74D4-F033-487C-B03D-0D322D2DEC49}"/>
                </a:ext>
              </a:extLst>
            </p:cNvPr>
            <p:cNvSpPr txBox="1"/>
            <p:nvPr/>
          </p:nvSpPr>
          <p:spPr>
            <a:xfrm>
              <a:off x="7431578" y="5834112"/>
              <a:ext cx="2803036" cy="527517"/>
            </a:xfrm>
            <a:prstGeom prst="rect">
              <a:avLst/>
            </a:prstGeom>
            <a:noFill/>
          </p:spPr>
          <p:txBody>
            <a:bodyPr wrap="square" rtlCol="0">
              <a:spAutoFit/>
            </a:bodyPr>
            <a:lstStyle/>
            <a:p>
              <a:pPr>
                <a:lnSpc>
                  <a:spcPct val="120000"/>
                </a:lnSpc>
              </a:pPr>
              <a:r>
                <a:rPr lang="ja-JP" altLang="en-US" sz="800">
                  <a:latin typeface="游ゴシック" panose="020B0400000000000000" pitchFamily="50" charset="-128"/>
                  <a:ea typeface="游ゴシック" panose="020B0400000000000000" pitchFamily="50" charset="-128"/>
                </a:rPr>
                <a:t>相続対策として最近よく耳にするようになった「家族信託」。そもそもどういう制度なのか、何ができるのか、だれに相談したらよいのか、などを一から解説。</a:t>
              </a:r>
              <a:endParaRPr lang="en-US" altLang="ja-JP" sz="800">
                <a:latin typeface="游ゴシック" panose="020B0400000000000000" pitchFamily="50" charset="-128"/>
                <a:ea typeface="游ゴシック" panose="020B0400000000000000" pitchFamily="50" charset="-128"/>
              </a:endParaRPr>
            </a:p>
          </p:txBody>
        </p:sp>
      </p:grpSp>
      <p:sp>
        <p:nvSpPr>
          <p:cNvPr id="54" name="四角形: 角を丸くする 53">
            <a:extLst>
              <a:ext uri="{FF2B5EF4-FFF2-40B4-BE49-F238E27FC236}">
                <a16:creationId xmlns:a16="http://schemas.microsoft.com/office/drawing/2014/main" id="{FE27C685-EA5A-47E4-BCA3-FC09EA62B119}"/>
              </a:ext>
            </a:extLst>
          </p:cNvPr>
          <p:cNvSpPr/>
          <p:nvPr/>
        </p:nvSpPr>
        <p:spPr>
          <a:xfrm>
            <a:off x="7431577" y="6592900"/>
            <a:ext cx="3108487" cy="547957"/>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nSpc>
                <a:spcPct val="120000"/>
              </a:lnSpc>
            </a:pPr>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　</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1</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G150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2</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G280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p:txBody>
      </p:sp>
    </p:spTree>
    <p:extLst>
      <p:ext uri="{BB962C8B-B14F-4D97-AF65-F5344CB8AC3E}">
        <p14:creationId xmlns:p14="http://schemas.microsoft.com/office/powerpoint/2010/main" val="2831786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 Web サイト&#10;&#10;自動的に生成された説明">
            <a:extLst>
              <a:ext uri="{FF2B5EF4-FFF2-40B4-BE49-F238E27FC236}">
                <a16:creationId xmlns:a16="http://schemas.microsoft.com/office/drawing/2014/main" id="{5E9F3A24-7038-4B61-BC4E-B91467F4D51E}"/>
              </a:ext>
            </a:extLst>
          </p:cNvPr>
          <p:cNvPicPr>
            <a:picLocks noChangeAspect="1"/>
          </p:cNvPicPr>
          <p:nvPr/>
        </p:nvPicPr>
        <p:blipFill>
          <a:blip r:embed="rId3"/>
          <a:stretch>
            <a:fillRect/>
          </a:stretch>
        </p:blipFill>
        <p:spPr>
          <a:xfrm>
            <a:off x="8015370" y="3125917"/>
            <a:ext cx="2297436" cy="2621277"/>
          </a:xfrm>
          <a:prstGeom prst="rect">
            <a:avLst/>
          </a:prstGeom>
          <a:ln>
            <a:solidFill>
              <a:schemeClr val="bg1">
                <a:lumMod val="85000"/>
              </a:schemeClr>
            </a:solidFill>
          </a:ln>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FE2F39D3-D615-42FB-A2F2-89E4AB50B641}"/>
              </a:ext>
            </a:extLst>
          </p:cNvPr>
          <p:cNvPicPr>
            <a:picLocks noChangeAspect="1"/>
          </p:cNvPicPr>
          <p:nvPr/>
        </p:nvPicPr>
        <p:blipFill>
          <a:blip r:embed="rId4"/>
          <a:stretch>
            <a:fillRect/>
          </a:stretch>
        </p:blipFill>
        <p:spPr>
          <a:xfrm>
            <a:off x="5605228" y="3131745"/>
            <a:ext cx="2276497" cy="2597387"/>
          </a:xfrm>
          <a:prstGeom prst="rect">
            <a:avLst/>
          </a:prstGeom>
          <a:ln>
            <a:solidFill>
              <a:schemeClr val="bg1">
                <a:lumMod val="85000"/>
              </a:schemeClr>
            </a:solidFill>
          </a:ln>
        </p:spPr>
      </p:pic>
      <p:sp>
        <p:nvSpPr>
          <p:cNvPr id="41" name="正方形/長方形 40">
            <a:extLst>
              <a:ext uri="{FF2B5EF4-FFF2-40B4-BE49-F238E27FC236}">
                <a16:creationId xmlns:a16="http://schemas.microsoft.com/office/drawing/2014/main" id="{275F325D-9EC8-4A95-82FC-827DC9D8A0E7}"/>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2">
            <a:extLst>
              <a:ext uri="{FF2B5EF4-FFF2-40B4-BE49-F238E27FC236}">
                <a16:creationId xmlns:a16="http://schemas.microsoft.com/office/drawing/2014/main" id="{2487A5B2-BDD5-4C51-BFF4-DAA7A001C2DE}"/>
              </a:ext>
            </a:extLst>
          </p:cNvPr>
          <p:cNvSpPr txBox="1">
            <a:spLocks/>
          </p:cNvSpPr>
          <p:nvPr/>
        </p:nvSpPr>
        <p:spPr>
          <a:xfrm>
            <a:off x="1798715" y="1754764"/>
            <a:ext cx="8622863" cy="716513"/>
          </a:xfrm>
          <a:prstGeom prst="rect">
            <a:avLst/>
          </a:prstGeom>
        </p:spPr>
        <p:txBody>
          <a:bodyPr vert="horz" lIns="91440" tIns="72000" rIns="91440" bIns="36000" rtlCol="0" anchor="ctr">
            <a:no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30000"/>
              </a:lnSpc>
              <a:spcBef>
                <a:spcPts val="0"/>
              </a:spcBef>
            </a:pPr>
            <a:r>
              <a:rPr lang="ja-JP" altLang="en-US" sz="1600"/>
              <a:t>「健康」「キレイ」「マネー</a:t>
            </a:r>
            <a:r>
              <a:rPr lang="ja-JP" altLang="en-US" sz="1600" spc="-300"/>
              <a:t>」「働き方」「学び」</a:t>
            </a:r>
            <a:r>
              <a:rPr lang="ja-JP" altLang="en-US" sz="1600"/>
              <a:t>など</a:t>
            </a:r>
            <a:r>
              <a:rPr lang="ja-JP" altLang="en-US" sz="1600" spc="-300"/>
              <a:t>、</a:t>
            </a:r>
            <a:r>
              <a:rPr lang="ja-JP" altLang="en-US" sz="1600"/>
              <a:t>アクティブシニアに役立つ情報を発信。意欲的な読者</a:t>
            </a:r>
            <a:r>
              <a:rPr lang="en-US" altLang="ja-JP" sz="1600"/>
              <a:t>10,000</a:t>
            </a:r>
            <a:r>
              <a:rPr lang="ja-JP" altLang="en-US" sz="1600"/>
              <a:t>人が集う会員組織「読者会議」も運営、タイアップなどに活用可能。</a:t>
            </a:r>
            <a:endParaRPr lang="en-US" altLang="ja-JP" sz="1600"/>
          </a:p>
        </p:txBody>
      </p:sp>
      <p:sp>
        <p:nvSpPr>
          <p:cNvPr id="43" name="テキスト プレースホルダー 2">
            <a:extLst>
              <a:ext uri="{FF2B5EF4-FFF2-40B4-BE49-F238E27FC236}">
                <a16:creationId xmlns:a16="http://schemas.microsoft.com/office/drawing/2014/main" id="{3E607373-20BB-4A06-B62D-D5A2B8513CED}"/>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4" name="テキスト プレースホルダー 2">
            <a:extLst>
              <a:ext uri="{FF2B5EF4-FFF2-40B4-BE49-F238E27FC236}">
                <a16:creationId xmlns:a16="http://schemas.microsoft.com/office/drawing/2014/main" id="{FC3ACDD8-3445-42FE-A0A7-45E11196F94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a:t>50</a:t>
            </a:r>
            <a:r>
              <a:rPr lang="ja-JP" altLang="en-US"/>
              <a:t>～</a:t>
            </a:r>
            <a:r>
              <a:rPr lang="en-US" altLang="ja-JP"/>
              <a:t>60</a:t>
            </a:r>
            <a:r>
              <a:rPr lang="ja-JP" altLang="en-US"/>
              <a:t>代のアクティブシニア</a:t>
            </a:r>
          </a:p>
        </p:txBody>
      </p:sp>
      <p:sp>
        <p:nvSpPr>
          <p:cNvPr id="45" name="テキスト プレースホルダー 2">
            <a:extLst>
              <a:ext uri="{FF2B5EF4-FFF2-40B4-BE49-F238E27FC236}">
                <a16:creationId xmlns:a16="http://schemas.microsoft.com/office/drawing/2014/main" id="{A1CEF816-B7E4-4D2D-ABDD-117DA576ADC2}"/>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pic>
        <p:nvPicPr>
          <p:cNvPr id="47" name="グラフィックス 46" descr="ノート PC">
            <a:extLst>
              <a:ext uri="{FF2B5EF4-FFF2-40B4-BE49-F238E27FC236}">
                <a16:creationId xmlns:a16="http://schemas.microsoft.com/office/drawing/2014/main" id="{37C6F8E3-44F1-42B2-AA70-BCD367FC8BC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196" y="689456"/>
            <a:ext cx="216000" cy="216000"/>
          </a:xfrm>
          <a:prstGeom prst="rect">
            <a:avLst/>
          </a:prstGeom>
        </p:spPr>
      </p:pic>
      <p:sp>
        <p:nvSpPr>
          <p:cNvPr id="49" name="正方形/長方形 48">
            <a:extLst>
              <a:ext uri="{FF2B5EF4-FFF2-40B4-BE49-F238E27FC236}">
                <a16:creationId xmlns:a16="http://schemas.microsoft.com/office/drawing/2014/main" id="{5A6AD4FA-2CA6-46F8-8C75-2C21B82976B4}"/>
              </a:ext>
            </a:extLst>
          </p:cNvPr>
          <p:cNvSpPr/>
          <p:nvPr/>
        </p:nvSpPr>
        <p:spPr>
          <a:xfrm>
            <a:off x="591196" y="708511"/>
            <a:ext cx="1449436" cy="200055"/>
          </a:xfrm>
          <a:prstGeom prst="rect">
            <a:avLst/>
          </a:prstGeom>
        </p:spPr>
        <p:txBody>
          <a:bodyPr wrap="none">
            <a:spAutoFit/>
          </a:bodyPr>
          <a:lstStyle/>
          <a:p>
            <a:pPr defTabSz="493456">
              <a:defRPr/>
            </a:pPr>
            <a:r>
              <a:rPr lang="en-US" altLang="ja-JP" sz="700">
                <a:latin typeface="游ゴシック" panose="020B0400000000000000" pitchFamily="50" charset="-128"/>
                <a:ea typeface="游ゴシック" panose="020B0400000000000000" pitchFamily="50" charset="-128"/>
                <a:hlinkClick r:id="rId7"/>
              </a:rPr>
              <a:t>https://www.asahi.com/relife/</a:t>
            </a:r>
            <a:endParaRPr lang="en-US" altLang="ja-JP" sz="700">
              <a:latin typeface="游ゴシック" panose="020B0400000000000000" pitchFamily="50" charset="-128"/>
              <a:ea typeface="游ゴシック" panose="020B0400000000000000" pitchFamily="50" charset="-128"/>
            </a:endParaRPr>
          </a:p>
        </p:txBody>
      </p:sp>
      <p:sp>
        <p:nvSpPr>
          <p:cNvPr id="50" name="正方形/長方形 49">
            <a:extLst>
              <a:ext uri="{FF2B5EF4-FFF2-40B4-BE49-F238E27FC236}">
                <a16:creationId xmlns:a16="http://schemas.microsoft.com/office/drawing/2014/main" id="{59ED560D-F1E5-43D7-AA95-B7C2CFF55567}"/>
              </a:ext>
            </a:extLst>
          </p:cNvPr>
          <p:cNvSpPr/>
          <p:nvPr/>
        </p:nvSpPr>
        <p:spPr>
          <a:xfrm>
            <a:off x="2544776" y="708511"/>
            <a:ext cx="3382657" cy="200055"/>
          </a:xfrm>
          <a:prstGeom prst="rect">
            <a:avLst/>
          </a:prstGeom>
        </p:spPr>
        <p:txBody>
          <a:bodyPr wrap="none">
            <a:spAutoFit/>
          </a:bodyPr>
          <a:lstStyle/>
          <a:p>
            <a:pPr defTabSz="493456">
              <a:defRPr/>
            </a:pPr>
            <a:r>
              <a:rPr lang="en-US" altLang="ja-JP" sz="700">
                <a:latin typeface="游ゴシック" panose="020B0400000000000000" pitchFamily="50" charset="-128"/>
                <a:ea typeface="游ゴシック" panose="020B0400000000000000" pitchFamily="50" charset="-128"/>
                <a:hlinkClick r:id="rId8"/>
              </a:rPr>
              <a:t>https://www.asahi.com/ads/guide/doc/file/feature/relife_mediaguide.pptx</a:t>
            </a:r>
            <a:r>
              <a:rPr lang="ja-JP" altLang="en-US" sz="700">
                <a:latin typeface="游ゴシック" panose="020B0400000000000000" pitchFamily="50" charset="-128"/>
                <a:ea typeface="游ゴシック" panose="020B0400000000000000" pitchFamily="50" charset="-128"/>
              </a:rPr>
              <a:t>　</a:t>
            </a:r>
            <a:endParaRPr lang="en-US" altLang="ja-JP" sz="700">
              <a:latin typeface="游ゴシック" panose="020B0400000000000000" pitchFamily="50" charset="-128"/>
              <a:ea typeface="游ゴシック" panose="020B0400000000000000" pitchFamily="50" charset="-128"/>
            </a:endParaRPr>
          </a:p>
        </p:txBody>
      </p:sp>
      <p:pic>
        <p:nvPicPr>
          <p:cNvPr id="51" name="グラフィックス 50" descr="ドキュメント">
            <a:extLst>
              <a:ext uri="{FF2B5EF4-FFF2-40B4-BE49-F238E27FC236}">
                <a16:creationId xmlns:a16="http://schemas.microsoft.com/office/drawing/2014/main" id="{F03BE2E9-4767-48AA-A100-7F80DBFB002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73935" y="692382"/>
            <a:ext cx="162730" cy="162730"/>
          </a:xfrm>
          <a:prstGeom prst="rect">
            <a:avLst/>
          </a:prstGeom>
        </p:spPr>
      </p:pic>
      <p:sp>
        <p:nvSpPr>
          <p:cNvPr id="52" name="テキスト プレースホルダー 2">
            <a:extLst>
              <a:ext uri="{FF2B5EF4-FFF2-40B4-BE49-F238E27FC236}">
                <a16:creationId xmlns:a16="http://schemas.microsoft.com/office/drawing/2014/main" id="{02C29B19-7859-41E3-BB50-8463B0EE79E0}"/>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53" name="直線コネクタ 52">
            <a:extLst>
              <a:ext uri="{FF2B5EF4-FFF2-40B4-BE49-F238E27FC236}">
                <a16:creationId xmlns:a16="http://schemas.microsoft.com/office/drawing/2014/main" id="{980689AA-6F12-49C6-A31C-5FBC555EADF5}"/>
              </a:ext>
            </a:extLst>
          </p:cNvPr>
          <p:cNvCxnSpPr>
            <a:cxnSpLocks/>
          </p:cNvCxnSpPr>
          <p:nvPr/>
        </p:nvCxnSpPr>
        <p:spPr>
          <a:xfrm>
            <a:off x="370909" y="2951286"/>
            <a:ext cx="50229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9F7AE714-A1DA-44A2-B2F9-46AA322DACF3}"/>
              </a:ext>
            </a:extLst>
          </p:cNvPr>
          <p:cNvCxnSpPr>
            <a:cxnSpLocks/>
          </p:cNvCxnSpPr>
          <p:nvPr/>
        </p:nvCxnSpPr>
        <p:spPr>
          <a:xfrm>
            <a:off x="5618542" y="2951286"/>
            <a:ext cx="47023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プレースホルダー 2">
            <a:extLst>
              <a:ext uri="{FF2B5EF4-FFF2-40B4-BE49-F238E27FC236}">
                <a16:creationId xmlns:a16="http://schemas.microsoft.com/office/drawing/2014/main" id="{679BFB6C-3702-4E54-99D7-6A3D533680E1}"/>
              </a:ext>
            </a:extLst>
          </p:cNvPr>
          <p:cNvSpPr txBox="1">
            <a:spLocks/>
          </p:cNvSpPr>
          <p:nvPr/>
        </p:nvSpPr>
        <p:spPr>
          <a:xfrm>
            <a:off x="5538845" y="2683145"/>
            <a:ext cx="902811" cy="26814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pic>
        <p:nvPicPr>
          <p:cNvPr id="65" name="Picture 2">
            <a:extLst>
              <a:ext uri="{FF2B5EF4-FFF2-40B4-BE49-F238E27FC236}">
                <a16:creationId xmlns:a16="http://schemas.microsoft.com/office/drawing/2014/main" id="{9F8FA2CE-74BF-4B02-A759-81B5C3205D61}"/>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p:blipFill>
        <p:spPr bwMode="auto">
          <a:xfrm>
            <a:off x="388877" y="141079"/>
            <a:ext cx="3194324" cy="549460"/>
          </a:xfrm>
          <a:prstGeom prst="rect">
            <a:avLst/>
          </a:prstGeom>
          <a:noFill/>
          <a:extLst>
            <a:ext uri="{909E8E84-426E-40DD-AFC4-6F175D3DCCD1}">
              <a14:hiddenFill xmlns:a14="http://schemas.microsoft.com/office/drawing/2010/main">
                <a:solidFill>
                  <a:srgbClr val="FFFFFF"/>
                </a:solidFill>
              </a14:hiddenFill>
            </a:ext>
          </a:extLst>
        </p:spPr>
      </p:pic>
      <p:sp>
        <p:nvSpPr>
          <p:cNvPr id="68" name="テキスト ボックス 67">
            <a:extLst>
              <a:ext uri="{FF2B5EF4-FFF2-40B4-BE49-F238E27FC236}">
                <a16:creationId xmlns:a16="http://schemas.microsoft.com/office/drawing/2014/main" id="{FB284828-380D-4DAD-B9E7-7269CFBCFBAB}"/>
              </a:ext>
            </a:extLst>
          </p:cNvPr>
          <p:cNvSpPr txBox="1"/>
          <p:nvPr/>
        </p:nvSpPr>
        <p:spPr>
          <a:xfrm>
            <a:off x="5715551" y="5814290"/>
            <a:ext cx="2122295" cy="1060098"/>
          </a:xfrm>
          <a:prstGeom prst="rect">
            <a:avLst/>
          </a:prstGeom>
          <a:noFill/>
        </p:spPr>
        <p:txBody>
          <a:bodyPr wrap="square" lIns="0" tIns="0" rIns="0" bIns="0" rtlCol="0" anchor="t">
            <a:spAutoFit/>
          </a:bodyPr>
          <a:lstStyle/>
          <a:p>
            <a:pPr>
              <a:lnSpc>
                <a:spcPct val="110000"/>
              </a:lnSpc>
            </a:pPr>
            <a:r>
              <a:rPr lang="ja-JP" altLang="en-US" sz="1000" b="1">
                <a:latin typeface="游ゴシック" panose="020B0400000000000000" pitchFamily="50" charset="-128"/>
                <a:ea typeface="游ゴシック" panose="020B0400000000000000" pitchFamily="50" charset="-128"/>
              </a:rPr>
              <a:t>■広告主：マニフレックス</a:t>
            </a:r>
          </a:p>
          <a:p>
            <a:pPr>
              <a:lnSpc>
                <a:spcPct val="110000"/>
              </a:lnSpc>
            </a:pPr>
            <a:r>
              <a:rPr lang="ja-JP" altLang="en-US" sz="756">
                <a:latin typeface="游ゴシック" panose="020B0400000000000000" pitchFamily="50" charset="-128"/>
                <a:ea typeface="游ゴシック" panose="020B0400000000000000" pitchFamily="50" charset="-128"/>
              </a:rPr>
              <a:t>睡眠に悩みを抱えるシニアの共感を獲得しターゲット層を拡げたい、という課題に対し、シニアの等身大の悩みをそのままコンテンツに。「仕事で</a:t>
            </a:r>
            <a:r>
              <a:rPr lang="en-US" altLang="ja-JP" sz="756">
                <a:latin typeface="游ゴシック" panose="020B0400000000000000" pitchFamily="50" charset="-128"/>
                <a:ea typeface="游ゴシック" panose="020B0400000000000000" pitchFamily="50" charset="-128"/>
              </a:rPr>
              <a:t>PC</a:t>
            </a:r>
            <a:r>
              <a:rPr lang="ja-JP" altLang="en-US" sz="756">
                <a:latin typeface="游ゴシック" panose="020B0400000000000000" pitchFamily="50" charset="-128"/>
                <a:ea typeface="游ゴシック" panose="020B0400000000000000" pitchFamily="50" charset="-128"/>
              </a:rPr>
              <a:t>の時間が長く、腰や肩への負担が気になっている</a:t>
            </a:r>
            <a:r>
              <a:rPr lang="en-US" altLang="ja-JP" sz="756">
                <a:latin typeface="游ゴシック" panose="020B0400000000000000" pitchFamily="50" charset="-128"/>
                <a:ea typeface="游ゴシック" panose="020B0400000000000000" pitchFamily="50" charset="-128"/>
              </a:rPr>
              <a:t>｣</a:t>
            </a:r>
            <a:r>
              <a:rPr lang="ja-JP" altLang="en-US" sz="756">
                <a:latin typeface="游ゴシック" panose="020B0400000000000000" pitchFamily="50" charset="-128"/>
                <a:ea typeface="游ゴシック" panose="020B0400000000000000" pitchFamily="50" charset="-128"/>
              </a:rPr>
              <a:t>など、リアルな声が共感を呼ぶ。ネイティブアドからクライアント</a:t>
            </a:r>
            <a:r>
              <a:rPr lang="en-US" altLang="ja-JP" sz="756">
                <a:latin typeface="游ゴシック" panose="020B0400000000000000" pitchFamily="50" charset="-128"/>
                <a:ea typeface="游ゴシック" panose="020B0400000000000000" pitchFamily="50" charset="-128"/>
              </a:rPr>
              <a:t>HP</a:t>
            </a:r>
            <a:r>
              <a:rPr lang="ja-JP" altLang="en-US" sz="756">
                <a:latin typeface="游ゴシック" panose="020B0400000000000000" pitchFamily="50" charset="-128"/>
                <a:ea typeface="游ゴシック" panose="020B0400000000000000" pitchFamily="50" charset="-128"/>
              </a:rPr>
              <a:t>へのリンクは高い遷移率となった。</a:t>
            </a:r>
            <a:endParaRPr lang="en-US" altLang="ja-JP" sz="756">
              <a:latin typeface="游ゴシック" panose="020B0400000000000000" pitchFamily="50" charset="-128"/>
              <a:ea typeface="游ゴシック" panose="020B0400000000000000" pitchFamily="50" charset="-128"/>
            </a:endParaRPr>
          </a:p>
        </p:txBody>
      </p:sp>
      <p:sp>
        <p:nvSpPr>
          <p:cNvPr id="93" name="テキスト ボックス 92">
            <a:extLst>
              <a:ext uri="{FF2B5EF4-FFF2-40B4-BE49-F238E27FC236}">
                <a16:creationId xmlns:a16="http://schemas.microsoft.com/office/drawing/2014/main" id="{B0F21155-2274-4DE6-917D-E915F78A9B5B}"/>
              </a:ext>
            </a:extLst>
          </p:cNvPr>
          <p:cNvSpPr txBox="1"/>
          <p:nvPr/>
        </p:nvSpPr>
        <p:spPr>
          <a:xfrm>
            <a:off x="6655319" y="7110416"/>
            <a:ext cx="3889928" cy="292869"/>
          </a:xfrm>
          <a:prstGeom prst="rect">
            <a:avLst/>
          </a:prstGeom>
          <a:noFill/>
        </p:spPr>
        <p:txBody>
          <a:bodyPr wrap="square" lIns="72000" tIns="72000" rtlCol="0" anchor="ctr">
            <a:noAutofit/>
          </a:bodyPr>
          <a:lstStyle/>
          <a:p>
            <a:r>
              <a:rPr lang="ja-JP" altLang="en-US" sz="800" b="1">
                <a:latin typeface="游ゴシック" panose="020B0400000000000000" pitchFamily="50" charset="-128"/>
                <a:ea typeface="游ゴシック" panose="020B0400000000000000" pitchFamily="50" charset="-128"/>
              </a:rPr>
              <a:t>トヨタ、サントリー、</a:t>
            </a:r>
            <a:r>
              <a:rPr lang="en-US" altLang="ja-JP" sz="800" b="1">
                <a:latin typeface="游ゴシック" panose="020B0400000000000000" pitchFamily="50" charset="-128"/>
                <a:ea typeface="游ゴシック" panose="020B0400000000000000" pitchFamily="50" charset="-128"/>
              </a:rPr>
              <a:t>JR</a:t>
            </a:r>
            <a:r>
              <a:rPr lang="ja-JP" altLang="en-US" sz="800" b="1">
                <a:latin typeface="游ゴシック" panose="020B0400000000000000" pitchFamily="50" charset="-128"/>
                <a:ea typeface="游ゴシック" panose="020B0400000000000000" pitchFamily="50" charset="-128"/>
              </a:rPr>
              <a:t>西日本、三井住友信託銀行、マニフレックス、</a:t>
            </a:r>
          </a:p>
          <a:p>
            <a:r>
              <a:rPr lang="ja-JP" altLang="en-US" sz="800" b="1">
                <a:latin typeface="游ゴシック" panose="020B0400000000000000" pitchFamily="50" charset="-128"/>
                <a:ea typeface="游ゴシック" panose="020B0400000000000000" pitchFamily="50" charset="-128"/>
              </a:rPr>
              <a:t>イオン、ヤマハ音楽振興会、</a:t>
            </a:r>
            <a:r>
              <a:rPr lang="en-US" altLang="ja-JP" sz="800" b="1">
                <a:latin typeface="游ゴシック" panose="020B0400000000000000" pitchFamily="50" charset="-128"/>
                <a:ea typeface="游ゴシック" panose="020B0400000000000000" pitchFamily="50" charset="-128"/>
              </a:rPr>
              <a:t>UR</a:t>
            </a:r>
            <a:r>
              <a:rPr lang="ja-JP" altLang="en-US" sz="800" b="1">
                <a:latin typeface="游ゴシック" panose="020B0400000000000000" pitchFamily="50" charset="-128"/>
                <a:ea typeface="游ゴシック" panose="020B0400000000000000" pitchFamily="50" charset="-128"/>
              </a:rPr>
              <a:t>都市機構、ベストライフ　ほか</a:t>
            </a:r>
          </a:p>
          <a:p>
            <a:endParaRPr lang="ja-JP" altLang="en-US" sz="800" b="1">
              <a:latin typeface="游ゴシック" panose="020B0400000000000000" pitchFamily="50" charset="-128"/>
              <a:ea typeface="游ゴシック" panose="020B0400000000000000" pitchFamily="50" charset="-128"/>
            </a:endParaRPr>
          </a:p>
        </p:txBody>
      </p:sp>
      <p:sp>
        <p:nvSpPr>
          <p:cNvPr id="94" name="テキスト プレースホルダー 2">
            <a:extLst>
              <a:ext uri="{FF2B5EF4-FFF2-40B4-BE49-F238E27FC236}">
                <a16:creationId xmlns:a16="http://schemas.microsoft.com/office/drawing/2014/main" id="{9E7A44EA-ABEF-43DE-9708-E58B1DFD205F}"/>
              </a:ext>
            </a:extLst>
          </p:cNvPr>
          <p:cNvSpPr txBox="1">
            <a:spLocks/>
          </p:cNvSpPr>
          <p:nvPr/>
        </p:nvSpPr>
        <p:spPr>
          <a:xfrm>
            <a:off x="5618542" y="7091859"/>
            <a:ext cx="103677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■実績広告主</a:t>
            </a:r>
          </a:p>
        </p:txBody>
      </p:sp>
      <p:cxnSp>
        <p:nvCxnSpPr>
          <p:cNvPr id="95" name="直線コネクタ 94">
            <a:extLst>
              <a:ext uri="{FF2B5EF4-FFF2-40B4-BE49-F238E27FC236}">
                <a16:creationId xmlns:a16="http://schemas.microsoft.com/office/drawing/2014/main" id="{352FB008-C970-460F-A789-1B7F8EE5368C}"/>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3683757C-21DE-4C6A-9431-0212AF2051DE}"/>
              </a:ext>
            </a:extLst>
          </p:cNvPr>
          <p:cNvGrpSpPr/>
          <p:nvPr/>
        </p:nvGrpSpPr>
        <p:grpSpPr>
          <a:xfrm>
            <a:off x="431701" y="4392690"/>
            <a:ext cx="2435077" cy="2731517"/>
            <a:chOff x="8808930" y="1283335"/>
            <a:chExt cx="2233144" cy="2731517"/>
          </a:xfrm>
        </p:grpSpPr>
        <p:sp>
          <p:nvSpPr>
            <p:cNvPr id="34" name="正方形/長方形 33">
              <a:extLst>
                <a:ext uri="{FF2B5EF4-FFF2-40B4-BE49-F238E27FC236}">
                  <a16:creationId xmlns:a16="http://schemas.microsoft.com/office/drawing/2014/main" id="{5C5A8A76-0A70-4A40-8A45-6B52BC657295}"/>
                </a:ext>
              </a:extLst>
            </p:cNvPr>
            <p:cNvSpPr/>
            <p:nvPr/>
          </p:nvSpPr>
          <p:spPr>
            <a:xfrm>
              <a:off x="8808931" y="1283335"/>
              <a:ext cx="2233143" cy="1215717"/>
            </a:xfrm>
            <a:prstGeom prst="rect">
              <a:avLst/>
            </a:prstGeom>
            <a:solidFill>
              <a:srgbClr val="FDD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kumimoji="1" lang="ja-JP" altLang="en-US" sz="1000" b="1" u="sng">
                  <a:solidFill>
                    <a:schemeClr val="tx1"/>
                  </a:solidFill>
                </a:rPr>
                <a:t>コミュニティー</a:t>
              </a:r>
              <a:endParaRPr kumimoji="1" lang="en-US" altLang="ja-JP" sz="1000" b="1" u="sng">
                <a:solidFill>
                  <a:schemeClr val="tx1"/>
                </a:solidFill>
              </a:endParaRPr>
            </a:p>
            <a:p>
              <a:r>
                <a:rPr kumimoji="1" lang="ja-JP" altLang="en-US" sz="700">
                  <a:solidFill>
                    <a:schemeClr val="tx1"/>
                  </a:solidFill>
                </a:rPr>
                <a:t>読者会議メンバー約</a:t>
              </a:r>
              <a:r>
                <a:rPr kumimoji="1" lang="en-US" altLang="ja-JP" sz="700">
                  <a:solidFill>
                    <a:schemeClr val="tx1"/>
                  </a:solidFill>
                </a:rPr>
                <a:t>10,000</a:t>
              </a:r>
              <a:r>
                <a:rPr kumimoji="1" lang="ja-JP" altLang="en-US" sz="700">
                  <a:solidFill>
                    <a:schemeClr val="tx1"/>
                  </a:solidFill>
                </a:rPr>
                <a:t>人</a:t>
              </a:r>
              <a:endParaRPr kumimoji="1" lang="en-US" altLang="ja-JP" sz="700">
                <a:solidFill>
                  <a:schemeClr val="tx1"/>
                </a:solidFill>
              </a:endParaRPr>
            </a:p>
            <a:p>
              <a:r>
                <a:rPr kumimoji="1" lang="ja-JP" altLang="en-US" sz="700">
                  <a:solidFill>
                    <a:schemeClr val="tx1"/>
                  </a:solidFill>
                </a:rPr>
                <a:t>発足から</a:t>
              </a:r>
              <a:r>
                <a:rPr kumimoji="1" lang="en-US" altLang="ja-JP" sz="700">
                  <a:solidFill>
                    <a:schemeClr val="tx1"/>
                  </a:solidFill>
                </a:rPr>
                <a:t>3</a:t>
              </a:r>
              <a:r>
                <a:rPr kumimoji="1" lang="ja-JP" altLang="en-US" sz="700">
                  <a:solidFill>
                    <a:schemeClr val="tx1"/>
                  </a:solidFill>
                </a:rPr>
                <a:t>年で体験会・座談会、アンケートをのべ</a:t>
              </a:r>
              <a:r>
                <a:rPr kumimoji="1" lang="en-US" altLang="ja-JP" sz="700">
                  <a:solidFill>
                    <a:schemeClr val="tx1"/>
                  </a:solidFill>
                </a:rPr>
                <a:t>250</a:t>
              </a:r>
              <a:r>
                <a:rPr kumimoji="1" lang="ja-JP" altLang="en-US" sz="700">
                  <a:solidFill>
                    <a:schemeClr val="tx1"/>
                  </a:solidFill>
                </a:rPr>
                <a:t>回以上実施。</a:t>
              </a:r>
              <a:endParaRPr kumimoji="1" lang="en-US" altLang="ja-JP" sz="700">
                <a:solidFill>
                  <a:schemeClr val="tx1"/>
                </a:solidFill>
              </a:endParaRPr>
            </a:p>
            <a:p>
              <a:r>
                <a:rPr kumimoji="1" lang="ja-JP" altLang="en-US" sz="700">
                  <a:solidFill>
                    <a:schemeClr val="tx1"/>
                  </a:solidFill>
                </a:rPr>
                <a:t>・商品モニター会：企業の協賛・協力のもと商品や</a:t>
              </a:r>
              <a:endParaRPr kumimoji="1" lang="en-US" altLang="ja-JP" sz="700">
                <a:solidFill>
                  <a:schemeClr val="tx1"/>
                </a:solidFill>
              </a:endParaRPr>
            </a:p>
            <a:p>
              <a:r>
                <a:rPr kumimoji="1" lang="ja-JP" altLang="en-US" sz="700">
                  <a:solidFill>
                    <a:schemeClr val="tx1"/>
                  </a:solidFill>
                </a:rPr>
                <a:t>　サービスをモニター</a:t>
              </a:r>
              <a:endParaRPr kumimoji="1" lang="en-US" altLang="ja-JP" sz="700">
                <a:solidFill>
                  <a:schemeClr val="tx1"/>
                </a:solidFill>
              </a:endParaRPr>
            </a:p>
            <a:p>
              <a:r>
                <a:rPr kumimoji="1" lang="ja-JP" altLang="en-US" sz="700">
                  <a:solidFill>
                    <a:schemeClr val="tx1"/>
                  </a:solidFill>
                </a:rPr>
                <a:t>・体験型イベント：ファッション体験や家電のお試し、</a:t>
              </a:r>
              <a:endParaRPr kumimoji="1" lang="en-US" altLang="ja-JP" sz="700">
                <a:solidFill>
                  <a:schemeClr val="tx1"/>
                </a:solidFill>
              </a:endParaRPr>
            </a:p>
            <a:p>
              <a:r>
                <a:rPr kumimoji="1" lang="ja-JP" altLang="en-US" sz="700">
                  <a:solidFill>
                    <a:schemeClr val="tx1"/>
                  </a:solidFill>
                </a:rPr>
                <a:t>　映画試写会や展覧会鑑賞など</a:t>
              </a:r>
              <a:endParaRPr kumimoji="1" lang="en-US" altLang="ja-JP" sz="700">
                <a:solidFill>
                  <a:schemeClr val="tx1"/>
                </a:solidFill>
              </a:endParaRPr>
            </a:p>
            <a:p>
              <a:r>
                <a:rPr kumimoji="1" lang="ja-JP" altLang="en-US" sz="700">
                  <a:solidFill>
                    <a:schemeClr val="tx1"/>
                  </a:solidFill>
                </a:rPr>
                <a:t>・オンラインイベント：不定期に開催。様々な課題</a:t>
              </a:r>
              <a:endParaRPr kumimoji="1" lang="en-US" altLang="ja-JP" sz="700">
                <a:solidFill>
                  <a:schemeClr val="tx1"/>
                </a:solidFill>
              </a:endParaRPr>
            </a:p>
            <a:p>
              <a:r>
                <a:rPr kumimoji="1" lang="ja-JP" altLang="en-US" sz="700">
                  <a:solidFill>
                    <a:schemeClr val="tx1"/>
                  </a:solidFill>
                </a:rPr>
                <a:t>　について、読者同士が意見交換するものも。</a:t>
              </a:r>
              <a:endParaRPr kumimoji="1" lang="en-US" altLang="ja-JP" sz="700">
                <a:solidFill>
                  <a:schemeClr val="tx1"/>
                </a:solidFill>
              </a:endParaRPr>
            </a:p>
          </p:txBody>
        </p:sp>
        <p:sp>
          <p:nvSpPr>
            <p:cNvPr id="35" name="正方形/長方形 34">
              <a:extLst>
                <a:ext uri="{FF2B5EF4-FFF2-40B4-BE49-F238E27FC236}">
                  <a16:creationId xmlns:a16="http://schemas.microsoft.com/office/drawing/2014/main" id="{0460EC6F-E2BF-420B-98B4-429BC008EAE2}"/>
                </a:ext>
              </a:extLst>
            </p:cNvPr>
            <p:cNvSpPr/>
            <p:nvPr/>
          </p:nvSpPr>
          <p:spPr>
            <a:xfrm>
              <a:off x="8808930" y="2445192"/>
              <a:ext cx="2233143" cy="677108"/>
            </a:xfrm>
            <a:prstGeom prst="rect">
              <a:avLst/>
            </a:prstGeom>
            <a:solidFill>
              <a:srgbClr val="B8E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kumimoji="1" lang="ja-JP" altLang="en-US" sz="1000" b="1" u="sng">
                  <a:solidFill>
                    <a:schemeClr val="tx1"/>
                  </a:solidFill>
                </a:rPr>
                <a:t>イベント・講座</a:t>
              </a:r>
              <a:endParaRPr kumimoji="1" lang="en-US" altLang="ja-JP" sz="1000" b="1" u="sng">
                <a:solidFill>
                  <a:schemeClr val="tx1"/>
                </a:solidFill>
              </a:endParaRPr>
            </a:p>
            <a:p>
              <a:r>
                <a:rPr kumimoji="1" lang="ja-JP" altLang="en-US" sz="700">
                  <a:solidFill>
                    <a:schemeClr val="tx1"/>
                  </a:solidFill>
                </a:rPr>
                <a:t>応募約</a:t>
              </a:r>
              <a:r>
                <a:rPr kumimoji="1" lang="en-US" altLang="ja-JP" sz="700">
                  <a:solidFill>
                    <a:schemeClr val="tx1"/>
                  </a:solidFill>
                </a:rPr>
                <a:t>10,000</a:t>
              </a:r>
              <a:r>
                <a:rPr kumimoji="1" lang="ja-JP" altLang="en-US" sz="700">
                  <a:solidFill>
                    <a:schemeClr val="tx1"/>
                  </a:solidFill>
                </a:rPr>
                <a:t>名。参加者</a:t>
              </a:r>
              <a:r>
                <a:rPr kumimoji="1" lang="en-US" altLang="ja-JP" sz="700">
                  <a:solidFill>
                    <a:schemeClr val="tx1"/>
                  </a:solidFill>
                </a:rPr>
                <a:t>3,000</a:t>
              </a:r>
              <a:r>
                <a:rPr kumimoji="1" lang="ja-JP" altLang="en-US" sz="700">
                  <a:solidFill>
                    <a:schemeClr val="tx1"/>
                  </a:solidFill>
                </a:rPr>
                <a:t>名の大規模イベント</a:t>
              </a:r>
              <a:endParaRPr kumimoji="1" lang="en-US" altLang="ja-JP" sz="700">
                <a:solidFill>
                  <a:schemeClr val="tx1"/>
                </a:solidFill>
              </a:endParaRPr>
            </a:p>
            <a:p>
              <a:r>
                <a:rPr kumimoji="1" lang="ja-JP" altLang="en-US" sz="700">
                  <a:solidFill>
                    <a:schemeClr val="tx1"/>
                  </a:solidFill>
                </a:rPr>
                <a:t>「</a:t>
              </a:r>
              <a:r>
                <a:rPr kumimoji="1" lang="en-US" altLang="ja-JP" sz="700">
                  <a:solidFill>
                    <a:schemeClr val="tx1"/>
                  </a:solidFill>
                </a:rPr>
                <a:t>Re</a:t>
              </a:r>
              <a:r>
                <a:rPr kumimoji="1" lang="ja-JP" altLang="en-US" sz="700">
                  <a:solidFill>
                    <a:schemeClr val="tx1"/>
                  </a:solidFill>
                </a:rPr>
                <a:t>ライフフェスティバル」を実施。豪華ゲストも登壇し、タイアップセミナーや企業ブースも。</a:t>
              </a:r>
              <a:r>
                <a:rPr kumimoji="1" lang="en-US" altLang="ja-JP" sz="700">
                  <a:solidFill>
                    <a:schemeClr val="tx1"/>
                  </a:solidFill>
                </a:rPr>
                <a:t>2020</a:t>
              </a:r>
              <a:r>
                <a:rPr kumimoji="1" lang="ja-JP" altLang="en-US" sz="700">
                  <a:solidFill>
                    <a:schemeClr val="tx1"/>
                  </a:solidFill>
                </a:rPr>
                <a:t>年秋はオンラインで実施。</a:t>
              </a:r>
            </a:p>
          </p:txBody>
        </p:sp>
        <p:sp>
          <p:nvSpPr>
            <p:cNvPr id="36" name="正方形/長方形 35">
              <a:extLst>
                <a:ext uri="{FF2B5EF4-FFF2-40B4-BE49-F238E27FC236}">
                  <a16:creationId xmlns:a16="http://schemas.microsoft.com/office/drawing/2014/main" id="{FC52523D-7D2E-4FCB-B914-E5155BDC2967}"/>
                </a:ext>
              </a:extLst>
            </p:cNvPr>
            <p:cNvSpPr/>
            <p:nvPr/>
          </p:nvSpPr>
          <p:spPr>
            <a:xfrm>
              <a:off x="8808930" y="3122300"/>
              <a:ext cx="2233143" cy="892552"/>
            </a:xfrm>
            <a:prstGeom prst="rect">
              <a:avLst/>
            </a:prstGeom>
            <a:solidFill>
              <a:srgbClr val="E2F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kumimoji="1" lang="ja-JP" altLang="en-US" sz="1000" b="1" u="sng">
                  <a:solidFill>
                    <a:schemeClr val="tx1"/>
                  </a:solidFill>
                </a:rPr>
                <a:t>メディア</a:t>
              </a:r>
              <a:endParaRPr kumimoji="1" lang="en-US" altLang="ja-JP" sz="1000" b="1" u="sng">
                <a:solidFill>
                  <a:schemeClr val="tx1"/>
                </a:solidFill>
              </a:endParaRPr>
            </a:p>
            <a:p>
              <a:r>
                <a:rPr kumimoji="1" lang="ja-JP" altLang="en-US" sz="700">
                  <a:solidFill>
                    <a:schemeClr val="tx1"/>
                  </a:solidFill>
                </a:rPr>
                <a:t>・「</a:t>
              </a:r>
              <a:r>
                <a:rPr kumimoji="1" lang="en-US" altLang="ja-JP" sz="700">
                  <a:solidFill>
                    <a:schemeClr val="tx1"/>
                  </a:solidFill>
                </a:rPr>
                <a:t>Re</a:t>
              </a:r>
              <a:r>
                <a:rPr kumimoji="1" lang="ja-JP" altLang="en-US" sz="700">
                  <a:solidFill>
                    <a:schemeClr val="tx1"/>
                  </a:solidFill>
                </a:rPr>
                <a:t>ライフ」面：日曜朝刊に毎週掲載。</a:t>
              </a:r>
              <a:endParaRPr kumimoji="1" lang="en-US" altLang="ja-JP" sz="700">
                <a:solidFill>
                  <a:schemeClr val="tx1"/>
                </a:solidFill>
              </a:endParaRPr>
            </a:p>
            <a:p>
              <a:r>
                <a:rPr kumimoji="1" lang="ja-JP" altLang="en-US" sz="700">
                  <a:solidFill>
                    <a:schemeClr val="tx1"/>
                  </a:solidFill>
                </a:rPr>
                <a:t>・メールマガジン：「</a:t>
              </a:r>
              <a:r>
                <a:rPr kumimoji="1" lang="en-US" altLang="ja-JP" sz="700">
                  <a:solidFill>
                    <a:schemeClr val="tx1"/>
                  </a:solidFill>
                </a:rPr>
                <a:t>Re</a:t>
              </a:r>
              <a:r>
                <a:rPr kumimoji="1" lang="ja-JP" altLang="en-US" sz="700">
                  <a:solidFill>
                    <a:schemeClr val="tx1"/>
                  </a:solidFill>
                </a:rPr>
                <a:t>ライフメール」約</a:t>
              </a:r>
              <a:r>
                <a:rPr kumimoji="1" lang="en-US" altLang="ja-JP" sz="700">
                  <a:solidFill>
                    <a:schemeClr val="tx1"/>
                  </a:solidFill>
                </a:rPr>
                <a:t>3</a:t>
              </a:r>
              <a:r>
                <a:rPr kumimoji="1" lang="ja-JP" altLang="en-US" sz="700">
                  <a:solidFill>
                    <a:schemeClr val="tx1"/>
                  </a:solidFill>
                </a:rPr>
                <a:t>万人、</a:t>
              </a:r>
              <a:endParaRPr kumimoji="1" lang="en-US" altLang="ja-JP" sz="700">
                <a:solidFill>
                  <a:schemeClr val="tx1"/>
                </a:solidFill>
              </a:endParaRPr>
            </a:p>
            <a:p>
              <a:r>
                <a:rPr kumimoji="1" lang="ja-JP" altLang="en-US" sz="700">
                  <a:solidFill>
                    <a:schemeClr val="tx1"/>
                  </a:solidFill>
                </a:rPr>
                <a:t>　「読者会議メール」約</a:t>
              </a:r>
              <a:r>
                <a:rPr kumimoji="1" lang="en-US" altLang="ja-JP" sz="700">
                  <a:solidFill>
                    <a:schemeClr val="tx1"/>
                  </a:solidFill>
                </a:rPr>
                <a:t>1</a:t>
              </a:r>
              <a:r>
                <a:rPr kumimoji="1" lang="ja-JP" altLang="en-US" sz="700">
                  <a:solidFill>
                    <a:schemeClr val="tx1"/>
                  </a:solidFill>
                </a:rPr>
                <a:t>万人の会員に向けそれぞれ</a:t>
              </a:r>
              <a:endParaRPr kumimoji="1" lang="en-US" altLang="ja-JP" sz="700">
                <a:solidFill>
                  <a:schemeClr val="tx1"/>
                </a:solidFill>
              </a:endParaRPr>
            </a:p>
            <a:p>
              <a:r>
                <a:rPr kumimoji="1" lang="ja-JP" altLang="en-US" sz="700">
                  <a:solidFill>
                    <a:schemeClr val="tx1"/>
                  </a:solidFill>
                </a:rPr>
                <a:t>　隔週配信。</a:t>
              </a:r>
              <a:endParaRPr kumimoji="1" lang="en-US" altLang="ja-JP" sz="700">
                <a:solidFill>
                  <a:schemeClr val="tx1"/>
                </a:solidFill>
              </a:endParaRPr>
            </a:p>
            <a:p>
              <a:r>
                <a:rPr kumimoji="1" lang="ja-JP" altLang="en-US" sz="700">
                  <a:solidFill>
                    <a:schemeClr val="tx1"/>
                  </a:solidFill>
                </a:rPr>
                <a:t>・</a:t>
              </a:r>
              <a:r>
                <a:rPr kumimoji="1" lang="en-US" altLang="ja-JP" sz="700">
                  <a:solidFill>
                    <a:schemeClr val="tx1"/>
                  </a:solidFill>
                </a:rPr>
                <a:t>WEB</a:t>
              </a:r>
              <a:r>
                <a:rPr kumimoji="1" lang="ja-JP" altLang="en-US" sz="700">
                  <a:solidFill>
                    <a:schemeClr val="tx1"/>
                  </a:solidFill>
                </a:rPr>
                <a:t>：「</a:t>
              </a:r>
              <a:r>
                <a:rPr kumimoji="1" lang="en-US" altLang="ja-JP" sz="700">
                  <a:solidFill>
                    <a:schemeClr val="tx1"/>
                  </a:solidFill>
                </a:rPr>
                <a:t>Re</a:t>
              </a:r>
              <a:r>
                <a:rPr kumimoji="1" lang="ja-JP" altLang="en-US" sz="700">
                  <a:solidFill>
                    <a:schemeClr val="tx1"/>
                  </a:solidFill>
                </a:rPr>
                <a:t>ライフ</a:t>
              </a:r>
              <a:r>
                <a:rPr kumimoji="1" lang="en-US" altLang="ja-JP" sz="700" err="1">
                  <a:solidFill>
                    <a:schemeClr val="tx1"/>
                  </a:solidFill>
                </a:rPr>
                <a:t>.net</a:t>
              </a:r>
              <a:r>
                <a:rPr kumimoji="1" lang="en-US" altLang="ja-JP" sz="700">
                  <a:solidFill>
                    <a:schemeClr val="tx1"/>
                  </a:solidFill>
                </a:rPr>
                <a:t>｣</a:t>
              </a:r>
            </a:p>
            <a:p>
              <a:r>
                <a:rPr kumimoji="1" lang="ja-JP" altLang="en-US" sz="700">
                  <a:solidFill>
                    <a:schemeClr val="tx1"/>
                  </a:solidFill>
                </a:rPr>
                <a:t>　</a:t>
              </a:r>
              <a:r>
                <a:rPr kumimoji="1" lang="en-US" altLang="ja-JP" sz="700">
                  <a:solidFill>
                    <a:schemeClr val="tx1"/>
                  </a:solidFill>
                  <a:hlinkClick r:id="rId7">
                    <a:extLst>
                      <a:ext uri="{A12FA001-AC4F-418D-AE19-62706E023703}">
                        <ahyp:hlinkClr xmlns:ahyp="http://schemas.microsoft.com/office/drawing/2018/hyperlinkcolor" val="tx"/>
                      </a:ext>
                    </a:extLst>
                  </a:hlinkClick>
                </a:rPr>
                <a:t>https://www.asahi.com/relife/</a:t>
              </a:r>
              <a:endParaRPr kumimoji="1" lang="en-US" altLang="ja-JP" sz="700">
                <a:solidFill>
                  <a:schemeClr val="tx1"/>
                </a:solidFill>
              </a:endParaRPr>
            </a:p>
          </p:txBody>
        </p:sp>
      </p:grpSp>
      <p:pic>
        <p:nvPicPr>
          <p:cNvPr id="38" name="図 37">
            <a:extLst>
              <a:ext uri="{FF2B5EF4-FFF2-40B4-BE49-F238E27FC236}">
                <a16:creationId xmlns:a16="http://schemas.microsoft.com/office/drawing/2014/main" id="{2EDC1488-9A5A-4810-BCB8-CAEE02A805A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31701" y="3329804"/>
            <a:ext cx="1351330" cy="411733"/>
          </a:xfrm>
          <a:prstGeom prst="rect">
            <a:avLst/>
          </a:prstGeom>
        </p:spPr>
      </p:pic>
      <p:sp>
        <p:nvSpPr>
          <p:cNvPr id="39" name="正方形/長方形 38">
            <a:extLst>
              <a:ext uri="{FF2B5EF4-FFF2-40B4-BE49-F238E27FC236}">
                <a16:creationId xmlns:a16="http://schemas.microsoft.com/office/drawing/2014/main" id="{98AC3C6C-1620-45C5-B04C-26DA5417FD63}"/>
              </a:ext>
            </a:extLst>
          </p:cNvPr>
          <p:cNvSpPr/>
          <p:nvPr/>
        </p:nvSpPr>
        <p:spPr>
          <a:xfrm>
            <a:off x="395178" y="3103488"/>
            <a:ext cx="2233144" cy="197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120000"/>
              </a:lnSpc>
            </a:pPr>
            <a:r>
              <a:rPr lang="ja-JP" altLang="en-US" sz="1100" b="1">
                <a:solidFill>
                  <a:schemeClr val="tx1"/>
                </a:solidFill>
                <a:latin typeface="游ゴシック" panose="020B0400000000000000" pitchFamily="50" charset="-128"/>
                <a:ea typeface="游ゴシック" panose="020B0400000000000000" pitchFamily="50" charset="-128"/>
              </a:rPr>
              <a:t>■朝日新聞</a:t>
            </a:r>
            <a:r>
              <a:rPr lang="en-US" altLang="ja-JP" sz="1100" b="1">
                <a:solidFill>
                  <a:schemeClr val="tx1"/>
                </a:solidFill>
                <a:latin typeface="游ゴシック" panose="020B0400000000000000" pitchFamily="50" charset="-128"/>
                <a:ea typeface="游ゴシック" panose="020B0400000000000000" pitchFamily="50" charset="-128"/>
              </a:rPr>
              <a:t>Re</a:t>
            </a:r>
            <a:r>
              <a:rPr lang="ja-JP" altLang="en-US" sz="1100" b="1">
                <a:solidFill>
                  <a:schemeClr val="tx1"/>
                </a:solidFill>
                <a:latin typeface="游ゴシック" panose="020B0400000000000000" pitchFamily="50" charset="-128"/>
                <a:ea typeface="游ゴシック" panose="020B0400000000000000" pitchFamily="50" charset="-128"/>
              </a:rPr>
              <a:t>ライフプロジェクト</a:t>
            </a:r>
          </a:p>
        </p:txBody>
      </p:sp>
      <p:sp>
        <p:nvSpPr>
          <p:cNvPr id="40" name="テキスト ボックス 39">
            <a:extLst>
              <a:ext uri="{FF2B5EF4-FFF2-40B4-BE49-F238E27FC236}">
                <a16:creationId xmlns:a16="http://schemas.microsoft.com/office/drawing/2014/main" id="{E03B109F-918C-4A24-9E2E-005B9F29BF55}"/>
              </a:ext>
            </a:extLst>
          </p:cNvPr>
          <p:cNvSpPr txBox="1"/>
          <p:nvPr/>
        </p:nvSpPr>
        <p:spPr>
          <a:xfrm>
            <a:off x="431701" y="3756777"/>
            <a:ext cx="2435076" cy="588110"/>
          </a:xfrm>
          <a:prstGeom prst="rect">
            <a:avLst/>
          </a:prstGeom>
          <a:noFill/>
        </p:spPr>
        <p:txBody>
          <a:bodyPr wrap="square" lIns="0" tIns="0" rIns="0" bIns="0" rtlCol="0" anchor="t">
            <a:spAutoFit/>
          </a:bodyPr>
          <a:lstStyle/>
          <a:p>
            <a:pPr>
              <a:lnSpc>
                <a:spcPct val="110000"/>
              </a:lnSpc>
            </a:pPr>
            <a:r>
              <a:rPr lang="ja-JP" altLang="en-US" sz="700">
                <a:latin typeface="游ゴシック" panose="020B0400000000000000" pitchFamily="50" charset="-128"/>
                <a:ea typeface="游ゴシック" panose="020B0400000000000000" pitchFamily="50" charset="-128"/>
              </a:rPr>
              <a:t>朝日新聞</a:t>
            </a:r>
            <a:r>
              <a:rPr lang="en-US" altLang="ja-JP" sz="700">
                <a:latin typeface="游ゴシック" panose="020B0400000000000000" pitchFamily="50" charset="-128"/>
                <a:ea typeface="游ゴシック" panose="020B0400000000000000" pitchFamily="50" charset="-128"/>
              </a:rPr>
              <a:t>Re</a:t>
            </a:r>
            <a:r>
              <a:rPr lang="ja-JP" altLang="en-US" sz="700">
                <a:latin typeface="游ゴシック" panose="020B0400000000000000" pitchFamily="50" charset="-128"/>
                <a:ea typeface="游ゴシック" panose="020B0400000000000000" pitchFamily="50" charset="-128"/>
              </a:rPr>
              <a:t>ライフプロジェクトは、人生</a:t>
            </a:r>
            <a:r>
              <a:rPr lang="en-US" altLang="ja-JP" sz="700">
                <a:latin typeface="游ゴシック" panose="020B0400000000000000" pitchFamily="50" charset="-128"/>
                <a:ea typeface="游ゴシック" panose="020B0400000000000000" pitchFamily="50" charset="-128"/>
              </a:rPr>
              <a:t>100</a:t>
            </a:r>
            <a:r>
              <a:rPr lang="ja-JP" altLang="en-US" sz="700">
                <a:latin typeface="游ゴシック" panose="020B0400000000000000" pitchFamily="50" charset="-128"/>
                <a:ea typeface="游ゴシック" panose="020B0400000000000000" pitchFamily="50" charset="-128"/>
              </a:rPr>
              <a:t>年と言われる長寿時代に、</a:t>
            </a:r>
            <a:r>
              <a:rPr lang="en-US" altLang="ja-JP" sz="700">
                <a:latin typeface="游ゴシック" panose="020B0400000000000000" pitchFamily="50" charset="-128"/>
                <a:ea typeface="游ゴシック" panose="020B0400000000000000" pitchFamily="50" charset="-128"/>
              </a:rPr>
              <a:t>50</a:t>
            </a:r>
            <a:r>
              <a:rPr lang="ja-JP" altLang="en-US" sz="700">
                <a:latin typeface="游ゴシック" panose="020B0400000000000000" pitchFamily="50" charset="-128"/>
                <a:ea typeface="游ゴシック" panose="020B0400000000000000" pitchFamily="50" charset="-128"/>
              </a:rPr>
              <a:t>～</a:t>
            </a:r>
            <a:r>
              <a:rPr lang="en-US" altLang="ja-JP" sz="700">
                <a:latin typeface="游ゴシック" panose="020B0400000000000000" pitchFamily="50" charset="-128"/>
                <a:ea typeface="游ゴシック" panose="020B0400000000000000" pitchFamily="50" charset="-128"/>
              </a:rPr>
              <a:t>60</a:t>
            </a:r>
            <a:r>
              <a:rPr lang="ja-JP" altLang="en-US" sz="700">
                <a:latin typeface="游ゴシック" panose="020B0400000000000000" pitchFamily="50" charset="-128"/>
                <a:ea typeface="游ゴシック" panose="020B0400000000000000" pitchFamily="50" charset="-128"/>
              </a:rPr>
              <a:t>代を迎えたライフステージの変化する世代を応援しようとスタート。</a:t>
            </a:r>
            <a:r>
              <a:rPr lang="en-US" altLang="ja-JP" sz="700">
                <a:latin typeface="游ゴシック" panose="020B0400000000000000" pitchFamily="50" charset="-128"/>
                <a:ea typeface="游ゴシック" panose="020B0400000000000000" pitchFamily="50" charset="-128"/>
              </a:rPr>
              <a:t>WEB</a:t>
            </a:r>
            <a:r>
              <a:rPr lang="ja-JP" altLang="en-US" sz="700">
                <a:latin typeface="游ゴシック" panose="020B0400000000000000" pitchFamily="50" charset="-128"/>
                <a:ea typeface="游ゴシック" panose="020B0400000000000000" pitchFamily="50" charset="-128"/>
              </a:rPr>
              <a:t>や紙面、催事、読者会議の活動を通じて、自分らしく幸せに生きるための様々な取り組みを実施。</a:t>
            </a:r>
          </a:p>
        </p:txBody>
      </p:sp>
      <p:sp>
        <p:nvSpPr>
          <p:cNvPr id="57" name="テキスト ボックス 56">
            <a:extLst>
              <a:ext uri="{FF2B5EF4-FFF2-40B4-BE49-F238E27FC236}">
                <a16:creationId xmlns:a16="http://schemas.microsoft.com/office/drawing/2014/main" id="{FD852557-22ED-4B9C-BD4A-43BF1FCC70E4}"/>
              </a:ext>
            </a:extLst>
          </p:cNvPr>
          <p:cNvSpPr txBox="1"/>
          <p:nvPr/>
        </p:nvSpPr>
        <p:spPr>
          <a:xfrm>
            <a:off x="8128412" y="5814290"/>
            <a:ext cx="2122295" cy="1060098"/>
          </a:xfrm>
          <a:prstGeom prst="rect">
            <a:avLst/>
          </a:prstGeom>
          <a:noFill/>
        </p:spPr>
        <p:txBody>
          <a:bodyPr wrap="square" lIns="0" tIns="0" rIns="0" bIns="0" rtlCol="0" anchor="t">
            <a:spAutoFit/>
          </a:bodyPr>
          <a:lstStyle/>
          <a:p>
            <a:pPr>
              <a:lnSpc>
                <a:spcPct val="110000"/>
              </a:lnSpc>
            </a:pPr>
            <a:r>
              <a:rPr lang="ja-JP" altLang="en-US" sz="1000" b="1">
                <a:latin typeface="游ゴシック" panose="020B0400000000000000" pitchFamily="50" charset="-128"/>
                <a:ea typeface="游ゴシック" panose="020B0400000000000000" pitchFamily="50" charset="-128"/>
              </a:rPr>
              <a:t>■広告主：イオン</a:t>
            </a:r>
          </a:p>
          <a:p>
            <a:pPr>
              <a:lnSpc>
                <a:spcPct val="110000"/>
              </a:lnSpc>
            </a:pPr>
            <a:r>
              <a:rPr lang="ja-JP" altLang="en-US" sz="756">
                <a:latin typeface="游ゴシック" panose="020B0400000000000000" pitchFamily="50" charset="-128"/>
                <a:ea typeface="游ゴシック" panose="020B0400000000000000" pitchFamily="50" charset="-128"/>
              </a:rPr>
              <a:t>座談会を実施し、シニア世代は、新しいものに抵抗感がありデジタルが苦手との先入観があるが、実は、節約好きな女性ほどキャッシュレス決済に前向きであることが分かった。座談会の様子は新聞広告・ウェブ記事広告で採録。</a:t>
            </a:r>
            <a:endParaRPr lang="en-US" altLang="ja-JP" sz="756">
              <a:latin typeface="游ゴシック" panose="020B0400000000000000" pitchFamily="50" charset="-128"/>
              <a:ea typeface="游ゴシック" panose="020B0400000000000000" pitchFamily="50" charset="-128"/>
            </a:endParaRPr>
          </a:p>
          <a:p>
            <a:pPr>
              <a:lnSpc>
                <a:spcPct val="110000"/>
              </a:lnSpc>
            </a:pPr>
            <a:r>
              <a:rPr lang="ja-JP" altLang="en-US" sz="756">
                <a:latin typeface="游ゴシック" panose="020B0400000000000000" pitchFamily="50" charset="-128"/>
                <a:ea typeface="游ゴシック" panose="020B0400000000000000" pitchFamily="50" charset="-128"/>
              </a:rPr>
              <a:t>適切な読者モデルを起用することで、高い広告効果が期待できる。</a:t>
            </a:r>
            <a:endParaRPr lang="en-US" altLang="ja-JP" sz="756">
              <a:latin typeface="游ゴシック" panose="020B0400000000000000" pitchFamily="50" charset="-128"/>
              <a:ea typeface="游ゴシック" panose="020B0400000000000000" pitchFamily="50" charset="-128"/>
            </a:endParaRPr>
          </a:p>
        </p:txBody>
      </p:sp>
      <p:sp>
        <p:nvSpPr>
          <p:cNvPr id="59" name="正方形/長方形 58">
            <a:extLst>
              <a:ext uri="{FF2B5EF4-FFF2-40B4-BE49-F238E27FC236}">
                <a16:creationId xmlns:a16="http://schemas.microsoft.com/office/drawing/2014/main" id="{F94747B2-EC04-4AE7-93AC-F0F9B2D49D58}"/>
              </a:ext>
            </a:extLst>
          </p:cNvPr>
          <p:cNvSpPr/>
          <p:nvPr/>
        </p:nvSpPr>
        <p:spPr>
          <a:xfrm>
            <a:off x="2975552" y="4677037"/>
            <a:ext cx="2370354" cy="309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120000"/>
              </a:lnSpc>
            </a:pPr>
            <a:r>
              <a:rPr lang="ja-JP" altLang="en-US" sz="1100" b="1">
                <a:solidFill>
                  <a:schemeClr val="tx1"/>
                </a:solidFill>
                <a:latin typeface="游ゴシック" panose="020B0400000000000000" pitchFamily="50" charset="-128"/>
                <a:ea typeface="游ゴシック" panose="020B0400000000000000" pitchFamily="50" charset="-128"/>
              </a:rPr>
              <a:t>■読者会議メンバー</a:t>
            </a:r>
          </a:p>
          <a:p>
            <a:pPr>
              <a:lnSpc>
                <a:spcPct val="120000"/>
              </a:lnSpc>
            </a:pPr>
            <a:r>
              <a:rPr lang="en-US" altLang="ja-JP" sz="700">
                <a:solidFill>
                  <a:schemeClr val="tx1"/>
                </a:solidFill>
                <a:latin typeface="游ゴシック" panose="020B0400000000000000" pitchFamily="50" charset="-128"/>
                <a:ea typeface="游ゴシック" panose="020B0400000000000000" pitchFamily="50" charset="-128"/>
              </a:rPr>
              <a:t>50</a:t>
            </a:r>
            <a:r>
              <a:rPr lang="ja-JP" altLang="en-US" sz="700">
                <a:solidFill>
                  <a:schemeClr val="tx1"/>
                </a:solidFill>
                <a:latin typeface="游ゴシック" panose="020B0400000000000000" pitchFamily="50" charset="-128"/>
                <a:ea typeface="游ゴシック" panose="020B0400000000000000" pitchFamily="50" charset="-128"/>
              </a:rPr>
              <a:t>・</a:t>
            </a:r>
            <a:r>
              <a:rPr lang="en-US" altLang="ja-JP" sz="700">
                <a:solidFill>
                  <a:schemeClr val="tx1"/>
                </a:solidFill>
                <a:latin typeface="游ゴシック" panose="020B0400000000000000" pitchFamily="50" charset="-128"/>
                <a:ea typeface="游ゴシック" panose="020B0400000000000000" pitchFamily="50" charset="-128"/>
              </a:rPr>
              <a:t>60</a:t>
            </a:r>
            <a:r>
              <a:rPr lang="ja-JP" altLang="en-US" sz="700">
                <a:solidFill>
                  <a:schemeClr val="tx1"/>
                </a:solidFill>
                <a:latin typeface="游ゴシック" panose="020B0400000000000000" pitchFamily="50" charset="-128"/>
                <a:ea typeface="游ゴシック" panose="020B0400000000000000" pitchFamily="50" charset="-128"/>
              </a:rPr>
              <a:t>代女性、</a:t>
            </a:r>
            <a:r>
              <a:rPr lang="en-US" altLang="ja-JP" sz="700">
                <a:solidFill>
                  <a:schemeClr val="tx1"/>
                </a:solidFill>
                <a:latin typeface="游ゴシック" panose="020B0400000000000000" pitchFamily="50" charset="-128"/>
                <a:ea typeface="游ゴシック" panose="020B0400000000000000" pitchFamily="50" charset="-128"/>
              </a:rPr>
              <a:t>60</a:t>
            </a:r>
            <a:r>
              <a:rPr lang="ja-JP" altLang="en-US" sz="700">
                <a:solidFill>
                  <a:schemeClr val="tx1"/>
                </a:solidFill>
                <a:latin typeface="游ゴシック" panose="020B0400000000000000" pitchFamily="50" charset="-128"/>
                <a:ea typeface="游ゴシック" panose="020B0400000000000000" pitchFamily="50" charset="-128"/>
              </a:rPr>
              <a:t>代男性を中心に</a:t>
            </a:r>
          </a:p>
          <a:p>
            <a:pPr>
              <a:lnSpc>
                <a:spcPct val="120000"/>
              </a:lnSpc>
            </a:pPr>
            <a:r>
              <a:rPr lang="ja-JP" altLang="en-US" sz="700">
                <a:solidFill>
                  <a:schemeClr val="tx1"/>
                </a:solidFill>
                <a:latin typeface="游ゴシック" panose="020B0400000000000000" pitchFamily="50" charset="-128"/>
                <a:ea typeface="游ゴシック" panose="020B0400000000000000" pitchFamily="50" charset="-128"/>
              </a:rPr>
              <a:t>アクティブシニアが読者会議メンバーとして登録</a:t>
            </a:r>
            <a:endParaRPr lang="en-US" altLang="ja-JP" sz="700">
              <a:solidFill>
                <a:schemeClr val="tx1"/>
              </a:solidFill>
              <a:latin typeface="游ゴシック" panose="020B0400000000000000" pitchFamily="50" charset="-128"/>
              <a:ea typeface="游ゴシック" panose="020B0400000000000000" pitchFamily="50" charset="-128"/>
            </a:endParaRPr>
          </a:p>
          <a:p>
            <a:pPr>
              <a:lnSpc>
                <a:spcPct val="120000"/>
              </a:lnSpc>
            </a:pPr>
            <a:endParaRPr lang="en-US" altLang="ja-JP" sz="971" b="1">
              <a:solidFill>
                <a:schemeClr val="tx1"/>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C5622588-7DDB-4D18-BC38-03F6BF2E1CDC}"/>
              </a:ext>
            </a:extLst>
          </p:cNvPr>
          <p:cNvSpPr txBox="1"/>
          <p:nvPr/>
        </p:nvSpPr>
        <p:spPr>
          <a:xfrm>
            <a:off x="3048819" y="7115816"/>
            <a:ext cx="2351926" cy="200055"/>
          </a:xfrm>
          <a:prstGeom prst="rect">
            <a:avLst/>
          </a:prstGeom>
          <a:noFill/>
        </p:spPr>
        <p:txBody>
          <a:bodyPr wrap="none" rtlCol="0">
            <a:spAutoFit/>
          </a:bodyPr>
          <a:lstStyle/>
          <a:p>
            <a:pPr algn="r"/>
            <a:r>
              <a:rPr lang="en-US" altLang="ja-JP" sz="700">
                <a:latin typeface="+mn-ea"/>
              </a:rPr>
              <a:t>2020</a:t>
            </a:r>
            <a:r>
              <a:rPr lang="ja-JP" altLang="en-US" sz="700">
                <a:latin typeface="+mn-ea"/>
              </a:rPr>
              <a:t>年</a:t>
            </a:r>
            <a:r>
              <a:rPr lang="en-US" altLang="ja-JP" sz="700">
                <a:latin typeface="+mn-ea"/>
              </a:rPr>
              <a:t>9</a:t>
            </a:r>
            <a:r>
              <a:rPr lang="ja-JP" altLang="en-US" sz="700">
                <a:latin typeface="+mn-ea"/>
              </a:rPr>
              <a:t>月の読者会議登録データより作成</a:t>
            </a:r>
            <a:r>
              <a:rPr lang="en-US" altLang="ja-JP" sz="700">
                <a:latin typeface="+mn-ea"/>
              </a:rPr>
              <a:t>(n</a:t>
            </a:r>
            <a:r>
              <a:rPr lang="ja-JP" altLang="en-US" sz="700">
                <a:latin typeface="+mn-ea"/>
              </a:rPr>
              <a:t>＝</a:t>
            </a:r>
            <a:r>
              <a:rPr lang="en-US" altLang="ja-JP" sz="700">
                <a:latin typeface="+mn-ea"/>
              </a:rPr>
              <a:t>10,568)</a:t>
            </a:r>
            <a:endParaRPr lang="ja-JP" altLang="en-US" sz="700">
              <a:latin typeface="+mn-ea"/>
            </a:endParaRPr>
          </a:p>
        </p:txBody>
      </p:sp>
      <p:pic>
        <p:nvPicPr>
          <p:cNvPr id="69" name="図 68">
            <a:extLst>
              <a:ext uri="{FF2B5EF4-FFF2-40B4-BE49-F238E27FC236}">
                <a16:creationId xmlns:a16="http://schemas.microsoft.com/office/drawing/2014/main" id="{379AA55A-0EAE-4033-B18A-45BA3111F70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984063" y="3116620"/>
            <a:ext cx="2353332" cy="1341928"/>
          </a:xfrm>
          <a:prstGeom prst="rect">
            <a:avLst/>
          </a:prstGeom>
        </p:spPr>
      </p:pic>
      <p:pic>
        <p:nvPicPr>
          <p:cNvPr id="46" name="図 45">
            <a:extLst>
              <a:ext uri="{FF2B5EF4-FFF2-40B4-BE49-F238E27FC236}">
                <a16:creationId xmlns:a16="http://schemas.microsoft.com/office/drawing/2014/main" id="{D3AFCD58-F089-46FA-B98F-55281C06AD79}"/>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3738315" y="165017"/>
            <a:ext cx="468000" cy="468000"/>
          </a:xfrm>
          <a:prstGeom prst="rect">
            <a:avLst/>
          </a:prstGeom>
        </p:spPr>
      </p:pic>
      <p:sp>
        <p:nvSpPr>
          <p:cNvPr id="4" name="正方形/長方形 3">
            <a:extLst>
              <a:ext uri="{FF2B5EF4-FFF2-40B4-BE49-F238E27FC236}">
                <a16:creationId xmlns:a16="http://schemas.microsoft.com/office/drawing/2014/main" id="{FC9A34FA-D814-4E4A-90A2-E3847A9687BF}"/>
              </a:ext>
            </a:extLst>
          </p:cNvPr>
          <p:cNvSpPr/>
          <p:nvPr/>
        </p:nvSpPr>
        <p:spPr>
          <a:xfrm>
            <a:off x="8039991" y="6827687"/>
            <a:ext cx="857927" cy="215636"/>
          </a:xfrm>
          <a:prstGeom prst="rect">
            <a:avLst/>
          </a:prstGeom>
        </p:spPr>
        <p:txBody>
          <a:bodyPr wrap="none">
            <a:spAutoFit/>
          </a:bodyPr>
          <a:lstStyle/>
          <a:p>
            <a:pPr lvl="0">
              <a:lnSpc>
                <a:spcPct val="110000"/>
              </a:lnSpc>
            </a:pPr>
            <a:r>
              <a:rPr lang="ja-JP" altLang="en-US" sz="756">
                <a:solidFill>
                  <a:prstClr val="black"/>
                </a:solidFill>
                <a:latin typeface="游ゴシック" panose="020B0400000000000000" pitchFamily="50" charset="-128"/>
                <a:ea typeface="游ゴシック" panose="020B0400000000000000" pitchFamily="50" charset="-128"/>
                <a:hlinkClick r:id="rId15">
                  <a:extLst>
                    <a:ext uri="{A12FA001-AC4F-418D-AE19-62706E023703}">
                      <ahyp:hlinkClr xmlns:ahyp="http://schemas.microsoft.com/office/drawing/2018/hyperlinkcolor" val="tx"/>
                    </a:ext>
                  </a:extLst>
                </a:hlinkClick>
              </a:rPr>
              <a:t>リンクはこちら</a:t>
            </a:r>
            <a:endParaRPr lang="en-US" altLang="ja-JP" sz="756">
              <a:solidFill>
                <a:prstClr val="black"/>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89E5B330-6A93-450E-9264-4C74E524EBC2}"/>
              </a:ext>
            </a:extLst>
          </p:cNvPr>
          <p:cNvSpPr/>
          <p:nvPr/>
        </p:nvSpPr>
        <p:spPr>
          <a:xfrm>
            <a:off x="5627648" y="6712137"/>
            <a:ext cx="1007110" cy="343556"/>
          </a:xfrm>
          <a:prstGeom prst="rect">
            <a:avLst/>
          </a:prstGeom>
        </p:spPr>
        <p:txBody>
          <a:bodyPr wrap="square">
            <a:spAutoFit/>
          </a:bodyPr>
          <a:lstStyle/>
          <a:p>
            <a:pPr lvl="0">
              <a:lnSpc>
                <a:spcPct val="110000"/>
              </a:lnSpc>
            </a:pPr>
            <a:endParaRPr lang="en-US" altLang="ja-JP" sz="756">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ja-JP" altLang="en-US" sz="756">
                <a:solidFill>
                  <a:prstClr val="black"/>
                </a:solidFill>
                <a:latin typeface="游ゴシック" panose="020B0400000000000000" pitchFamily="50" charset="-128"/>
                <a:ea typeface="游ゴシック" panose="020B0400000000000000" pitchFamily="50" charset="-128"/>
                <a:hlinkClick r:id="rId16">
                  <a:extLst>
                    <a:ext uri="{A12FA001-AC4F-418D-AE19-62706E023703}">
                      <ahyp:hlinkClr xmlns:ahyp="http://schemas.microsoft.com/office/drawing/2018/hyperlinkcolor" val="tx"/>
                    </a:ext>
                  </a:extLst>
                </a:hlinkClick>
              </a:rPr>
              <a:t>リンクはこちら</a:t>
            </a:r>
            <a:endParaRPr lang="en-US" altLang="ja-JP" sz="756">
              <a:solidFill>
                <a:prstClr val="black"/>
              </a:solidFill>
              <a:latin typeface="游ゴシック" panose="020B0400000000000000" pitchFamily="50" charset="-128"/>
              <a:ea typeface="游ゴシック" panose="020B0400000000000000" pitchFamily="50" charset="-128"/>
            </a:endParaRPr>
          </a:p>
        </p:txBody>
      </p:sp>
      <p:pic>
        <p:nvPicPr>
          <p:cNvPr id="14" name="図 13" descr="スクリーンショットの画面&#10;&#10;自動的に生成された説明">
            <a:extLst>
              <a:ext uri="{FF2B5EF4-FFF2-40B4-BE49-F238E27FC236}">
                <a16:creationId xmlns:a16="http://schemas.microsoft.com/office/drawing/2014/main" id="{9200F762-2AC2-4349-8A73-A64A85E3218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b="4575"/>
          <a:stretch/>
        </p:blipFill>
        <p:spPr>
          <a:xfrm>
            <a:off x="3270410" y="3200150"/>
            <a:ext cx="1780638" cy="1113253"/>
          </a:xfrm>
          <a:prstGeom prst="rect">
            <a:avLst/>
          </a:prstGeom>
        </p:spPr>
      </p:pic>
      <p:graphicFrame>
        <p:nvGraphicFramePr>
          <p:cNvPr id="56" name="グラフ 55">
            <a:extLst>
              <a:ext uri="{FF2B5EF4-FFF2-40B4-BE49-F238E27FC236}">
                <a16:creationId xmlns:a16="http://schemas.microsoft.com/office/drawing/2014/main" id="{B810786B-9A2D-411F-91F8-27C304FC745D}"/>
              </a:ext>
            </a:extLst>
          </p:cNvPr>
          <p:cNvGraphicFramePr>
            <a:graphicFrameLocks/>
          </p:cNvGraphicFramePr>
          <p:nvPr/>
        </p:nvGraphicFramePr>
        <p:xfrm>
          <a:off x="2958600" y="5203520"/>
          <a:ext cx="2554806" cy="1791278"/>
        </p:xfrm>
        <a:graphic>
          <a:graphicData uri="http://schemas.openxmlformats.org/drawingml/2006/chart">
            <c:chart xmlns:c="http://schemas.openxmlformats.org/drawingml/2006/chart" xmlns:r="http://schemas.openxmlformats.org/officeDocument/2006/relationships" r:id="rId18"/>
          </a:graphicData>
        </a:graphic>
      </p:graphicFrame>
      <p:sp>
        <p:nvSpPr>
          <p:cNvPr id="58" name="正方形/長方形 57">
            <a:extLst>
              <a:ext uri="{FF2B5EF4-FFF2-40B4-BE49-F238E27FC236}">
                <a16:creationId xmlns:a16="http://schemas.microsoft.com/office/drawing/2014/main" id="{727B24FD-0996-4EEB-A1B7-1439931BEBDD}"/>
              </a:ext>
            </a:extLst>
          </p:cNvPr>
          <p:cNvSpPr/>
          <p:nvPr/>
        </p:nvSpPr>
        <p:spPr>
          <a:xfrm>
            <a:off x="4951300" y="5446001"/>
            <a:ext cx="325620" cy="107722"/>
          </a:xfrm>
          <a:prstGeom prst="rect">
            <a:avLst/>
          </a:prstGeom>
          <a:solidFill>
            <a:srgbClr val="65859B"/>
          </a:solidFill>
        </p:spPr>
        <p:txBody>
          <a:bodyPr wrap="square" lIns="72000" tIns="0" rIns="72000" bIns="0">
            <a:spAutoFit/>
          </a:bodyPr>
          <a:lstStyle/>
          <a:p>
            <a:r>
              <a:rPr kumimoji="1" lang="ja-JP" altLang="en-US" sz="700" b="1">
                <a:solidFill>
                  <a:schemeClr val="bg1"/>
                </a:solidFill>
              </a:rPr>
              <a:t>男性</a:t>
            </a:r>
            <a:endParaRPr lang="ja-JP" altLang="en-US" sz="700" b="1">
              <a:solidFill>
                <a:schemeClr val="bg1"/>
              </a:solidFill>
            </a:endParaRPr>
          </a:p>
        </p:txBody>
      </p:sp>
      <p:sp>
        <p:nvSpPr>
          <p:cNvPr id="61" name="正方形/長方形 60">
            <a:extLst>
              <a:ext uri="{FF2B5EF4-FFF2-40B4-BE49-F238E27FC236}">
                <a16:creationId xmlns:a16="http://schemas.microsoft.com/office/drawing/2014/main" id="{16C63FC6-385C-4398-A3B0-239E7F8F5780}"/>
              </a:ext>
            </a:extLst>
          </p:cNvPr>
          <p:cNvSpPr/>
          <p:nvPr/>
        </p:nvSpPr>
        <p:spPr>
          <a:xfrm>
            <a:off x="4951300" y="6219771"/>
            <a:ext cx="325620" cy="107722"/>
          </a:xfrm>
          <a:prstGeom prst="rect">
            <a:avLst/>
          </a:prstGeom>
          <a:solidFill>
            <a:schemeClr val="accent1">
              <a:lumMod val="20000"/>
              <a:lumOff val="80000"/>
            </a:schemeClr>
          </a:solidFill>
        </p:spPr>
        <p:txBody>
          <a:bodyPr wrap="square" lIns="72000" tIns="0" rIns="72000" bIns="0">
            <a:spAutoFit/>
          </a:bodyPr>
          <a:lstStyle/>
          <a:p>
            <a:r>
              <a:rPr kumimoji="1" lang="ja-JP" altLang="en-US" sz="700" b="1">
                <a:solidFill>
                  <a:schemeClr val="bg1"/>
                </a:solidFill>
              </a:rPr>
              <a:t>女性</a:t>
            </a:r>
            <a:endParaRPr lang="ja-JP" altLang="en-US" sz="700" b="1">
              <a:solidFill>
                <a:schemeClr val="bg1"/>
              </a:solidFill>
            </a:endParaRPr>
          </a:p>
        </p:txBody>
      </p:sp>
      <p:cxnSp>
        <p:nvCxnSpPr>
          <p:cNvPr id="63" name="直線コネクタ 62">
            <a:extLst>
              <a:ext uri="{FF2B5EF4-FFF2-40B4-BE49-F238E27FC236}">
                <a16:creationId xmlns:a16="http://schemas.microsoft.com/office/drawing/2014/main" id="{13387941-4DC5-473A-845B-BDFC982BA519}"/>
              </a:ext>
            </a:extLst>
          </p:cNvPr>
          <p:cNvCxnSpPr>
            <a:cxnSpLocks/>
          </p:cNvCxnSpPr>
          <p:nvPr/>
        </p:nvCxnSpPr>
        <p:spPr>
          <a:xfrm>
            <a:off x="2975552" y="6181671"/>
            <a:ext cx="2353332" cy="0"/>
          </a:xfrm>
          <a:prstGeom prst="line">
            <a:avLst/>
          </a:prstGeom>
          <a:ln w="9525">
            <a:solidFill>
              <a:srgbClr val="D9D9D9"/>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95081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グラフィックス 66">
            <a:extLst>
              <a:ext uri="{FF2B5EF4-FFF2-40B4-BE49-F238E27FC236}">
                <a16:creationId xmlns:a16="http://schemas.microsoft.com/office/drawing/2014/main" id="{F5B91006-1E90-4FD5-BFAC-C0AD5EAED6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909" y="3086444"/>
            <a:ext cx="1743986" cy="3700655"/>
          </a:xfrm>
          <a:prstGeom prst="rect">
            <a:avLst/>
          </a:prstGeom>
        </p:spPr>
      </p:pic>
      <p:sp>
        <p:nvSpPr>
          <p:cNvPr id="41" name="正方形/長方形 40">
            <a:extLst>
              <a:ext uri="{FF2B5EF4-FFF2-40B4-BE49-F238E27FC236}">
                <a16:creationId xmlns:a16="http://schemas.microsoft.com/office/drawing/2014/main" id="{275F325D-9EC8-4A95-82FC-827DC9D8A0E7}"/>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2">
            <a:extLst>
              <a:ext uri="{FF2B5EF4-FFF2-40B4-BE49-F238E27FC236}">
                <a16:creationId xmlns:a16="http://schemas.microsoft.com/office/drawing/2014/main" id="{2487A5B2-BDD5-4C51-BFF4-DAA7A001C2D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日本一のフォロワー</a:t>
            </a:r>
            <a:r>
              <a:rPr lang="en-US" altLang="ja-JP"/>
              <a:t>(85</a:t>
            </a:r>
            <a:r>
              <a:rPr lang="ja-JP" altLang="en-US"/>
              <a:t>万</a:t>
            </a:r>
            <a:r>
              <a:rPr lang="en-US" altLang="ja-JP"/>
              <a:t>)</a:t>
            </a:r>
            <a:r>
              <a:rPr lang="ja-JP" altLang="en-US"/>
              <a:t>を有する</a:t>
            </a:r>
            <a:r>
              <a:rPr lang="en-US" altLang="ja-JP"/>
              <a:t>SNS</a:t>
            </a:r>
            <a:r>
              <a:rPr lang="ja-JP" altLang="en-US"/>
              <a:t>に強いモノ動画メディア。</a:t>
            </a:r>
          </a:p>
          <a:p>
            <a:r>
              <a:rPr lang="ja-JP" altLang="en-US"/>
              <a:t>未来を感じるモノ･取り組みを</a:t>
            </a:r>
            <a:r>
              <a:rPr lang="en-US" altLang="ja-JP"/>
              <a:t>､</a:t>
            </a:r>
            <a:r>
              <a:rPr lang="ja-JP" altLang="en-US"/>
              <a:t>わかりやすく･見やすく･短い動画で</a:t>
            </a:r>
            <a:r>
              <a:rPr lang="en-US" altLang="ja-JP"/>
              <a:t>｡</a:t>
            </a:r>
          </a:p>
        </p:txBody>
      </p:sp>
      <p:sp>
        <p:nvSpPr>
          <p:cNvPr id="43" name="テキスト プレースホルダー 2">
            <a:extLst>
              <a:ext uri="{FF2B5EF4-FFF2-40B4-BE49-F238E27FC236}">
                <a16:creationId xmlns:a16="http://schemas.microsoft.com/office/drawing/2014/main" id="{3E607373-20BB-4A06-B62D-D5A2B8513CED}"/>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4" name="テキスト プレースホルダー 2">
            <a:extLst>
              <a:ext uri="{FF2B5EF4-FFF2-40B4-BE49-F238E27FC236}">
                <a16:creationId xmlns:a16="http://schemas.microsoft.com/office/drawing/2014/main" id="{FC3ACDD8-3445-42FE-A0A7-45E11196F94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a:t>25〜44</a:t>
            </a:r>
            <a:r>
              <a:rPr lang="ja-JP" altLang="en-US"/>
              <a:t>歳までの情報感度が高い都市部在住の男性</a:t>
            </a:r>
          </a:p>
        </p:txBody>
      </p:sp>
      <p:sp>
        <p:nvSpPr>
          <p:cNvPr id="45" name="テキスト プレースホルダー 2">
            <a:extLst>
              <a:ext uri="{FF2B5EF4-FFF2-40B4-BE49-F238E27FC236}">
                <a16:creationId xmlns:a16="http://schemas.microsoft.com/office/drawing/2014/main" id="{A1CEF816-B7E4-4D2D-ABDD-117DA576ADC2}"/>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pic>
        <p:nvPicPr>
          <p:cNvPr id="47" name="グラフィックス 46" descr="ノート PC">
            <a:extLst>
              <a:ext uri="{FF2B5EF4-FFF2-40B4-BE49-F238E27FC236}">
                <a16:creationId xmlns:a16="http://schemas.microsoft.com/office/drawing/2014/main" id="{37C6F8E3-44F1-42B2-AA70-BCD367FC8BC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196" y="689456"/>
            <a:ext cx="216000" cy="216000"/>
          </a:xfrm>
          <a:prstGeom prst="rect">
            <a:avLst/>
          </a:prstGeom>
        </p:spPr>
      </p:pic>
      <p:sp>
        <p:nvSpPr>
          <p:cNvPr id="49" name="正方形/長方形 48">
            <a:extLst>
              <a:ext uri="{FF2B5EF4-FFF2-40B4-BE49-F238E27FC236}">
                <a16:creationId xmlns:a16="http://schemas.microsoft.com/office/drawing/2014/main" id="{5A6AD4FA-2CA6-46F8-8C75-2C21B82976B4}"/>
              </a:ext>
            </a:extLst>
          </p:cNvPr>
          <p:cNvSpPr/>
          <p:nvPr/>
        </p:nvSpPr>
        <p:spPr>
          <a:xfrm>
            <a:off x="591196" y="693143"/>
            <a:ext cx="1085554" cy="200055"/>
          </a:xfrm>
          <a:prstGeom prst="rect">
            <a:avLst/>
          </a:prstGeom>
        </p:spPr>
        <p:txBody>
          <a:bodyPr wrap="none">
            <a:spAutoFit/>
          </a:bodyPr>
          <a:lstStyle/>
          <a:p>
            <a:pPr defTabSz="493456">
              <a:defRPr/>
            </a:pPr>
            <a:r>
              <a:rPr lang="en-US" altLang="ja-JP" sz="700">
                <a:latin typeface="游ゴシック" panose="020B0400000000000000" pitchFamily="50" charset="-128"/>
                <a:ea typeface="游ゴシック" panose="020B0400000000000000" pitchFamily="50" charset="-128"/>
                <a:hlinkClick r:id="rId7"/>
              </a:rPr>
              <a:t>https://bouncy.news/</a:t>
            </a:r>
            <a:endParaRPr lang="en-US" altLang="ja-JP" sz="700">
              <a:latin typeface="游ゴシック" panose="020B0400000000000000" pitchFamily="50" charset="-128"/>
              <a:ea typeface="游ゴシック" panose="020B0400000000000000" pitchFamily="50" charset="-128"/>
            </a:endParaRPr>
          </a:p>
        </p:txBody>
      </p:sp>
      <p:sp>
        <p:nvSpPr>
          <p:cNvPr id="52" name="テキスト プレースホルダー 2">
            <a:extLst>
              <a:ext uri="{FF2B5EF4-FFF2-40B4-BE49-F238E27FC236}">
                <a16:creationId xmlns:a16="http://schemas.microsoft.com/office/drawing/2014/main" id="{02C29B19-7859-41E3-BB50-8463B0EE79E0}"/>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53" name="直線コネクタ 52">
            <a:extLst>
              <a:ext uri="{FF2B5EF4-FFF2-40B4-BE49-F238E27FC236}">
                <a16:creationId xmlns:a16="http://schemas.microsoft.com/office/drawing/2014/main" id="{980689AA-6F12-49C6-A31C-5FBC555EADF5}"/>
              </a:ext>
            </a:extLst>
          </p:cNvPr>
          <p:cNvCxnSpPr>
            <a:cxnSpLocks/>
          </p:cNvCxnSpPr>
          <p:nvPr/>
        </p:nvCxnSpPr>
        <p:spPr>
          <a:xfrm>
            <a:off x="370909" y="2951286"/>
            <a:ext cx="79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9F7AE714-A1DA-44A2-B2F9-46AA322DACF3}"/>
              </a:ext>
            </a:extLst>
          </p:cNvPr>
          <p:cNvCxnSpPr>
            <a:cxnSpLocks/>
          </p:cNvCxnSpPr>
          <p:nvPr/>
        </p:nvCxnSpPr>
        <p:spPr>
          <a:xfrm>
            <a:off x="8552929" y="2951286"/>
            <a:ext cx="1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プレースホルダー 2">
            <a:extLst>
              <a:ext uri="{FF2B5EF4-FFF2-40B4-BE49-F238E27FC236}">
                <a16:creationId xmlns:a16="http://schemas.microsoft.com/office/drawing/2014/main" id="{679BFB6C-3702-4E54-99D7-6A3D533680E1}"/>
              </a:ext>
            </a:extLst>
          </p:cNvPr>
          <p:cNvSpPr txBox="1">
            <a:spLocks/>
          </p:cNvSpPr>
          <p:nvPr/>
        </p:nvSpPr>
        <p:spPr>
          <a:xfrm>
            <a:off x="8448498" y="2683145"/>
            <a:ext cx="902811" cy="26814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56" name="テキスト ボックス 55">
            <a:extLst>
              <a:ext uri="{FF2B5EF4-FFF2-40B4-BE49-F238E27FC236}">
                <a16:creationId xmlns:a16="http://schemas.microsoft.com/office/drawing/2014/main" id="{9E41ACC7-548C-43F6-8EDF-60692BDC96C8}"/>
              </a:ext>
            </a:extLst>
          </p:cNvPr>
          <p:cNvSpPr txBox="1"/>
          <p:nvPr/>
        </p:nvSpPr>
        <p:spPr>
          <a:xfrm>
            <a:off x="2296036" y="3100187"/>
            <a:ext cx="705321" cy="191656"/>
          </a:xfrm>
          <a:prstGeom prst="rect">
            <a:avLst/>
          </a:prstGeom>
          <a:noFill/>
        </p:spPr>
        <p:txBody>
          <a:bodyPr wrap="none" lIns="0" tIns="0" rIns="0" bIns="0" rtlCol="0" anchor="t" anchorCtr="0">
            <a:spAutoFit/>
          </a:bodyPr>
          <a:lstStyle/>
          <a:p>
            <a:pPr>
              <a:lnSpc>
                <a:spcPct val="120000"/>
              </a:lnSpc>
            </a:pPr>
            <a:r>
              <a:rPr lang="ja-JP" altLang="en-US" sz="1100" b="1">
                <a:latin typeface="游ゴシック" panose="020B0400000000000000" pitchFamily="50" charset="-128"/>
                <a:ea typeface="游ゴシック" panose="020B0400000000000000" pitchFamily="50" charset="-128"/>
              </a:rPr>
              <a:t>■ユーザー</a:t>
            </a:r>
          </a:p>
        </p:txBody>
      </p:sp>
      <p:pic>
        <p:nvPicPr>
          <p:cNvPr id="66" name="Picture 4" descr="http://chart.apis.google.com/chart?chs=400x400&amp;cht=qr&amp;chl=https://bouncy.news/">
            <a:extLst>
              <a:ext uri="{FF2B5EF4-FFF2-40B4-BE49-F238E27FC236}">
                <a16:creationId xmlns:a16="http://schemas.microsoft.com/office/drawing/2014/main" id="{6FB00374-C977-4780-9646-8420234288F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071356" y="262940"/>
            <a:ext cx="505125" cy="505125"/>
          </a:xfrm>
          <a:prstGeom prst="rect">
            <a:avLst/>
          </a:prstGeom>
          <a:noFill/>
          <a:extLst>
            <a:ext uri="{909E8E84-426E-40DD-AFC4-6F175D3DCCD1}">
              <a14:hiddenFill xmlns:a14="http://schemas.microsoft.com/office/drawing/2010/main">
                <a:solidFill>
                  <a:srgbClr val="FFFFFF"/>
                </a:solidFill>
              </a14:hiddenFill>
            </a:ext>
          </a:extLst>
        </p:spPr>
      </p:pic>
      <p:pic>
        <p:nvPicPr>
          <p:cNvPr id="68" name="ロゴだけ.png" descr="ロゴだけ.png">
            <a:extLst>
              <a:ext uri="{FF2B5EF4-FFF2-40B4-BE49-F238E27FC236}">
                <a16:creationId xmlns:a16="http://schemas.microsoft.com/office/drawing/2014/main" id="{DDF2FDCE-E03E-4007-8F2B-819D0284485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0835" y="244118"/>
            <a:ext cx="1583148" cy="445995"/>
          </a:xfrm>
          <a:prstGeom prst="rect">
            <a:avLst/>
          </a:prstGeom>
          <a:ln w="12700">
            <a:miter lim="400000"/>
          </a:ln>
        </p:spPr>
      </p:pic>
      <p:sp>
        <p:nvSpPr>
          <p:cNvPr id="123" name="正方形/長方形 122">
            <a:extLst>
              <a:ext uri="{FF2B5EF4-FFF2-40B4-BE49-F238E27FC236}">
                <a16:creationId xmlns:a16="http://schemas.microsoft.com/office/drawing/2014/main" id="{280E43DA-E730-4570-A55D-12B46B4C2A1B}"/>
              </a:ext>
            </a:extLst>
          </p:cNvPr>
          <p:cNvSpPr/>
          <p:nvPr/>
        </p:nvSpPr>
        <p:spPr>
          <a:xfrm>
            <a:off x="2119241" y="5896056"/>
            <a:ext cx="2658328" cy="493661"/>
          </a:xfrm>
          <a:prstGeom prst="rect">
            <a:avLst/>
          </a:prstGeom>
        </p:spPr>
        <p:txBody>
          <a:bodyPr wrap="square">
            <a:spAutoFit/>
          </a:bodyPr>
          <a:lstStyle/>
          <a:p>
            <a:pPr>
              <a:lnSpc>
                <a:spcPct val="110000"/>
              </a:lnSpc>
            </a:pPr>
            <a:r>
              <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rPr>
              <a:t>bouncy</a:t>
            </a: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は</a:t>
            </a:r>
            <a:r>
              <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rPr>
              <a:t>2019</a:t>
            </a: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年に</a:t>
            </a:r>
            <a:r>
              <a:rPr lang="en-US" altLang="ja-JP" sz="800" kern="100" err="1">
                <a:latin typeface="游ゴシック" panose="020B0400000000000000" pitchFamily="50" charset="-128"/>
                <a:ea typeface="游ゴシック" panose="020B0400000000000000" pitchFamily="50" charset="-128"/>
                <a:cs typeface="Times New Roman" panose="02020603050405020304" pitchFamily="18" charset="0"/>
              </a:rPr>
              <a:t>Moovoo</a:t>
            </a: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と事業統合。多くのフォロワーを持つ両サイトの</a:t>
            </a:r>
            <a:r>
              <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rPr>
              <a:t>SNS</a:t>
            </a: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から、広告動画を配信でき、視聴しやすい切り口でターゲティングして配信可能。</a:t>
            </a:r>
            <a:endPar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27" name="スクリーンショット 2017-08-29 18.47.49.png" descr="スクリーンショット 2017-08-29 18.47.49.png">
            <a:extLst>
              <a:ext uri="{FF2B5EF4-FFF2-40B4-BE49-F238E27FC236}">
                <a16:creationId xmlns:a16="http://schemas.microsoft.com/office/drawing/2014/main" id="{EF65A408-3242-4943-AE03-A60D0091EDE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467153" y="4941655"/>
            <a:ext cx="849776" cy="844674"/>
          </a:xfrm>
          <a:prstGeom prst="rect">
            <a:avLst/>
          </a:prstGeom>
          <a:ln w="12700" cap="flat">
            <a:noFill/>
            <a:miter lim="400000"/>
          </a:ln>
          <a:effectLst/>
        </p:spPr>
      </p:pic>
      <p:pic>
        <p:nvPicPr>
          <p:cNvPr id="128" name="スクリーンショット 2017-08-29 18.49.15.png" descr="スクリーンショット 2017-08-29 18.49.15.png">
            <a:extLst>
              <a:ext uri="{FF2B5EF4-FFF2-40B4-BE49-F238E27FC236}">
                <a16:creationId xmlns:a16="http://schemas.microsoft.com/office/drawing/2014/main" id="{13DA72AF-7166-42B2-BB9E-F2EB2BF1187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506828" y="4948477"/>
            <a:ext cx="848468" cy="897480"/>
          </a:xfrm>
          <a:prstGeom prst="rect">
            <a:avLst/>
          </a:prstGeom>
          <a:ln w="12700" cap="flat">
            <a:noFill/>
            <a:miter lim="400000"/>
          </a:ln>
          <a:effectLst/>
        </p:spPr>
      </p:pic>
      <p:pic>
        <p:nvPicPr>
          <p:cNvPr id="130" name="スクリーンショット 2018-01-10 20.16.58.png" descr="スクリーンショット 2018-01-10 20.16.58.png">
            <a:extLst>
              <a:ext uri="{FF2B5EF4-FFF2-40B4-BE49-F238E27FC236}">
                <a16:creationId xmlns:a16="http://schemas.microsoft.com/office/drawing/2014/main" id="{6E19BE30-A31C-4746-A8ED-243A4118106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9472730" y="3725784"/>
            <a:ext cx="848544" cy="847826"/>
          </a:xfrm>
          <a:prstGeom prst="rect">
            <a:avLst/>
          </a:prstGeom>
          <a:ln w="12700" cap="flat">
            <a:noFill/>
            <a:miter lim="400000"/>
          </a:ln>
          <a:effectLst/>
        </p:spPr>
      </p:pic>
      <p:pic>
        <p:nvPicPr>
          <p:cNvPr id="132" name="Image" descr="Image">
            <a:extLst>
              <a:ext uri="{FF2B5EF4-FFF2-40B4-BE49-F238E27FC236}">
                <a16:creationId xmlns:a16="http://schemas.microsoft.com/office/drawing/2014/main" id="{D49A85F5-D5E7-40D1-B68C-81CF813195A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771941" y="4544579"/>
            <a:ext cx="388855" cy="213656"/>
          </a:xfrm>
          <a:prstGeom prst="rect">
            <a:avLst/>
          </a:prstGeom>
          <a:ln w="12700">
            <a:miter lim="400000"/>
          </a:ln>
        </p:spPr>
      </p:pic>
      <p:pic>
        <p:nvPicPr>
          <p:cNvPr id="134" name="Image" descr="Image">
            <a:extLst>
              <a:ext uri="{FF2B5EF4-FFF2-40B4-BE49-F238E27FC236}">
                <a16:creationId xmlns:a16="http://schemas.microsoft.com/office/drawing/2014/main" id="{98BD5E80-236E-48B6-BD5D-959C77A663F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803809" y="5798858"/>
            <a:ext cx="275068" cy="150642"/>
          </a:xfrm>
          <a:prstGeom prst="rect">
            <a:avLst/>
          </a:prstGeom>
          <a:ln w="12700">
            <a:miter lim="400000"/>
          </a:ln>
        </p:spPr>
      </p:pic>
      <p:pic>
        <p:nvPicPr>
          <p:cNvPr id="135" name="new_logo.png" descr="new_logo.png">
            <a:extLst>
              <a:ext uri="{FF2B5EF4-FFF2-40B4-BE49-F238E27FC236}">
                <a16:creationId xmlns:a16="http://schemas.microsoft.com/office/drawing/2014/main" id="{475F7B54-A59C-471F-990F-5F5883DCA10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673185" y="5820559"/>
            <a:ext cx="432628" cy="78591"/>
          </a:xfrm>
          <a:prstGeom prst="rect">
            <a:avLst/>
          </a:prstGeom>
          <a:ln w="12700">
            <a:miter lim="400000"/>
          </a:ln>
        </p:spPr>
      </p:pic>
      <p:pic>
        <p:nvPicPr>
          <p:cNvPr id="137" name="Image" descr="Image">
            <a:extLst>
              <a:ext uri="{FF2B5EF4-FFF2-40B4-BE49-F238E27FC236}">
                <a16:creationId xmlns:a16="http://schemas.microsoft.com/office/drawing/2014/main" id="{3D80190B-AC59-4596-A2AC-826AD05932A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640576" y="4568511"/>
            <a:ext cx="477490" cy="173050"/>
          </a:xfrm>
          <a:prstGeom prst="rect">
            <a:avLst/>
          </a:prstGeom>
          <a:ln w="12700">
            <a:miter lim="400000"/>
          </a:ln>
        </p:spPr>
      </p:pic>
      <p:pic>
        <p:nvPicPr>
          <p:cNvPr id="138" name="Image" descr="Image">
            <a:extLst>
              <a:ext uri="{FF2B5EF4-FFF2-40B4-BE49-F238E27FC236}">
                <a16:creationId xmlns:a16="http://schemas.microsoft.com/office/drawing/2014/main" id="{E993857A-1D76-4135-9C58-9F1084F6296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686474" y="6987979"/>
            <a:ext cx="507097" cy="125710"/>
          </a:xfrm>
          <a:prstGeom prst="rect">
            <a:avLst/>
          </a:prstGeom>
          <a:ln w="12700">
            <a:miter lim="400000"/>
          </a:ln>
        </p:spPr>
      </p:pic>
      <p:sp>
        <p:nvSpPr>
          <p:cNvPr id="139" name="海外の最新テクノロジーを気軽に見れる。デザインを学ぶうえでとても参考になる。…">
            <a:extLst>
              <a:ext uri="{FF2B5EF4-FFF2-40B4-BE49-F238E27FC236}">
                <a16:creationId xmlns:a16="http://schemas.microsoft.com/office/drawing/2014/main" id="{56EF91FC-C643-4871-8C30-599EBFE82807}"/>
              </a:ext>
            </a:extLst>
          </p:cNvPr>
          <p:cNvSpPr/>
          <p:nvPr/>
        </p:nvSpPr>
        <p:spPr>
          <a:xfrm flipH="1">
            <a:off x="2205218" y="4449029"/>
            <a:ext cx="2442591" cy="587824"/>
          </a:xfrm>
          <a:custGeom>
            <a:avLst/>
            <a:gdLst/>
            <a:ahLst/>
            <a:cxnLst>
              <a:cxn ang="0">
                <a:pos x="wd2" y="hd2"/>
              </a:cxn>
              <a:cxn ang="5400000">
                <a:pos x="wd2" y="hd2"/>
              </a:cxn>
              <a:cxn ang="10800000">
                <a:pos x="wd2" y="hd2"/>
              </a:cxn>
              <a:cxn ang="16200000">
                <a:pos x="wd2" y="hd2"/>
              </a:cxn>
            </a:cxnLst>
            <a:rect l="0" t="0" r="r" b="b"/>
            <a:pathLst>
              <a:path w="21600" h="21600" extrusionOk="0">
                <a:moveTo>
                  <a:pt x="1879" y="0"/>
                </a:moveTo>
                <a:cubicBezTo>
                  <a:pt x="842" y="0"/>
                  <a:pt x="0" y="2721"/>
                  <a:pt x="0" y="6077"/>
                </a:cubicBezTo>
                <a:lnTo>
                  <a:pt x="0" y="15523"/>
                </a:lnTo>
                <a:cubicBezTo>
                  <a:pt x="0" y="18879"/>
                  <a:pt x="842" y="21600"/>
                  <a:pt x="1879" y="21600"/>
                </a:cubicBezTo>
                <a:lnTo>
                  <a:pt x="17507" y="21600"/>
                </a:lnTo>
                <a:cubicBezTo>
                  <a:pt x="18527" y="21600"/>
                  <a:pt x="19354" y="18965"/>
                  <a:pt x="19381" y="15687"/>
                </a:cubicBezTo>
                <a:lnTo>
                  <a:pt x="21600" y="14000"/>
                </a:lnTo>
                <a:lnTo>
                  <a:pt x="19386" y="12318"/>
                </a:lnTo>
                <a:lnTo>
                  <a:pt x="19386" y="6077"/>
                </a:lnTo>
                <a:cubicBezTo>
                  <a:pt x="19386" y="2721"/>
                  <a:pt x="18544" y="0"/>
                  <a:pt x="17507" y="0"/>
                </a:cubicBezTo>
                <a:lnTo>
                  <a:pt x="1879" y="0"/>
                </a:lnTo>
                <a:close/>
              </a:path>
            </a:pathLst>
          </a:custGeom>
          <a:solidFill>
            <a:srgbClr val="4DB7BD"/>
          </a:solidFill>
          <a:ln w="12700">
            <a:miter lim="400000"/>
          </a:ln>
          <a:effectLst/>
          <a:extLst>
            <a:ext uri="{C572A759-6A51-4108-AA02-DFA0A04FC94B}">
              <ma14:wrappingTextBoxFlag xmlns:ma14="http://schemas.microsoft.com/office/mac/drawingml/2011/main" xmlns="" val="1"/>
            </a:ext>
          </a:extLst>
        </p:spPr>
        <p:txBody>
          <a:bodyPr lIns="388558" tIns="116567" rIns="116567" bIns="116567" anchor="ctr"/>
          <a:lstStyle/>
          <a:p>
            <a:pPr defTabSz="886678" hangingPunct="0">
              <a:lnSpc>
                <a:spcPct val="110000"/>
              </a:lnSpc>
              <a:defRPr sz="2000">
                <a:solidFill>
                  <a:srgbClr val="FFFFFF"/>
                </a:solidFill>
                <a:latin typeface="ヒラギノ角ゴ ProN W6"/>
                <a:ea typeface="ヒラギノ角ゴ ProN W6"/>
                <a:cs typeface="ヒラギノ角ゴ ProN W6"/>
                <a:sym typeface="ヒラギノ角ゴ ProN W6"/>
              </a:defRPr>
            </a:pPr>
            <a:r>
              <a:rPr sz="756" kern="0" err="1">
                <a:solidFill>
                  <a:srgbClr val="FFFFFF"/>
                </a:solidFill>
                <a:latin typeface="Yu Gothic Medium" panose="020B0500000000000000" pitchFamily="34" charset="-128"/>
                <a:ea typeface="Yu Gothic Medium" panose="020B0500000000000000" pitchFamily="34" charset="-128"/>
                <a:cs typeface="ヒラギノ角ゴ ProN W6"/>
                <a:sym typeface="ヒラギノ角ゴ ProN W6"/>
              </a:rPr>
              <a:t>海外の最新テクノロジーを気軽に見れる。デザインを学ぶうえでとても参考になる</a:t>
            </a:r>
            <a:r>
              <a:rPr sz="756" kern="0">
                <a:solidFill>
                  <a:srgbClr val="FFFFFF"/>
                </a:solidFill>
                <a:latin typeface="Yu Gothic Medium" panose="020B0500000000000000" pitchFamily="34" charset="-128"/>
                <a:ea typeface="Yu Gothic Medium" panose="020B0500000000000000" pitchFamily="34" charset="-128"/>
                <a:cs typeface="ヒラギノ角ゴ ProN W6"/>
                <a:sym typeface="ヒラギノ角ゴ ProN W6"/>
              </a:rPr>
              <a:t>。</a:t>
            </a:r>
          </a:p>
          <a:p>
            <a:pPr algn="r" defTabSz="886678" hangingPunct="0">
              <a:lnSpc>
                <a:spcPct val="150000"/>
              </a:lnSpc>
              <a:defRPr sz="2000">
                <a:solidFill>
                  <a:srgbClr val="FFFFFF"/>
                </a:solidFill>
                <a:latin typeface="ヒラギノ角ゴ ProN W6"/>
                <a:ea typeface="ヒラギノ角ゴ ProN W6"/>
                <a:cs typeface="ヒラギノ角ゴ ProN W6"/>
                <a:sym typeface="ヒラギノ角ゴ ProN W6"/>
              </a:defRPr>
            </a:pPr>
            <a:r>
              <a:rPr sz="756" kern="0" err="1">
                <a:solidFill>
                  <a:srgbClr val="FFFFFF"/>
                </a:solidFill>
                <a:latin typeface="Yu Gothic Medium" panose="020B0500000000000000" pitchFamily="34" charset="-128"/>
                <a:ea typeface="Yu Gothic Medium" panose="020B0500000000000000" pitchFamily="34" charset="-128"/>
                <a:cs typeface="ヒラギノ角ゴ ProN W6"/>
                <a:sym typeface="ヒラギノ角ゴ ProN W6"/>
              </a:rPr>
              <a:t>宮城県</a:t>
            </a:r>
            <a:r>
              <a:rPr sz="756" kern="0">
                <a:solidFill>
                  <a:srgbClr val="FFFFFF"/>
                </a:solidFill>
                <a:latin typeface="Yu Gothic Medium" panose="020B0500000000000000" pitchFamily="34" charset="-128"/>
                <a:ea typeface="Yu Gothic Medium" panose="020B0500000000000000" pitchFamily="34" charset="-128"/>
                <a:cs typeface="ヒラギノ角ゴ ProN W6"/>
                <a:sym typeface="ヒラギノ角ゴ ProN W6"/>
              </a:rPr>
              <a:t> 18-24.男性</a:t>
            </a:r>
          </a:p>
        </p:txBody>
      </p:sp>
      <p:sp>
        <p:nvSpPr>
          <p:cNvPr id="140" name="新しいテクノロジーのことや、海外の便利グッズのことが知れるところ。映像がキレイ。…">
            <a:extLst>
              <a:ext uri="{FF2B5EF4-FFF2-40B4-BE49-F238E27FC236}">
                <a16:creationId xmlns:a16="http://schemas.microsoft.com/office/drawing/2014/main" id="{1906868D-A379-49AE-BBDB-FB275CC117AA}"/>
              </a:ext>
            </a:extLst>
          </p:cNvPr>
          <p:cNvSpPr/>
          <p:nvPr/>
        </p:nvSpPr>
        <p:spPr>
          <a:xfrm flipH="1">
            <a:off x="2205218" y="5072876"/>
            <a:ext cx="2442591" cy="587824"/>
          </a:xfrm>
          <a:custGeom>
            <a:avLst/>
            <a:gdLst/>
            <a:ahLst/>
            <a:cxnLst>
              <a:cxn ang="0">
                <a:pos x="wd2" y="hd2"/>
              </a:cxn>
              <a:cxn ang="5400000">
                <a:pos x="wd2" y="hd2"/>
              </a:cxn>
              <a:cxn ang="10800000">
                <a:pos x="wd2" y="hd2"/>
              </a:cxn>
              <a:cxn ang="16200000">
                <a:pos x="wd2" y="hd2"/>
              </a:cxn>
            </a:cxnLst>
            <a:rect l="0" t="0" r="r" b="b"/>
            <a:pathLst>
              <a:path w="21600" h="21600" extrusionOk="0">
                <a:moveTo>
                  <a:pt x="1879" y="0"/>
                </a:moveTo>
                <a:cubicBezTo>
                  <a:pt x="842" y="0"/>
                  <a:pt x="0" y="2721"/>
                  <a:pt x="0" y="6077"/>
                </a:cubicBezTo>
                <a:lnTo>
                  <a:pt x="0" y="15523"/>
                </a:lnTo>
                <a:cubicBezTo>
                  <a:pt x="0" y="18879"/>
                  <a:pt x="842" y="21600"/>
                  <a:pt x="1879" y="21600"/>
                </a:cubicBezTo>
                <a:lnTo>
                  <a:pt x="17507" y="21600"/>
                </a:lnTo>
                <a:cubicBezTo>
                  <a:pt x="18527" y="21600"/>
                  <a:pt x="19354" y="18965"/>
                  <a:pt x="19381" y="15687"/>
                </a:cubicBezTo>
                <a:lnTo>
                  <a:pt x="21600" y="14000"/>
                </a:lnTo>
                <a:lnTo>
                  <a:pt x="19386" y="12318"/>
                </a:lnTo>
                <a:lnTo>
                  <a:pt x="19386" y="6077"/>
                </a:lnTo>
                <a:cubicBezTo>
                  <a:pt x="19386" y="2721"/>
                  <a:pt x="18544" y="0"/>
                  <a:pt x="17507" y="0"/>
                </a:cubicBezTo>
                <a:lnTo>
                  <a:pt x="1879" y="0"/>
                </a:lnTo>
                <a:close/>
              </a:path>
            </a:pathLst>
          </a:custGeom>
          <a:solidFill>
            <a:srgbClr val="4DB7BD"/>
          </a:solidFill>
          <a:ln w="12700">
            <a:miter lim="400000"/>
          </a:ln>
          <a:effectLst/>
          <a:extLst>
            <a:ext uri="{C572A759-6A51-4108-AA02-DFA0A04FC94B}">
              <ma14:wrappingTextBoxFlag xmlns:ma14="http://schemas.microsoft.com/office/mac/drawingml/2011/main" xmlns="" val="1"/>
            </a:ext>
          </a:extLst>
        </p:spPr>
        <p:txBody>
          <a:bodyPr lIns="388558" tIns="116567" rIns="116567" bIns="116567" anchor="ctr"/>
          <a:lstStyle/>
          <a:p>
            <a:pPr defTabSz="886678" hangingPunct="0">
              <a:lnSpc>
                <a:spcPct val="110000"/>
              </a:lnSpc>
              <a:defRPr sz="2000">
                <a:solidFill>
                  <a:srgbClr val="FFFFFF"/>
                </a:solidFill>
                <a:latin typeface="ヒラギノ角ゴ ProN W6"/>
                <a:ea typeface="ヒラギノ角ゴ ProN W6"/>
                <a:cs typeface="ヒラギノ角ゴ ProN W6"/>
                <a:sym typeface="ヒラギノ角ゴ ProN W6"/>
              </a:defRPr>
            </a:pPr>
            <a:r>
              <a:rPr sz="756" kern="0">
                <a:solidFill>
                  <a:srgbClr val="FFFFFF"/>
                </a:solidFill>
                <a:latin typeface="Yu Gothic Medium" panose="020B0500000000000000" pitchFamily="34" charset="-128"/>
                <a:ea typeface="Yu Gothic Medium" panose="020B0500000000000000" pitchFamily="34" charset="-128"/>
                <a:cs typeface="ヒラギノ角ゴ ProN W6"/>
                <a:sym typeface="ヒラギノ角ゴ ProN W6"/>
              </a:rPr>
              <a:t>新しいテクノロジーのことや、海外の便利グッズのことが知れるところ。映像がキレイ。</a:t>
            </a:r>
          </a:p>
          <a:p>
            <a:pPr algn="r" defTabSz="886678" hangingPunct="0">
              <a:lnSpc>
                <a:spcPct val="110000"/>
              </a:lnSpc>
              <a:defRPr sz="2000">
                <a:solidFill>
                  <a:srgbClr val="FFFFFF"/>
                </a:solidFill>
                <a:latin typeface="ヒラギノ角ゴ ProN W6"/>
                <a:ea typeface="ヒラギノ角ゴ ProN W6"/>
                <a:cs typeface="ヒラギノ角ゴ ProN W6"/>
                <a:sym typeface="ヒラギノ角ゴ ProN W6"/>
              </a:defRPr>
            </a:pPr>
            <a:r>
              <a:rPr sz="756" kern="0">
                <a:solidFill>
                  <a:srgbClr val="FFFFFF"/>
                </a:solidFill>
                <a:latin typeface="Yu Gothic Medium" panose="020B0500000000000000" pitchFamily="34" charset="-128"/>
                <a:ea typeface="Yu Gothic Medium" panose="020B0500000000000000" pitchFamily="34" charset="-128"/>
                <a:cs typeface="ヒラギノ角ゴ ProN W6"/>
                <a:sym typeface="ヒラギノ角ゴ ProN W6"/>
              </a:rPr>
              <a:t>東京都 25-34.男性</a:t>
            </a:r>
          </a:p>
        </p:txBody>
      </p:sp>
      <p:sp>
        <p:nvSpPr>
          <p:cNvPr id="141" name="正方形/長方形 140">
            <a:extLst>
              <a:ext uri="{FF2B5EF4-FFF2-40B4-BE49-F238E27FC236}">
                <a16:creationId xmlns:a16="http://schemas.microsoft.com/office/drawing/2014/main" id="{2D3A5D5E-7B2A-44B8-8972-9F1854DB49C7}"/>
              </a:ext>
            </a:extLst>
          </p:cNvPr>
          <p:cNvSpPr/>
          <p:nvPr/>
        </p:nvSpPr>
        <p:spPr>
          <a:xfrm>
            <a:off x="8407097" y="3041911"/>
            <a:ext cx="1909831" cy="629083"/>
          </a:xfrm>
          <a:prstGeom prst="rect">
            <a:avLst/>
          </a:prstGeom>
        </p:spPr>
        <p:txBody>
          <a:bodyPr wrap="square">
            <a:spAutoFit/>
          </a:bodyPr>
          <a:lstStyle/>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ガジェット系メーカーを中心に</a:t>
            </a:r>
            <a:r>
              <a:rPr lang="en-US" altLang="ja-JP" sz="800" err="1">
                <a:solidFill>
                  <a:prstClr val="black"/>
                </a:solidFill>
                <a:latin typeface="游ゴシック" panose="020B0400000000000000" pitchFamily="50" charset="-128"/>
                <a:ea typeface="游ゴシック" panose="020B0400000000000000" pitchFamily="50" charset="-128"/>
              </a:rPr>
              <a:t>BtoB</a:t>
            </a:r>
            <a:r>
              <a:rPr lang="ja-JP" altLang="en-US" sz="800">
                <a:solidFill>
                  <a:prstClr val="black"/>
                </a:solidFill>
                <a:latin typeface="游ゴシック" panose="020B0400000000000000" pitchFamily="50" charset="-128"/>
                <a:ea typeface="游ゴシック" panose="020B0400000000000000" pitchFamily="50" charset="-128"/>
              </a:rPr>
              <a:t>サービスや企業ブランディング、</a:t>
            </a:r>
            <a:endParaRPr lang="en-US" altLang="ja-JP" sz="800">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リクルーティングなどでも多数の実績あり。</a:t>
            </a:r>
          </a:p>
        </p:txBody>
      </p:sp>
      <p:graphicFrame>
        <p:nvGraphicFramePr>
          <p:cNvPr id="145" name="Table">
            <a:extLst>
              <a:ext uri="{FF2B5EF4-FFF2-40B4-BE49-F238E27FC236}">
                <a16:creationId xmlns:a16="http://schemas.microsoft.com/office/drawing/2014/main" id="{AF34D439-746A-4BB2-B52E-C3720D5F08AB}"/>
              </a:ext>
            </a:extLst>
          </p:cNvPr>
          <p:cNvGraphicFramePr/>
          <p:nvPr/>
        </p:nvGraphicFramePr>
        <p:xfrm>
          <a:off x="4839848" y="3943679"/>
          <a:ext cx="3448395" cy="2466822"/>
        </p:xfrm>
        <a:graphic>
          <a:graphicData uri="http://schemas.openxmlformats.org/drawingml/2006/table">
            <a:tbl>
              <a:tblPr firstRow="1" lastRow="1" bandRow="1" bandCol="1"/>
              <a:tblGrid>
                <a:gridCol w="836855">
                  <a:extLst>
                    <a:ext uri="{9D8B030D-6E8A-4147-A177-3AD203B41FA5}">
                      <a16:colId xmlns:a16="http://schemas.microsoft.com/office/drawing/2014/main" val="20000"/>
                    </a:ext>
                  </a:extLst>
                </a:gridCol>
                <a:gridCol w="1411851">
                  <a:extLst>
                    <a:ext uri="{9D8B030D-6E8A-4147-A177-3AD203B41FA5}">
                      <a16:colId xmlns:a16="http://schemas.microsoft.com/office/drawing/2014/main" val="1568833835"/>
                    </a:ext>
                  </a:extLst>
                </a:gridCol>
                <a:gridCol w="1199689">
                  <a:extLst>
                    <a:ext uri="{9D8B030D-6E8A-4147-A177-3AD203B41FA5}">
                      <a16:colId xmlns:a16="http://schemas.microsoft.com/office/drawing/2014/main" val="20004"/>
                    </a:ext>
                  </a:extLst>
                </a:gridCol>
              </a:tblGrid>
              <a:tr h="538282">
                <a:tc>
                  <a:txBody>
                    <a:bodyPr/>
                    <a:lstStyle/>
                    <a:p>
                      <a:pPr algn="ctr" defTabSz="457200">
                        <a:defRPr sz="1800" b="0">
                          <a:solidFill>
                            <a:srgbClr val="000000"/>
                          </a:solidFill>
                        </a:defRPr>
                      </a:pPr>
                      <a:r>
                        <a:rPr lang="ja-JP" altLang="en-US" sz="700" b="1">
                          <a:solidFill>
                            <a:schemeClr val="bg1"/>
                          </a:solidFill>
                          <a:latin typeface="+mn-lt"/>
                          <a:sym typeface="ヒラギノ角ゴ Pro W6"/>
                        </a:rPr>
                        <a:t>媒体名</a:t>
                      </a: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4DB7BD"/>
                    </a:solidFill>
                  </a:tcPr>
                </a:tc>
                <a:tc>
                  <a:txBody>
                    <a:bodyPr/>
                    <a:lstStyle/>
                    <a:p>
                      <a:pPr algn="ctr" defTabSz="457200">
                        <a:defRPr sz="1800" b="0">
                          <a:solidFill>
                            <a:srgbClr val="000000"/>
                          </a:solidFill>
                        </a:defRPr>
                      </a:pPr>
                      <a:r>
                        <a:rPr lang="ja-JP" altLang="en-US" sz="700" b="1">
                          <a:solidFill>
                            <a:schemeClr val="bg1"/>
                          </a:solidFill>
                          <a:latin typeface="+mn-lt"/>
                          <a:sym typeface="ヒラギノ角ゴ Pro W6"/>
                        </a:rPr>
                        <a:t>特徴</a:t>
                      </a:r>
                      <a:endParaRPr sz="700" b="1">
                        <a:solidFill>
                          <a:schemeClr val="bg1"/>
                        </a:solidFill>
                        <a:latin typeface="+mn-lt"/>
                        <a:sym typeface="ヒラギノ角ゴ Pro W6"/>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4DB7BD"/>
                    </a:solidFill>
                  </a:tcPr>
                </a:tc>
                <a:tc>
                  <a:txBody>
                    <a:bodyPr/>
                    <a:lstStyle/>
                    <a:p>
                      <a:pPr algn="ctr" defTabSz="457200">
                        <a:defRPr sz="1800" b="0">
                          <a:solidFill>
                            <a:srgbClr val="000000"/>
                          </a:solidFill>
                        </a:defRPr>
                      </a:pPr>
                      <a:r>
                        <a:rPr lang="ja-JP" altLang="en-US" sz="700" b="1">
                          <a:solidFill>
                            <a:schemeClr val="bg1"/>
                          </a:solidFill>
                          <a:latin typeface="+mn-lt"/>
                          <a:sym typeface="ヒラギノ角ゴ Pro W6"/>
                        </a:rPr>
                        <a:t>再生あたりの</a:t>
                      </a:r>
                      <a:endParaRPr lang="en-US" altLang="ja-JP" sz="700" b="1">
                        <a:solidFill>
                          <a:schemeClr val="bg1"/>
                        </a:solidFill>
                        <a:latin typeface="+mn-lt"/>
                        <a:sym typeface="ヒラギノ角ゴ Pro W6"/>
                      </a:endParaRPr>
                    </a:p>
                    <a:p>
                      <a:pPr algn="ctr" defTabSz="457200">
                        <a:defRPr sz="1800" b="0">
                          <a:solidFill>
                            <a:srgbClr val="000000"/>
                          </a:solidFill>
                        </a:defRPr>
                      </a:pPr>
                      <a:r>
                        <a:rPr lang="ja-JP" altLang="en-US" sz="700" b="1">
                          <a:solidFill>
                            <a:schemeClr val="bg1"/>
                          </a:solidFill>
                          <a:latin typeface="+mn-lt"/>
                          <a:sym typeface="ヒラギノ角ゴ Pro W6"/>
                        </a:rPr>
                        <a:t>エンゲージメント率</a:t>
                      </a:r>
                    </a:p>
                    <a:p>
                      <a:pPr algn="ctr" defTabSz="457200">
                        <a:defRPr sz="1800" b="0">
                          <a:solidFill>
                            <a:srgbClr val="000000"/>
                          </a:solidFill>
                        </a:defRPr>
                      </a:pPr>
                      <a:r>
                        <a:rPr lang="en-US" altLang="ja-JP" sz="700" b="1">
                          <a:solidFill>
                            <a:schemeClr val="bg1"/>
                          </a:solidFill>
                          <a:latin typeface="+mn-lt"/>
                          <a:sym typeface="ヒラギノ角ゴ Pro W6"/>
                        </a:rPr>
                        <a:t>(</a:t>
                      </a:r>
                      <a:r>
                        <a:rPr lang="ja-JP" altLang="en-US" sz="700" b="1">
                          <a:solidFill>
                            <a:schemeClr val="bg1"/>
                          </a:solidFill>
                          <a:latin typeface="+mn-lt"/>
                          <a:sym typeface="ヒラギノ角ゴ Pro W6"/>
                        </a:rPr>
                        <a:t>コメント</a:t>
                      </a:r>
                      <a:endParaRPr lang="en-US" altLang="ja-JP" sz="700" b="1">
                        <a:solidFill>
                          <a:schemeClr val="bg1"/>
                        </a:solidFill>
                        <a:latin typeface="+mn-lt"/>
                        <a:sym typeface="ヒラギノ角ゴ Pro W6"/>
                      </a:endParaRPr>
                    </a:p>
                    <a:p>
                      <a:pPr algn="ctr" defTabSz="457200">
                        <a:defRPr sz="1800" b="0">
                          <a:solidFill>
                            <a:srgbClr val="000000"/>
                          </a:solidFill>
                        </a:defRPr>
                      </a:pPr>
                      <a:r>
                        <a:rPr lang="ja-JP" altLang="en-US" sz="700" b="1">
                          <a:solidFill>
                            <a:schemeClr val="bg1"/>
                          </a:solidFill>
                          <a:latin typeface="+mn-lt"/>
                          <a:sym typeface="ヒラギノ角ゴ Pro W6"/>
                        </a:rPr>
                        <a:t>･リアクション含</a:t>
                      </a:r>
                      <a:r>
                        <a:rPr lang="en-US" altLang="ja-JP" sz="700" b="1">
                          <a:solidFill>
                            <a:schemeClr val="bg1"/>
                          </a:solidFill>
                          <a:latin typeface="+mn-lt"/>
                          <a:sym typeface="ヒラギノ角ゴ Pro W6"/>
                        </a:rPr>
                        <a:t>)</a:t>
                      </a:r>
                      <a:endParaRPr lang="ja-JP" altLang="en-US" sz="700" b="1">
                        <a:solidFill>
                          <a:schemeClr val="bg1"/>
                        </a:solidFill>
                        <a:latin typeface="+mn-lt"/>
                        <a:sym typeface="ヒラギノ角ゴ Pro W6"/>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4DB7BD"/>
                    </a:solidFill>
                  </a:tcPr>
                </a:tc>
                <a:extLst>
                  <a:ext uri="{0D108BD9-81ED-4DB2-BD59-A6C34878D82A}">
                    <a16:rowId xmlns:a16="http://schemas.microsoft.com/office/drawing/2014/main" val="10000"/>
                  </a:ext>
                </a:extLst>
              </a:tr>
              <a:tr h="192854">
                <a:tc>
                  <a:txBody>
                    <a:bodyPr/>
                    <a:lstStyle/>
                    <a:p>
                      <a:pPr defTabSz="457200">
                        <a:defRPr sz="2200">
                          <a:solidFill>
                            <a:srgbClr val="1E2A3B"/>
                          </a:solidFill>
                          <a:latin typeface="ヒラギノ角ゴ Pro W3"/>
                          <a:ea typeface="ヒラギノ角ゴ Pro W3"/>
                          <a:cs typeface="ヒラギノ角ゴ Pro W3"/>
                          <a:sym typeface="ヒラギノ角ゴ Pro W3"/>
                        </a:defRPr>
                      </a:pPr>
                      <a:r>
                        <a:rPr lang="en-US" altLang="ja-JP" sz="700" b="1">
                          <a:latin typeface="+mn-lt"/>
                        </a:rPr>
                        <a:t>bouncy</a:t>
                      </a:r>
                      <a:endParaRPr sz="700" b="1">
                        <a:latin typeface="+mn-lt"/>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algn="ctr" rtl="0" fontAlgn="b"/>
                      <a:r>
                        <a:rPr lang="en-US" sz="700" b="1">
                          <a:latin typeface="+mn-lt"/>
                        </a:rPr>
                        <a:t>SNS</a:t>
                      </a:r>
                      <a:r>
                        <a:rPr lang="ja-JP" altLang="en-US" sz="700" b="1">
                          <a:latin typeface="+mn-lt"/>
                        </a:rPr>
                        <a:t>・自社サイト</a:t>
                      </a:r>
                      <a:r>
                        <a:rPr lang="en-US" altLang="ja-JP" sz="700" b="1">
                          <a:latin typeface="+mn-lt"/>
                        </a:rPr>
                        <a:t>/</a:t>
                      </a:r>
                      <a:r>
                        <a:rPr lang="ja-JP" altLang="en-US" sz="700" b="1">
                          <a:latin typeface="+mn-lt"/>
                        </a:rPr>
                        <a:t>動画</a:t>
                      </a:r>
                      <a:endParaRPr lang="mr-IN" sz="700" b="1">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b="1">
                          <a:latin typeface="+mn-lt"/>
                        </a:rPr>
                        <a:t>1.91%</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10001"/>
                  </a:ext>
                </a:extLst>
              </a:tr>
              <a:tr h="192854">
                <a:tc>
                  <a:txBody>
                    <a:bodyPr/>
                    <a:lstStyle/>
                    <a:p>
                      <a:pPr defTabSz="457200">
                        <a:defRPr sz="1800"/>
                      </a:pPr>
                      <a:r>
                        <a:rPr lang="en-US" altLang="ja-JP" sz="700">
                          <a:latin typeface="+mn-lt"/>
                          <a:sym typeface="ヒラギノ角ゴ ProN W3"/>
                        </a:rPr>
                        <a:t>A</a:t>
                      </a:r>
                      <a:r>
                        <a:rPr lang="ja-JP" altLang="en-US" sz="700">
                          <a:latin typeface="+mn-lt"/>
                          <a:sym typeface="ヒラギノ角ゴ ProN W3"/>
                        </a:rPr>
                        <a:t>メディア</a:t>
                      </a:r>
                      <a:endParaRPr sz="700">
                        <a:latin typeface="+mn-lt"/>
                        <a:sym typeface="ヒラギノ角ゴ Pro W3"/>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marL="0" marR="0" indent="0" algn="ctr" defTabSz="825500" rtl="0" eaLnBrk="1" fontAlgn="b" latinLnBrk="0" hangingPunct="1">
                        <a:lnSpc>
                          <a:spcPct val="100000"/>
                        </a:lnSpc>
                        <a:spcBef>
                          <a:spcPts val="0"/>
                        </a:spcBef>
                        <a:spcAft>
                          <a:spcPts val="0"/>
                        </a:spcAft>
                        <a:buClrTx/>
                        <a:buSzTx/>
                        <a:buFontTx/>
                        <a:buNone/>
                        <a:tabLst/>
                        <a:defRPr/>
                      </a:pPr>
                      <a:r>
                        <a:rPr lang="ja-JP" altLang="en-US" sz="700">
                          <a:latin typeface="+mn-lt"/>
                        </a:rPr>
                        <a:t>自社サイト</a:t>
                      </a:r>
                      <a:r>
                        <a:rPr lang="en-US" altLang="ja-JP" sz="700">
                          <a:latin typeface="+mn-lt"/>
                        </a:rPr>
                        <a:t>/</a:t>
                      </a:r>
                      <a:r>
                        <a:rPr lang="ja-JP" altLang="en-US" sz="700">
                          <a:latin typeface="+mn-lt"/>
                        </a:rPr>
                        <a:t>記事</a:t>
                      </a:r>
                      <a:endParaRPr lang="mr-IN" sz="700">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a:latin typeface="+mn-lt"/>
                        </a:rPr>
                        <a:t>1.30%</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2801537850"/>
                  </a:ext>
                </a:extLst>
              </a:tr>
              <a:tr h="192854">
                <a:tc>
                  <a:txBody>
                    <a:bodyPr/>
                    <a:lstStyle/>
                    <a:p>
                      <a:pPr defTabSz="457200">
                        <a:defRPr sz="1800"/>
                      </a:pPr>
                      <a:r>
                        <a:rPr lang="en-US" altLang="ja-JP" sz="700">
                          <a:latin typeface="+mn-lt"/>
                          <a:sym typeface="ヒラギノ角ゴ ProN W3"/>
                        </a:rPr>
                        <a:t>B</a:t>
                      </a:r>
                      <a:r>
                        <a:rPr lang="ja-JP" altLang="en-US" sz="700">
                          <a:latin typeface="+mn-lt"/>
                          <a:sym typeface="ヒラギノ角ゴ ProN W3"/>
                        </a:rPr>
                        <a:t>メディア</a:t>
                      </a:r>
                      <a:endParaRPr sz="700">
                        <a:latin typeface="+mn-lt"/>
                        <a:sym typeface="ヒラギノ角ゴ Pro W3"/>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marL="0" marR="0" indent="0" algn="ctr" defTabSz="825500" rtl="0" eaLnBrk="1" fontAlgn="b" latinLnBrk="0" hangingPunct="1">
                        <a:lnSpc>
                          <a:spcPct val="100000"/>
                        </a:lnSpc>
                        <a:spcBef>
                          <a:spcPts val="0"/>
                        </a:spcBef>
                        <a:spcAft>
                          <a:spcPts val="0"/>
                        </a:spcAft>
                        <a:buClrTx/>
                        <a:buSzTx/>
                        <a:buFontTx/>
                        <a:buNone/>
                        <a:tabLst/>
                        <a:defRPr/>
                      </a:pPr>
                      <a:r>
                        <a:rPr lang="ja-JP" altLang="en-US" sz="700">
                          <a:latin typeface="+mn-lt"/>
                        </a:rPr>
                        <a:t>配信</a:t>
                      </a:r>
                      <a:r>
                        <a:rPr lang="en-US" altLang="ja-JP" sz="700">
                          <a:latin typeface="+mn-lt"/>
                        </a:rPr>
                        <a:t>/</a:t>
                      </a:r>
                      <a:r>
                        <a:rPr lang="ja-JP" altLang="en-US" sz="700">
                          <a:latin typeface="+mn-lt"/>
                        </a:rPr>
                        <a:t>動画</a:t>
                      </a:r>
                      <a:endParaRPr lang="mr-IN" sz="700">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a:latin typeface="+mn-lt"/>
                        </a:rPr>
                        <a:t>0.68%</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888756784"/>
                  </a:ext>
                </a:extLst>
              </a:tr>
              <a:tr h="192854">
                <a:tc>
                  <a:txBody>
                    <a:bodyPr/>
                    <a:lstStyle/>
                    <a:p>
                      <a:pPr defTabSz="457200">
                        <a:defRPr sz="1800"/>
                      </a:pPr>
                      <a:r>
                        <a:rPr lang="en-US" altLang="ja-JP" sz="700">
                          <a:latin typeface="+mn-lt"/>
                          <a:sym typeface="ヒラギノ角ゴ Pro W3"/>
                        </a:rPr>
                        <a:t>C</a:t>
                      </a:r>
                      <a:r>
                        <a:rPr lang="ja-JP" altLang="en-US" sz="700">
                          <a:latin typeface="+mn-lt"/>
                          <a:sym typeface="ヒラギノ角ゴ Pro W3"/>
                        </a:rPr>
                        <a:t>メディア</a:t>
                      </a:r>
                      <a:endParaRPr sz="700">
                        <a:latin typeface="+mn-lt"/>
                        <a:sym typeface="ヒラギノ角ゴ Pro W3"/>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marL="0" marR="0" indent="0" algn="ctr" defTabSz="825500" rtl="0" eaLnBrk="1" fontAlgn="b" latinLnBrk="0" hangingPunct="1">
                        <a:lnSpc>
                          <a:spcPct val="100000"/>
                        </a:lnSpc>
                        <a:spcBef>
                          <a:spcPts val="0"/>
                        </a:spcBef>
                        <a:spcAft>
                          <a:spcPts val="0"/>
                        </a:spcAft>
                        <a:buClrTx/>
                        <a:buSzTx/>
                        <a:buFontTx/>
                        <a:buNone/>
                        <a:tabLst/>
                        <a:defRPr/>
                      </a:pPr>
                      <a:r>
                        <a:rPr lang="en-US" altLang="ja-JP" sz="700">
                          <a:latin typeface="+mn-lt"/>
                        </a:rPr>
                        <a:t>SNS</a:t>
                      </a:r>
                      <a:r>
                        <a:rPr lang="ja-JP" altLang="en-US" sz="700">
                          <a:latin typeface="+mn-lt"/>
                        </a:rPr>
                        <a:t>・自社サイト</a:t>
                      </a:r>
                      <a:r>
                        <a:rPr lang="en-US" altLang="ja-JP" sz="700">
                          <a:latin typeface="+mn-lt"/>
                        </a:rPr>
                        <a:t>/</a:t>
                      </a:r>
                      <a:r>
                        <a:rPr lang="ja-JP" altLang="en-US" sz="700">
                          <a:latin typeface="+mn-lt"/>
                        </a:rPr>
                        <a:t>記事</a:t>
                      </a:r>
                      <a:endParaRPr lang="mr-IN" sz="700">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a:latin typeface="+mn-lt"/>
                        </a:rPr>
                        <a:t>0.55%</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4188647036"/>
                  </a:ext>
                </a:extLst>
              </a:tr>
              <a:tr h="192854">
                <a:tc>
                  <a:txBody>
                    <a:bodyPr/>
                    <a:lstStyle/>
                    <a:p>
                      <a:pPr defTabSz="457200">
                        <a:defRPr sz="2200">
                          <a:solidFill>
                            <a:srgbClr val="1E2A3B"/>
                          </a:solidFill>
                          <a:latin typeface="ヒラギノ角ゴ Pro W3"/>
                          <a:ea typeface="ヒラギノ角ゴ Pro W3"/>
                          <a:cs typeface="ヒラギノ角ゴ Pro W3"/>
                          <a:sym typeface="ヒラギノ角ゴ Pro W3"/>
                        </a:defRPr>
                      </a:pPr>
                      <a:r>
                        <a:rPr lang="en-US" altLang="ja-JP" sz="700">
                          <a:latin typeface="+mn-lt"/>
                          <a:sym typeface="ヒラギノ角ゴ Pro W6"/>
                        </a:rPr>
                        <a:t>D</a:t>
                      </a:r>
                      <a:r>
                        <a:rPr lang="ja-JP" altLang="en-US" sz="700">
                          <a:latin typeface="+mn-lt"/>
                          <a:sym typeface="ヒラギノ角ゴ Pro W6"/>
                        </a:rPr>
                        <a:t>メディア</a:t>
                      </a:r>
                      <a:endParaRPr sz="700">
                        <a:latin typeface="+mn-lt"/>
                        <a:sym typeface="ヒラギノ角ゴ Pro W6"/>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algn="ctr" rtl="0" fontAlgn="b"/>
                      <a:r>
                        <a:rPr lang="ja-JP" altLang="en-US" sz="700">
                          <a:latin typeface="+mn-lt"/>
                        </a:rPr>
                        <a:t>自社サイト</a:t>
                      </a:r>
                      <a:r>
                        <a:rPr lang="en-US" altLang="ja-JP" sz="700">
                          <a:latin typeface="+mn-lt"/>
                        </a:rPr>
                        <a:t>/</a:t>
                      </a:r>
                      <a:r>
                        <a:rPr lang="ja-JP" altLang="en-US" sz="700">
                          <a:latin typeface="+mn-lt"/>
                        </a:rPr>
                        <a:t>記事</a:t>
                      </a:r>
                      <a:endParaRPr lang="mr-IN" sz="700">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a:latin typeface="+mn-lt"/>
                        </a:rPr>
                        <a:t>0.47%</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10002"/>
                  </a:ext>
                </a:extLst>
              </a:tr>
              <a:tr h="192854">
                <a:tc>
                  <a:txBody>
                    <a:bodyPr/>
                    <a:lstStyle/>
                    <a:p>
                      <a:pPr defTabSz="457200">
                        <a:defRPr sz="1800"/>
                      </a:pPr>
                      <a:r>
                        <a:rPr lang="en-US" altLang="ja-JP" sz="700">
                          <a:latin typeface="+mn-lt"/>
                          <a:sym typeface="ヒラギノ角ゴ ProN W3"/>
                        </a:rPr>
                        <a:t>E</a:t>
                      </a:r>
                      <a:r>
                        <a:rPr lang="ja-JP" altLang="en-US" sz="700">
                          <a:latin typeface="+mn-lt"/>
                          <a:sym typeface="ヒラギノ角ゴ ProN W3"/>
                        </a:rPr>
                        <a:t>メディア</a:t>
                      </a:r>
                      <a:endParaRPr sz="700">
                        <a:latin typeface="+mn-lt"/>
                        <a:sym typeface="ヒラギノ角ゴ Pro W3"/>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algn="ctr" rtl="0" fontAlgn="b"/>
                      <a:r>
                        <a:rPr lang="ja-JP" altLang="en-US" sz="700">
                          <a:latin typeface="+mn-lt"/>
                        </a:rPr>
                        <a:t>自社サイト</a:t>
                      </a:r>
                      <a:r>
                        <a:rPr lang="en-US" altLang="ja-JP" sz="700">
                          <a:latin typeface="+mn-lt"/>
                        </a:rPr>
                        <a:t>/</a:t>
                      </a:r>
                      <a:r>
                        <a:rPr lang="ja-JP" altLang="en-US" sz="700">
                          <a:latin typeface="+mn-lt"/>
                        </a:rPr>
                        <a:t>記事</a:t>
                      </a:r>
                      <a:endParaRPr lang="mr-IN" sz="700">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a:latin typeface="+mn-lt"/>
                        </a:rPr>
                        <a:t>0.45%</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3070288247"/>
                  </a:ext>
                </a:extLst>
              </a:tr>
              <a:tr h="192854">
                <a:tc>
                  <a:txBody>
                    <a:bodyPr/>
                    <a:lstStyle/>
                    <a:p>
                      <a:pPr defTabSz="457200">
                        <a:defRPr sz="1800"/>
                      </a:pPr>
                      <a:r>
                        <a:rPr lang="en-US" altLang="ja-JP" sz="700">
                          <a:latin typeface="+mn-lt"/>
                          <a:sym typeface="ヒラギノ角ゴ ProN W3"/>
                        </a:rPr>
                        <a:t>F</a:t>
                      </a:r>
                      <a:r>
                        <a:rPr lang="ja-JP" altLang="en-US" sz="700">
                          <a:latin typeface="+mn-lt"/>
                          <a:sym typeface="ヒラギノ角ゴ ProN W3"/>
                        </a:rPr>
                        <a:t>メディア</a:t>
                      </a:r>
                      <a:endParaRPr sz="700">
                        <a:latin typeface="+mn-lt"/>
                        <a:sym typeface="ヒラギノ角ゴ Pro W3"/>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marL="0" marR="0" indent="0" algn="ctr" defTabSz="825500" rtl="0" eaLnBrk="1" fontAlgn="b" latinLnBrk="0" hangingPunct="1">
                        <a:lnSpc>
                          <a:spcPct val="100000"/>
                        </a:lnSpc>
                        <a:spcBef>
                          <a:spcPts val="0"/>
                        </a:spcBef>
                        <a:spcAft>
                          <a:spcPts val="0"/>
                        </a:spcAft>
                        <a:buClrTx/>
                        <a:buSzTx/>
                        <a:buFontTx/>
                        <a:buNone/>
                        <a:tabLst/>
                        <a:defRPr/>
                      </a:pPr>
                      <a:r>
                        <a:rPr lang="ja-JP" altLang="en-US" sz="700">
                          <a:latin typeface="+mn-lt"/>
                        </a:rPr>
                        <a:t>自社サイト</a:t>
                      </a:r>
                      <a:r>
                        <a:rPr lang="en-US" altLang="ja-JP" sz="700">
                          <a:latin typeface="+mn-lt"/>
                        </a:rPr>
                        <a:t>/</a:t>
                      </a:r>
                      <a:r>
                        <a:rPr lang="ja-JP" altLang="en-US" sz="700">
                          <a:latin typeface="+mn-lt"/>
                        </a:rPr>
                        <a:t>記事</a:t>
                      </a:r>
                      <a:endParaRPr lang="mr-IN" sz="700">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a:latin typeface="+mn-lt"/>
                        </a:rPr>
                        <a:t>0.42%</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10004"/>
                  </a:ext>
                </a:extLst>
              </a:tr>
              <a:tr h="192854">
                <a:tc>
                  <a:txBody>
                    <a:bodyPr/>
                    <a:lstStyle/>
                    <a:p>
                      <a:pPr defTabSz="457200">
                        <a:defRPr sz="1800"/>
                      </a:pPr>
                      <a:r>
                        <a:rPr lang="en-US" altLang="ja-JP" sz="700">
                          <a:latin typeface="+mn-lt"/>
                          <a:sym typeface="ヒラギノ角ゴ ProN W3"/>
                        </a:rPr>
                        <a:t>G</a:t>
                      </a:r>
                      <a:r>
                        <a:rPr lang="ja-JP" altLang="en-US" sz="700">
                          <a:latin typeface="+mn-lt"/>
                          <a:sym typeface="ヒラギノ角ゴ ProN W3"/>
                        </a:rPr>
                        <a:t>メディア</a:t>
                      </a:r>
                      <a:endParaRPr sz="700">
                        <a:latin typeface="+mn-lt"/>
                        <a:sym typeface="ヒラギノ角ゴ Pro W3"/>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algn="ctr" rtl="0" fontAlgn="b"/>
                      <a:r>
                        <a:rPr lang="ja-JP" altLang="en-US" sz="700">
                          <a:latin typeface="+mn-lt"/>
                        </a:rPr>
                        <a:t>配信</a:t>
                      </a:r>
                      <a:r>
                        <a:rPr lang="en-US" altLang="ja-JP" sz="700">
                          <a:latin typeface="+mn-lt"/>
                        </a:rPr>
                        <a:t>/</a:t>
                      </a:r>
                      <a:r>
                        <a:rPr lang="ja-JP" altLang="en-US" sz="700">
                          <a:latin typeface="+mn-lt"/>
                        </a:rPr>
                        <a:t>動画</a:t>
                      </a:r>
                      <a:endParaRPr lang="mr-IN" sz="700">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a:latin typeface="+mn-lt"/>
                        </a:rPr>
                        <a:t>0.28%</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10005"/>
                  </a:ext>
                </a:extLst>
              </a:tr>
              <a:tr h="192854">
                <a:tc>
                  <a:txBody>
                    <a:bodyPr/>
                    <a:lstStyle/>
                    <a:p>
                      <a:pPr defTabSz="457200">
                        <a:defRPr sz="1800"/>
                      </a:pPr>
                      <a:r>
                        <a:rPr lang="en-US" altLang="ja-JP" sz="700">
                          <a:latin typeface="+mn-lt"/>
                          <a:sym typeface="ヒラギノ角ゴ ProN W3"/>
                        </a:rPr>
                        <a:t>H</a:t>
                      </a:r>
                      <a:r>
                        <a:rPr lang="ja-JP" altLang="en-US" sz="700">
                          <a:latin typeface="+mn-lt"/>
                          <a:sym typeface="ヒラギノ角ゴ ProN W3"/>
                        </a:rPr>
                        <a:t>メディア</a:t>
                      </a:r>
                      <a:endParaRPr sz="700">
                        <a:latin typeface="+mn-lt"/>
                        <a:sym typeface="ヒラギノ角ゴ Pro W3"/>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algn="ctr" rtl="0" fontAlgn="b"/>
                      <a:r>
                        <a:rPr lang="ja-JP" altLang="en-US" sz="700">
                          <a:latin typeface="+mn-lt"/>
                        </a:rPr>
                        <a:t>自社サイト</a:t>
                      </a:r>
                      <a:r>
                        <a:rPr lang="en-US" altLang="ja-JP" sz="700">
                          <a:latin typeface="+mn-lt"/>
                        </a:rPr>
                        <a:t>/</a:t>
                      </a:r>
                      <a:r>
                        <a:rPr lang="ja-JP" altLang="en-US" sz="700">
                          <a:latin typeface="+mn-lt"/>
                        </a:rPr>
                        <a:t>記事</a:t>
                      </a:r>
                      <a:endParaRPr lang="mr-IN" sz="700">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a:latin typeface="+mn-lt"/>
                        </a:rPr>
                        <a:t>0.24%</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10009"/>
                  </a:ext>
                </a:extLst>
              </a:tr>
              <a:tr h="192854">
                <a:tc>
                  <a:txBody>
                    <a:bodyPr/>
                    <a:lstStyle/>
                    <a:p>
                      <a:pPr defTabSz="457200">
                        <a:defRPr sz="1800"/>
                      </a:pPr>
                      <a:r>
                        <a:rPr lang="en-US" altLang="ja-JP" sz="700">
                          <a:latin typeface="+mn-lt"/>
                          <a:sym typeface="ヒラギノ角ゴ ProN W3"/>
                        </a:rPr>
                        <a:t>I</a:t>
                      </a:r>
                      <a:r>
                        <a:rPr lang="ja-JP" altLang="en-US" sz="700">
                          <a:latin typeface="+mn-lt"/>
                          <a:sym typeface="ヒラギノ角ゴ ProN W3"/>
                        </a:rPr>
                        <a:t>メディア</a:t>
                      </a:r>
                      <a:endParaRPr sz="700">
                        <a:latin typeface="+mn-lt"/>
                        <a:sym typeface="ヒラギノ角ゴ Pro W3"/>
                      </a:endParaRPr>
                    </a:p>
                  </a:txBody>
                  <a:tcPr marL="38856" marR="38856" marT="38856" marB="38856"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0F5F8"/>
                    </a:solidFill>
                  </a:tcPr>
                </a:tc>
                <a:tc>
                  <a:txBody>
                    <a:bodyPr/>
                    <a:lstStyle/>
                    <a:p>
                      <a:pPr algn="ctr" rtl="0" fontAlgn="b"/>
                      <a:r>
                        <a:rPr lang="en-US" sz="700">
                          <a:latin typeface="+mn-lt"/>
                        </a:rPr>
                        <a:t>SNS/</a:t>
                      </a:r>
                      <a:r>
                        <a:rPr lang="ja-JP" altLang="en-US" sz="700">
                          <a:latin typeface="+mn-lt"/>
                        </a:rPr>
                        <a:t>動画</a:t>
                      </a:r>
                      <a:endParaRPr lang="mr-IN" sz="700">
                        <a:latin typeface="+mn-lt"/>
                      </a:endParaRP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tc>
                  <a:txBody>
                    <a:bodyPr/>
                    <a:lstStyle/>
                    <a:p>
                      <a:pPr algn="ctr" rtl="0" fontAlgn="b"/>
                      <a:r>
                        <a:rPr lang="mr-IN" sz="700">
                          <a:latin typeface="+mn-lt"/>
                        </a:rPr>
                        <a:t>0.00%</a:t>
                      </a:r>
                    </a:p>
                  </a:txBody>
                  <a:tcPr marL="38856" marR="38856" marT="38856" marB="3885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6F0F4"/>
                    </a:solidFill>
                  </a:tcPr>
                </a:tc>
                <a:extLst>
                  <a:ext uri="{0D108BD9-81ED-4DB2-BD59-A6C34878D82A}">
                    <a16:rowId xmlns:a16="http://schemas.microsoft.com/office/drawing/2014/main" val="3043663034"/>
                  </a:ext>
                </a:extLst>
              </a:tr>
            </a:tbl>
          </a:graphicData>
        </a:graphic>
      </p:graphicFrame>
      <p:grpSp>
        <p:nvGrpSpPr>
          <p:cNvPr id="146" name="グループ化 145">
            <a:extLst>
              <a:ext uri="{FF2B5EF4-FFF2-40B4-BE49-F238E27FC236}">
                <a16:creationId xmlns:a16="http://schemas.microsoft.com/office/drawing/2014/main" id="{1D95A4E2-3A95-4680-8EA9-056971216D04}"/>
              </a:ext>
            </a:extLst>
          </p:cNvPr>
          <p:cNvGrpSpPr/>
          <p:nvPr/>
        </p:nvGrpSpPr>
        <p:grpSpPr>
          <a:xfrm>
            <a:off x="2174252" y="6590311"/>
            <a:ext cx="1040913" cy="460523"/>
            <a:chOff x="10187637" y="2254372"/>
            <a:chExt cx="964409" cy="426676"/>
          </a:xfrm>
        </p:grpSpPr>
        <p:grpSp>
          <p:nvGrpSpPr>
            <p:cNvPr id="147" name="グループ化 146">
              <a:extLst>
                <a:ext uri="{FF2B5EF4-FFF2-40B4-BE49-F238E27FC236}">
                  <a16:creationId xmlns:a16="http://schemas.microsoft.com/office/drawing/2014/main" id="{ADA60E06-D6A6-48F3-BB6A-C5701C0C9BA1}"/>
                </a:ext>
              </a:extLst>
            </p:cNvPr>
            <p:cNvGrpSpPr/>
            <p:nvPr/>
          </p:nvGrpSpPr>
          <p:grpSpPr>
            <a:xfrm>
              <a:off x="10196482" y="2254372"/>
              <a:ext cx="953888" cy="426676"/>
              <a:chOff x="11677494" y="4932744"/>
              <a:chExt cx="5795677" cy="2592426"/>
            </a:xfrm>
          </p:grpSpPr>
          <p:pic>
            <p:nvPicPr>
              <p:cNvPr id="152" name="Image" descr="Image">
                <a:extLst>
                  <a:ext uri="{FF2B5EF4-FFF2-40B4-BE49-F238E27FC236}">
                    <a16:creationId xmlns:a16="http://schemas.microsoft.com/office/drawing/2014/main" id="{FDFBF5A6-ADC1-43E7-BD65-0B6879267803}"/>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1677494" y="4952867"/>
                <a:ext cx="1086975" cy="1086975"/>
              </a:xfrm>
              <a:prstGeom prst="rect">
                <a:avLst/>
              </a:prstGeom>
              <a:ln w="12700">
                <a:miter lim="400000"/>
              </a:ln>
            </p:spPr>
          </p:pic>
          <p:pic>
            <p:nvPicPr>
              <p:cNvPr id="153" name="Image" descr="Image">
                <a:extLst>
                  <a:ext uri="{FF2B5EF4-FFF2-40B4-BE49-F238E27FC236}">
                    <a16:creationId xmlns:a16="http://schemas.microsoft.com/office/drawing/2014/main" id="{F831FD91-BE0D-47C5-997D-759723345FD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2866507" y="4952867"/>
                <a:ext cx="1034085" cy="1034086"/>
              </a:xfrm>
              <a:prstGeom prst="rect">
                <a:avLst/>
              </a:prstGeom>
              <a:ln w="12700">
                <a:miter lim="400000"/>
              </a:ln>
            </p:spPr>
          </p:pic>
          <p:pic>
            <p:nvPicPr>
              <p:cNvPr id="154" name="WEBサイトアイコン.png" descr="WEBサイトアイコン.png">
                <a:extLst>
                  <a:ext uri="{FF2B5EF4-FFF2-40B4-BE49-F238E27FC236}">
                    <a16:creationId xmlns:a16="http://schemas.microsoft.com/office/drawing/2014/main" id="{8C522FA7-C022-4056-AEAF-FCB917E7FA9B}"/>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4058291" y="4952867"/>
                <a:ext cx="1034085" cy="1034086"/>
              </a:xfrm>
              <a:prstGeom prst="rect">
                <a:avLst/>
              </a:prstGeom>
              <a:ln w="12700">
                <a:miter lim="400000"/>
              </a:ln>
            </p:spPr>
          </p:pic>
          <p:pic>
            <p:nvPicPr>
              <p:cNvPr id="155" name="Image" descr="Image">
                <a:extLst>
                  <a:ext uri="{FF2B5EF4-FFF2-40B4-BE49-F238E27FC236}">
                    <a16:creationId xmlns:a16="http://schemas.microsoft.com/office/drawing/2014/main" id="{0A910671-55F3-49EC-8480-3F67C2A4DC01}"/>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5250075" y="4932744"/>
                <a:ext cx="1033806" cy="1033807"/>
              </a:xfrm>
              <a:prstGeom prst="rect">
                <a:avLst/>
              </a:prstGeom>
              <a:ln w="12700">
                <a:miter lim="400000"/>
              </a:ln>
            </p:spPr>
          </p:pic>
          <p:grpSp>
            <p:nvGrpSpPr>
              <p:cNvPr id="156" name="Group">
                <a:extLst>
                  <a:ext uri="{FF2B5EF4-FFF2-40B4-BE49-F238E27FC236}">
                    <a16:creationId xmlns:a16="http://schemas.microsoft.com/office/drawing/2014/main" id="{4E372AF8-1DFA-40B0-99ED-DBBE8F062133}"/>
                  </a:ext>
                </a:extLst>
              </p:cNvPr>
              <p:cNvGrpSpPr/>
              <p:nvPr/>
            </p:nvGrpSpPr>
            <p:grpSpPr>
              <a:xfrm>
                <a:off x="16386196" y="4964451"/>
                <a:ext cx="1086975" cy="1175871"/>
                <a:chOff x="9554314" y="-9570873"/>
                <a:chExt cx="2230677" cy="2413109"/>
              </a:xfrm>
            </p:grpSpPr>
            <p:pic>
              <p:nvPicPr>
                <p:cNvPr id="158" name="Image" descr="Image">
                  <a:extLst>
                    <a:ext uri="{FF2B5EF4-FFF2-40B4-BE49-F238E27FC236}">
                      <a16:creationId xmlns:a16="http://schemas.microsoft.com/office/drawing/2014/main" id="{96188796-3F17-4959-AAF5-B9C7626AFF31}"/>
                    </a:ext>
                  </a:extLst>
                </p:cNvPr>
                <p:cNvPicPr>
                  <a:picLocks noChangeAspect="1"/>
                </p:cNvPicPr>
                <p:nvPr/>
              </p:nvPicPr>
              <p:blipFill>
                <a:blip r:embed="rId22" cstate="email">
                  <a:extLst>
                    <a:ext uri="{28A0092B-C50C-407E-A947-70E740481C1C}">
                      <a14:useLocalDpi xmlns:a14="http://schemas.microsoft.com/office/drawing/2010/main"/>
                    </a:ext>
                  </a:extLst>
                </a:blip>
                <a:srcRect r="61798"/>
                <a:stretch>
                  <a:fillRect/>
                </a:stretch>
              </p:blipFill>
              <p:spPr>
                <a:xfrm>
                  <a:off x="9667967" y="-9570873"/>
                  <a:ext cx="1993371" cy="2055172"/>
                </a:xfrm>
                <a:prstGeom prst="rect">
                  <a:avLst/>
                </a:prstGeom>
                <a:ln w="12700" cap="flat">
                  <a:noFill/>
                  <a:miter lim="400000"/>
                </a:ln>
                <a:effectLst/>
              </p:spPr>
            </p:pic>
            <p:pic>
              <p:nvPicPr>
                <p:cNvPr id="159" name="Image" descr="Image">
                  <a:extLst>
                    <a:ext uri="{FF2B5EF4-FFF2-40B4-BE49-F238E27FC236}">
                      <a16:creationId xmlns:a16="http://schemas.microsoft.com/office/drawing/2014/main" id="{ECB70EA4-EB28-4F72-8B20-056F9C577129}"/>
                    </a:ext>
                  </a:extLst>
                </p:cNvPr>
                <p:cNvPicPr>
                  <a:picLocks noChangeAspect="1"/>
                </p:cNvPicPr>
                <p:nvPr/>
              </p:nvPicPr>
              <p:blipFill>
                <a:blip r:embed="rId23" cstate="print">
                  <a:extLst>
                    <a:ext uri="{28A0092B-C50C-407E-A947-70E740481C1C}">
                      <a14:useLocalDpi xmlns:a14="http://schemas.microsoft.com/office/drawing/2010/main"/>
                    </a:ext>
                  </a:extLst>
                </a:blip>
                <a:srcRect/>
                <a:stretch>
                  <a:fillRect/>
                </a:stretch>
              </p:blipFill>
              <p:spPr>
                <a:xfrm>
                  <a:off x="9554314" y="-7591266"/>
                  <a:ext cx="2230677" cy="433502"/>
                </a:xfrm>
                <a:prstGeom prst="rect">
                  <a:avLst/>
                </a:prstGeom>
                <a:ln w="12700" cap="flat">
                  <a:noFill/>
                  <a:miter lim="400000"/>
                </a:ln>
                <a:effectLst/>
              </p:spPr>
            </p:pic>
          </p:grpSp>
          <p:pic>
            <p:nvPicPr>
              <p:cNvPr id="157" name="Image" descr="Image">
                <a:extLst>
                  <a:ext uri="{FF2B5EF4-FFF2-40B4-BE49-F238E27FC236}">
                    <a16:creationId xmlns:a16="http://schemas.microsoft.com/office/drawing/2014/main" id="{912A6AB8-311E-4B81-8780-2E9382DFAF4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2755779" y="6307748"/>
                <a:ext cx="1226178" cy="1217422"/>
              </a:xfrm>
              <a:prstGeom prst="rect">
                <a:avLst/>
              </a:prstGeom>
              <a:ln w="12700">
                <a:miter lim="400000"/>
              </a:ln>
            </p:spPr>
          </p:pic>
        </p:grpSp>
        <p:pic>
          <p:nvPicPr>
            <p:cNvPr id="148" name="スクリーンショット 2018-07-06 15.23.51.png" descr="スクリーンショット 2018-07-06 15.23.51.png">
              <a:extLst>
                <a:ext uri="{FF2B5EF4-FFF2-40B4-BE49-F238E27FC236}">
                  <a16:creationId xmlns:a16="http://schemas.microsoft.com/office/drawing/2014/main" id="{48DF6D32-F719-4967-B1FE-45F808485716}"/>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0187637" y="2490823"/>
              <a:ext cx="186316" cy="181880"/>
            </a:xfrm>
            <a:prstGeom prst="rect">
              <a:avLst/>
            </a:prstGeom>
            <a:ln w="12700">
              <a:miter lim="400000"/>
            </a:ln>
          </p:spPr>
        </p:pic>
        <p:pic>
          <p:nvPicPr>
            <p:cNvPr id="150" name="スクリーンショット 2018-07-06 15.26.27.png" descr="スクリーンショット 2018-07-06 15.26.27.png">
              <a:extLst>
                <a:ext uri="{FF2B5EF4-FFF2-40B4-BE49-F238E27FC236}">
                  <a16:creationId xmlns:a16="http://schemas.microsoft.com/office/drawing/2014/main" id="{37EA4FFF-A103-493F-B888-703CE886CF6F}"/>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0761444" y="2488366"/>
              <a:ext cx="183301" cy="178902"/>
            </a:xfrm>
            <a:prstGeom prst="rect">
              <a:avLst/>
            </a:prstGeom>
            <a:ln w="12700">
              <a:miter lim="400000"/>
            </a:ln>
          </p:spPr>
        </p:pic>
        <p:pic>
          <p:nvPicPr>
            <p:cNvPr id="151" name="スクリーンショット 2018-07-06 15.28.43.png" descr="スクリーンショット 2018-07-06 15.28.43.png">
              <a:extLst>
                <a:ext uri="{FF2B5EF4-FFF2-40B4-BE49-F238E27FC236}">
                  <a16:creationId xmlns:a16="http://schemas.microsoft.com/office/drawing/2014/main" id="{47CA14CD-A25D-4FF7-8810-693B788CDF92}"/>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0972121" y="2490823"/>
              <a:ext cx="179925" cy="165720"/>
            </a:xfrm>
            <a:prstGeom prst="rect">
              <a:avLst/>
            </a:prstGeom>
            <a:ln w="12700">
              <a:miter lim="400000"/>
            </a:ln>
          </p:spPr>
        </p:pic>
      </p:grpSp>
      <p:sp>
        <p:nvSpPr>
          <p:cNvPr id="160" name="正方形/長方形 159">
            <a:extLst>
              <a:ext uri="{FF2B5EF4-FFF2-40B4-BE49-F238E27FC236}">
                <a16:creationId xmlns:a16="http://schemas.microsoft.com/office/drawing/2014/main" id="{57D3B149-9635-4F77-98E1-644DE5CCE994}"/>
              </a:ext>
            </a:extLst>
          </p:cNvPr>
          <p:cNvSpPr/>
          <p:nvPr/>
        </p:nvSpPr>
        <p:spPr>
          <a:xfrm>
            <a:off x="3231089" y="6343870"/>
            <a:ext cx="1613033" cy="983154"/>
          </a:xfrm>
          <a:prstGeom prst="rect">
            <a:avLst/>
          </a:prstGeom>
        </p:spPr>
        <p:txBody>
          <a:bodyPr wrap="square">
            <a:spAutoFit/>
          </a:bodyPr>
          <a:lstStyle/>
          <a:p>
            <a:pPr>
              <a:lnSpc>
                <a:spcPct val="110000"/>
              </a:lnSpc>
            </a:pPr>
            <a:r>
              <a:rPr lang="en-US" altLang="ja-JP" sz="756"/>
              <a:t>Facebook 47.9</a:t>
            </a:r>
            <a:r>
              <a:rPr lang="ja-JP" altLang="en-US" sz="756"/>
              <a:t>万 </a:t>
            </a:r>
            <a:r>
              <a:rPr lang="en-US" altLang="ja-JP" sz="756"/>
              <a:t>Followers</a:t>
            </a:r>
          </a:p>
          <a:p>
            <a:pPr>
              <a:lnSpc>
                <a:spcPct val="110000"/>
              </a:lnSpc>
            </a:pPr>
            <a:r>
              <a:rPr lang="en-US" altLang="ja-JP" sz="756"/>
              <a:t>Twitter 5.8</a:t>
            </a:r>
            <a:r>
              <a:rPr lang="ja-JP" altLang="en-US" sz="756"/>
              <a:t>万 </a:t>
            </a:r>
            <a:r>
              <a:rPr lang="en-US" altLang="ja-JP" sz="756"/>
              <a:t>Followers</a:t>
            </a:r>
          </a:p>
          <a:p>
            <a:pPr>
              <a:lnSpc>
                <a:spcPct val="110000"/>
              </a:lnSpc>
            </a:pPr>
            <a:r>
              <a:rPr lang="en-US" altLang="ja-JP" sz="756"/>
              <a:t>Web 65</a:t>
            </a:r>
            <a:r>
              <a:rPr lang="ja-JP" altLang="en-US" sz="756"/>
              <a:t>万 </a:t>
            </a:r>
            <a:r>
              <a:rPr lang="en-US" altLang="ja-JP" sz="756"/>
              <a:t>UU(130</a:t>
            </a:r>
            <a:r>
              <a:rPr lang="ja-JP" altLang="en-US" sz="756"/>
              <a:t>万 </a:t>
            </a:r>
            <a:r>
              <a:rPr lang="en-US" altLang="ja-JP" sz="756"/>
              <a:t>PV)</a:t>
            </a:r>
          </a:p>
          <a:p>
            <a:pPr>
              <a:lnSpc>
                <a:spcPct val="110000"/>
              </a:lnSpc>
            </a:pPr>
            <a:r>
              <a:rPr lang="en-US" altLang="ja-JP" sz="756"/>
              <a:t>LINE</a:t>
            </a:r>
            <a:r>
              <a:rPr lang="ja-JP" altLang="en-US" sz="756"/>
              <a:t> </a:t>
            </a:r>
            <a:r>
              <a:rPr lang="en-US" altLang="ja-JP" sz="756"/>
              <a:t>22.5</a:t>
            </a:r>
            <a:r>
              <a:rPr lang="ja-JP" altLang="en-US" sz="756"/>
              <a:t>万 </a:t>
            </a:r>
            <a:r>
              <a:rPr lang="en-US" altLang="ja-JP" sz="756"/>
              <a:t>Friends</a:t>
            </a:r>
          </a:p>
          <a:p>
            <a:pPr>
              <a:lnSpc>
                <a:spcPct val="110000"/>
              </a:lnSpc>
            </a:pPr>
            <a:r>
              <a:rPr lang="en-US" altLang="ja-JP" sz="756" err="1"/>
              <a:t>SmartNews</a:t>
            </a:r>
            <a:r>
              <a:rPr lang="en-US" altLang="ja-JP" sz="756"/>
              <a:t> 6.8</a:t>
            </a:r>
            <a:r>
              <a:rPr lang="ja-JP" altLang="en-US" sz="756"/>
              <a:t>万 </a:t>
            </a:r>
            <a:r>
              <a:rPr lang="en-US" altLang="ja-JP" sz="756"/>
              <a:t>Subscribers</a:t>
            </a:r>
          </a:p>
          <a:p>
            <a:pPr>
              <a:lnSpc>
                <a:spcPct val="110000"/>
              </a:lnSpc>
            </a:pPr>
            <a:r>
              <a:rPr lang="en-US" altLang="ja-JP" sz="756" err="1"/>
              <a:t>Tik</a:t>
            </a:r>
            <a:r>
              <a:rPr lang="en-US" altLang="ja-JP" sz="756"/>
              <a:t> Tok 2.4</a:t>
            </a:r>
            <a:r>
              <a:rPr lang="ja-JP" altLang="en-US" sz="756"/>
              <a:t>万 </a:t>
            </a:r>
            <a:r>
              <a:rPr lang="en-US" altLang="ja-JP" sz="756"/>
              <a:t>Followers</a:t>
            </a:r>
          </a:p>
          <a:p>
            <a:pPr>
              <a:lnSpc>
                <a:spcPct val="110000"/>
              </a:lnSpc>
            </a:pPr>
            <a:r>
              <a:rPr lang="en-US" altLang="ja-JP" sz="756"/>
              <a:t>Instagram 1.9</a:t>
            </a:r>
            <a:r>
              <a:rPr lang="ja-JP" altLang="en-US" sz="756"/>
              <a:t>万 </a:t>
            </a:r>
            <a:r>
              <a:rPr lang="en-US" altLang="ja-JP" sz="756"/>
              <a:t>Followers</a:t>
            </a:r>
          </a:p>
        </p:txBody>
      </p:sp>
      <p:sp>
        <p:nvSpPr>
          <p:cNvPr id="161" name="正方形/長方形 160">
            <a:extLst>
              <a:ext uri="{FF2B5EF4-FFF2-40B4-BE49-F238E27FC236}">
                <a16:creationId xmlns:a16="http://schemas.microsoft.com/office/drawing/2014/main" id="{E0551F51-8126-4CB2-BBBA-92CF7729C260}"/>
              </a:ext>
            </a:extLst>
          </p:cNvPr>
          <p:cNvSpPr/>
          <p:nvPr/>
        </p:nvSpPr>
        <p:spPr>
          <a:xfrm>
            <a:off x="4777569" y="3343517"/>
            <a:ext cx="2519213" cy="493597"/>
          </a:xfrm>
          <a:prstGeom prst="rect">
            <a:avLst/>
          </a:prstGeom>
        </p:spPr>
        <p:txBody>
          <a:bodyPr wrap="square">
            <a:spAutoFit/>
          </a:bodyPr>
          <a:lstStyle/>
          <a:p>
            <a:pPr>
              <a:lnSpc>
                <a:spcPct val="110000"/>
              </a:lnSpc>
            </a:pP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エンゲージメント率が</a:t>
            </a:r>
            <a:endPar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10000"/>
              </a:lnSpc>
            </a:pP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男性系ベンチマークメディア</a:t>
            </a:r>
            <a:r>
              <a:rPr lang="ja-JP" altLang="en-US" sz="800" b="1" kern="100">
                <a:latin typeface="游ゴシック" panose="020B0400000000000000" pitchFamily="50" charset="-128"/>
                <a:ea typeface="游ゴシック" panose="020B0400000000000000" pitchFamily="50" charset="-128"/>
                <a:cs typeface="Times New Roman" panose="02020603050405020304" pitchFamily="18" charset="0"/>
              </a:rPr>
              <a:t>平均値の約３倍</a:t>
            </a:r>
            <a:r>
              <a:rPr lang="en-US" altLang="ja-JP" sz="800" b="1" kern="100">
                <a:latin typeface="游ゴシック" panose="020B0400000000000000" pitchFamily="50" charset="-128"/>
                <a:ea typeface="游ゴシック" panose="020B0400000000000000" pitchFamily="50" charset="-128"/>
                <a:cs typeface="Times New Roman" panose="02020603050405020304" pitchFamily="18" charset="0"/>
              </a:rPr>
              <a:t>｡</a:t>
            </a:r>
          </a:p>
          <a:p>
            <a:pPr>
              <a:lnSpc>
                <a:spcPct val="110000"/>
              </a:lnSpc>
            </a:pPr>
            <a:r>
              <a:rPr lang="ja-JP" altLang="en-US" sz="800" b="1" kern="100">
                <a:latin typeface="游ゴシック" panose="020B0400000000000000" pitchFamily="50" charset="-128"/>
                <a:ea typeface="游ゴシック" panose="020B0400000000000000" pitchFamily="50" charset="-128"/>
                <a:cs typeface="Times New Roman" panose="02020603050405020304" pitchFamily="18" charset="0"/>
              </a:rPr>
              <a:t>オーガニックな拡散</a:t>
            </a: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が期待できる</a:t>
            </a:r>
            <a:r>
              <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sz="800" kern="10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4" name="テキスト ボックス 163">
            <a:extLst>
              <a:ext uri="{FF2B5EF4-FFF2-40B4-BE49-F238E27FC236}">
                <a16:creationId xmlns:a16="http://schemas.microsoft.com/office/drawing/2014/main" id="{DC4DD2E3-9CAB-43B8-ACC0-7ECD3E1F86C8}"/>
              </a:ext>
            </a:extLst>
          </p:cNvPr>
          <p:cNvSpPr txBox="1"/>
          <p:nvPr/>
        </p:nvSpPr>
        <p:spPr>
          <a:xfrm>
            <a:off x="2296036" y="3382135"/>
            <a:ext cx="2092239" cy="441146"/>
          </a:xfrm>
          <a:prstGeom prst="rect">
            <a:avLst/>
          </a:prstGeom>
          <a:noFill/>
        </p:spPr>
        <p:txBody>
          <a:bodyPr wrap="none" rtlCol="0">
            <a:spAutoFit/>
          </a:bodyPr>
          <a:lstStyle/>
          <a:p>
            <a:pPr algn="r"/>
            <a:r>
              <a:rPr lang="en-US" altLang="ja-JP" sz="1079" b="1">
                <a:latin typeface="游ゴシック" panose="020B0400000000000000" pitchFamily="50" charset="-128"/>
                <a:ea typeface="游ゴシック" panose="020B0400000000000000" pitchFamily="50" charset="-128"/>
              </a:rPr>
              <a:t>bouncy</a:t>
            </a:r>
            <a:r>
              <a:rPr lang="ja-JP" altLang="en-US" sz="1079" b="1">
                <a:latin typeface="游ゴシック" panose="020B0400000000000000" pitchFamily="50" charset="-128"/>
                <a:ea typeface="游ゴシック" panose="020B0400000000000000" pitchFamily="50" charset="-128"/>
              </a:rPr>
              <a:t> 　　</a:t>
            </a:r>
            <a:r>
              <a:rPr lang="en-US" altLang="ja-JP" sz="1511" b="1">
                <a:latin typeface="游ゴシック" panose="020B0400000000000000" pitchFamily="50" charset="-128"/>
                <a:ea typeface="游ゴシック" panose="020B0400000000000000" pitchFamily="50" charset="-128"/>
              </a:rPr>
              <a:t>85</a:t>
            </a:r>
            <a:r>
              <a:rPr lang="ja-JP" altLang="en-US" sz="1511" b="1">
                <a:latin typeface="游ゴシック" panose="020B0400000000000000" pitchFamily="50" charset="-128"/>
                <a:ea typeface="游ゴシック" panose="020B0400000000000000" pitchFamily="50" charset="-128"/>
              </a:rPr>
              <a:t>万</a:t>
            </a:r>
            <a:r>
              <a:rPr lang="ja-JP" altLang="en-US" sz="1079" b="1">
                <a:latin typeface="游ゴシック" panose="020B0400000000000000" pitchFamily="50" charset="-128"/>
                <a:ea typeface="游ゴシック" panose="020B0400000000000000" pitchFamily="50" charset="-128"/>
              </a:rPr>
              <a:t>フォロワー</a:t>
            </a:r>
            <a:endParaRPr lang="en-US" altLang="ja-JP" sz="1079" b="1">
              <a:latin typeface="游ゴシック" panose="020B0400000000000000" pitchFamily="50" charset="-128"/>
              <a:ea typeface="游ゴシック" panose="020B0400000000000000" pitchFamily="50" charset="-128"/>
            </a:endParaRPr>
          </a:p>
          <a:p>
            <a:pPr lvl="0" algn="r"/>
            <a:r>
              <a:rPr lang="en-US" altLang="ja-JP" sz="756">
                <a:solidFill>
                  <a:prstClr val="black"/>
                </a:solidFill>
                <a:latin typeface="游ゴシック" panose="020B0400000000000000" pitchFamily="50" charset="-128"/>
                <a:ea typeface="游ゴシック" panose="020B0400000000000000" pitchFamily="50" charset="-128"/>
              </a:rPr>
              <a:t>※ 2020</a:t>
            </a:r>
            <a:r>
              <a:rPr lang="ja-JP" altLang="en-US" sz="756">
                <a:solidFill>
                  <a:prstClr val="black"/>
                </a:solidFill>
                <a:latin typeface="游ゴシック" panose="020B0400000000000000" pitchFamily="50" charset="-128"/>
                <a:ea typeface="游ゴシック" panose="020B0400000000000000" pitchFamily="50" charset="-128"/>
              </a:rPr>
              <a:t>年</a:t>
            </a:r>
            <a:r>
              <a:rPr lang="en-US" altLang="ja-JP" sz="756">
                <a:solidFill>
                  <a:prstClr val="black"/>
                </a:solidFill>
                <a:latin typeface="游ゴシック" panose="020B0400000000000000" pitchFamily="50" charset="-128"/>
                <a:ea typeface="游ゴシック" panose="020B0400000000000000" pitchFamily="50" charset="-128"/>
              </a:rPr>
              <a:t>2</a:t>
            </a:r>
            <a:r>
              <a:rPr lang="ja-JP" altLang="en-US" sz="756">
                <a:solidFill>
                  <a:prstClr val="black"/>
                </a:solidFill>
                <a:latin typeface="游ゴシック" panose="020B0400000000000000" pitchFamily="50" charset="-128"/>
                <a:ea typeface="游ゴシック" panose="020B0400000000000000" pitchFamily="50" charset="-128"/>
              </a:rPr>
              <a:t>月時点</a:t>
            </a:r>
          </a:p>
        </p:txBody>
      </p:sp>
      <p:grpSp>
        <p:nvGrpSpPr>
          <p:cNvPr id="2" name="グループ化 1">
            <a:extLst>
              <a:ext uri="{FF2B5EF4-FFF2-40B4-BE49-F238E27FC236}">
                <a16:creationId xmlns:a16="http://schemas.microsoft.com/office/drawing/2014/main" id="{67D96C7B-351C-4252-BC16-0DD0F4AD9DBB}"/>
              </a:ext>
            </a:extLst>
          </p:cNvPr>
          <p:cNvGrpSpPr/>
          <p:nvPr/>
        </p:nvGrpSpPr>
        <p:grpSpPr>
          <a:xfrm>
            <a:off x="2327797" y="3888565"/>
            <a:ext cx="2021112" cy="509749"/>
            <a:chOff x="2136340" y="3158834"/>
            <a:chExt cx="2021112" cy="509749"/>
          </a:xfrm>
        </p:grpSpPr>
        <p:sp>
          <p:nvSpPr>
            <p:cNvPr id="119" name="テキスト ボックス 118">
              <a:extLst>
                <a:ext uri="{FF2B5EF4-FFF2-40B4-BE49-F238E27FC236}">
                  <a16:creationId xmlns:a16="http://schemas.microsoft.com/office/drawing/2014/main" id="{76683C21-3D2B-4040-8414-F352B534262E}"/>
                </a:ext>
              </a:extLst>
            </p:cNvPr>
            <p:cNvSpPr txBox="1"/>
            <p:nvPr/>
          </p:nvSpPr>
          <p:spPr>
            <a:xfrm>
              <a:off x="2136340" y="3177680"/>
              <a:ext cx="559769" cy="391133"/>
            </a:xfrm>
            <a:prstGeom prst="rect">
              <a:avLst/>
            </a:prstGeom>
            <a:noFill/>
          </p:spPr>
          <p:txBody>
            <a:bodyPr wrap="none" rtlCol="0">
              <a:spAutoFit/>
            </a:bodyPr>
            <a:lstStyle/>
            <a:p>
              <a:pPr lvl="0" algn="ctr"/>
              <a:r>
                <a:rPr lang="ja-JP" altLang="en-US" sz="971" b="1">
                  <a:solidFill>
                    <a:prstClr val="black"/>
                  </a:solidFill>
                  <a:latin typeface="游ゴシック" panose="020B0400000000000000" pitchFamily="50" charset="-128"/>
                  <a:ea typeface="游ゴシック" panose="020B0400000000000000" pitchFamily="50" charset="-128"/>
                </a:rPr>
                <a:t>男性が</a:t>
              </a:r>
              <a:endParaRPr lang="en-US" altLang="ja-JP" sz="971" b="1">
                <a:solidFill>
                  <a:prstClr val="black"/>
                </a:solidFill>
                <a:latin typeface="游ゴシック" panose="020B0400000000000000" pitchFamily="50" charset="-128"/>
                <a:ea typeface="游ゴシック" panose="020B0400000000000000" pitchFamily="50" charset="-128"/>
              </a:endParaRPr>
            </a:p>
            <a:p>
              <a:pPr lvl="0" algn="ctr"/>
              <a:r>
                <a:rPr lang="en-US" altLang="ja-JP" sz="971" b="1">
                  <a:solidFill>
                    <a:prstClr val="black"/>
                  </a:solidFill>
                  <a:latin typeface="游ゴシック" panose="020B0400000000000000" pitchFamily="50" charset="-128"/>
                  <a:ea typeface="游ゴシック" panose="020B0400000000000000" pitchFamily="50" charset="-128"/>
                </a:rPr>
                <a:t>7</a:t>
              </a:r>
              <a:r>
                <a:rPr lang="ja-JP" altLang="en-US" sz="971" b="1">
                  <a:solidFill>
                    <a:prstClr val="black"/>
                  </a:solidFill>
                  <a:latin typeface="游ゴシック" panose="020B0400000000000000" pitchFamily="50" charset="-128"/>
                  <a:ea typeface="游ゴシック" panose="020B0400000000000000" pitchFamily="50" charset="-128"/>
                </a:rPr>
                <a:t>割</a:t>
              </a:r>
              <a:endParaRPr lang="en-US" altLang="ja-JP" sz="971" b="1">
                <a:solidFill>
                  <a:prstClr val="black"/>
                </a:solidFill>
                <a:latin typeface="游ゴシック" panose="020B0400000000000000" pitchFamily="50" charset="-128"/>
                <a:ea typeface="游ゴシック" panose="020B0400000000000000" pitchFamily="50" charset="-128"/>
              </a:endParaRPr>
            </a:p>
          </p:txBody>
        </p:sp>
        <p:sp>
          <p:nvSpPr>
            <p:cNvPr id="120" name="正方形/長方形 119">
              <a:extLst>
                <a:ext uri="{FF2B5EF4-FFF2-40B4-BE49-F238E27FC236}">
                  <a16:creationId xmlns:a16="http://schemas.microsoft.com/office/drawing/2014/main" id="{BB0CC814-CE52-4DD2-AD9F-C0D72201EB47}"/>
                </a:ext>
              </a:extLst>
            </p:cNvPr>
            <p:cNvSpPr/>
            <p:nvPr/>
          </p:nvSpPr>
          <p:spPr>
            <a:xfrm>
              <a:off x="2644892" y="3268810"/>
              <a:ext cx="957866" cy="241733"/>
            </a:xfrm>
            <a:prstGeom prst="rect">
              <a:avLst/>
            </a:prstGeom>
          </p:spPr>
          <p:txBody>
            <a:bodyPr wrap="square">
              <a:spAutoFit/>
            </a:bodyPr>
            <a:lstStyle/>
            <a:p>
              <a:pPr lvl="0" algn="ctr"/>
              <a:r>
                <a:rPr lang="en-US" altLang="ja-JP" sz="971" b="1">
                  <a:solidFill>
                    <a:prstClr val="black"/>
                  </a:solidFill>
                  <a:latin typeface="游ゴシック" panose="020B0400000000000000" pitchFamily="50" charset="-128"/>
                  <a:ea typeface="游ゴシック" panose="020B0400000000000000" pitchFamily="50" charset="-128"/>
                </a:rPr>
                <a:t>SNS</a:t>
              </a:r>
              <a:r>
                <a:rPr lang="ja-JP" altLang="en-US" sz="971">
                  <a:solidFill>
                    <a:prstClr val="black"/>
                  </a:solidFill>
                  <a:latin typeface="游ゴシック" panose="020B0400000000000000" pitchFamily="50" charset="-128"/>
                  <a:ea typeface="游ゴシック" panose="020B0400000000000000" pitchFamily="50" charset="-128"/>
                </a:rPr>
                <a:t>に強み</a:t>
              </a:r>
              <a:endParaRPr lang="en-US" altLang="ja-JP" sz="863">
                <a:solidFill>
                  <a:prstClr val="black"/>
                </a:solidFill>
                <a:latin typeface="游ゴシック" panose="020B0400000000000000" pitchFamily="50" charset="-128"/>
                <a:ea typeface="游ゴシック" panose="020B0400000000000000" pitchFamily="50" charset="-128"/>
              </a:endParaRPr>
            </a:p>
          </p:txBody>
        </p:sp>
        <p:cxnSp>
          <p:nvCxnSpPr>
            <p:cNvPr id="121" name="直線コネクタ 120">
              <a:extLst>
                <a:ext uri="{FF2B5EF4-FFF2-40B4-BE49-F238E27FC236}">
                  <a16:creationId xmlns:a16="http://schemas.microsoft.com/office/drawing/2014/main" id="{456A8111-03A9-4153-8886-D69C3E8EAD47}"/>
                </a:ext>
              </a:extLst>
            </p:cNvPr>
            <p:cNvCxnSpPr>
              <a:cxnSpLocks/>
            </p:cNvCxnSpPr>
            <p:nvPr/>
          </p:nvCxnSpPr>
          <p:spPr>
            <a:xfrm>
              <a:off x="2737065" y="3158834"/>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5" name="テキスト ボックス 164">
              <a:extLst>
                <a:ext uri="{FF2B5EF4-FFF2-40B4-BE49-F238E27FC236}">
                  <a16:creationId xmlns:a16="http://schemas.microsoft.com/office/drawing/2014/main" id="{6E5C3E70-463D-4417-8ABC-380481164AFF}"/>
                </a:ext>
              </a:extLst>
            </p:cNvPr>
            <p:cNvSpPr txBox="1"/>
            <p:nvPr/>
          </p:nvSpPr>
          <p:spPr>
            <a:xfrm>
              <a:off x="3434177" y="3177679"/>
              <a:ext cx="723275" cy="490904"/>
            </a:xfrm>
            <a:prstGeom prst="rect">
              <a:avLst/>
            </a:prstGeom>
            <a:noFill/>
          </p:spPr>
          <p:txBody>
            <a:bodyPr wrap="none" rtlCol="0">
              <a:spAutoFit/>
            </a:bodyPr>
            <a:lstStyle/>
            <a:p>
              <a:pPr lvl="0" algn="ctr"/>
              <a:r>
                <a:rPr lang="en-US" altLang="ja-JP" sz="1295" b="1">
                  <a:solidFill>
                    <a:prstClr val="black"/>
                  </a:solidFill>
                  <a:latin typeface="游ゴシック" panose="020B0400000000000000" pitchFamily="50" charset="-128"/>
                  <a:ea typeface="游ゴシック" panose="020B0400000000000000" pitchFamily="50" charset="-128"/>
                </a:rPr>
                <a:t>25</a:t>
              </a:r>
              <a:r>
                <a:rPr lang="ja-JP" altLang="en-US" sz="1079" b="1">
                  <a:solidFill>
                    <a:prstClr val="black"/>
                  </a:solidFill>
                  <a:latin typeface="游ゴシック" panose="020B0400000000000000" pitchFamily="50" charset="-128"/>
                  <a:ea typeface="游ゴシック" panose="020B0400000000000000" pitchFamily="50" charset="-128"/>
                </a:rPr>
                <a:t>～</a:t>
              </a:r>
              <a:r>
                <a:rPr lang="en-US" altLang="ja-JP" sz="1295" b="1">
                  <a:solidFill>
                    <a:prstClr val="black"/>
                  </a:solidFill>
                  <a:latin typeface="游ゴシック" panose="020B0400000000000000" pitchFamily="50" charset="-128"/>
                  <a:ea typeface="游ゴシック" panose="020B0400000000000000" pitchFamily="50" charset="-128"/>
                </a:rPr>
                <a:t>34</a:t>
              </a:r>
            </a:p>
            <a:p>
              <a:pPr lvl="0" algn="ctr"/>
              <a:r>
                <a:rPr lang="ja-JP" altLang="en-US" sz="971">
                  <a:solidFill>
                    <a:prstClr val="black"/>
                  </a:solidFill>
                  <a:latin typeface="游ゴシック" panose="020B0400000000000000" pitchFamily="50" charset="-128"/>
                  <a:ea typeface="游ゴシック" panose="020B0400000000000000" pitchFamily="50" charset="-128"/>
                </a:rPr>
                <a:t>歳が</a:t>
              </a:r>
              <a:r>
                <a:rPr lang="en-US" altLang="ja-JP" sz="1295" b="1">
                  <a:solidFill>
                    <a:prstClr val="black"/>
                  </a:solidFill>
                  <a:latin typeface="游ゴシック" panose="020B0400000000000000" pitchFamily="50" charset="-128"/>
                  <a:ea typeface="游ゴシック" panose="020B0400000000000000" pitchFamily="50" charset="-128"/>
                </a:rPr>
                <a:t>35</a:t>
              </a:r>
              <a:r>
                <a:rPr lang="en-US" altLang="ja-JP" sz="971">
                  <a:solidFill>
                    <a:prstClr val="black"/>
                  </a:solidFill>
                  <a:latin typeface="游ゴシック" panose="020B0400000000000000" pitchFamily="50" charset="-128"/>
                  <a:ea typeface="游ゴシック" panose="020B0400000000000000" pitchFamily="50" charset="-128"/>
                </a:rPr>
                <a:t>%</a:t>
              </a:r>
            </a:p>
          </p:txBody>
        </p:sp>
        <p:cxnSp>
          <p:nvCxnSpPr>
            <p:cNvPr id="166" name="直線コネクタ 165">
              <a:extLst>
                <a:ext uri="{FF2B5EF4-FFF2-40B4-BE49-F238E27FC236}">
                  <a16:creationId xmlns:a16="http://schemas.microsoft.com/office/drawing/2014/main" id="{C7604201-0594-4FFD-B572-C4A2D5C34DC6}"/>
                </a:ext>
              </a:extLst>
            </p:cNvPr>
            <p:cNvCxnSpPr>
              <a:cxnSpLocks/>
            </p:cNvCxnSpPr>
            <p:nvPr/>
          </p:nvCxnSpPr>
          <p:spPr>
            <a:xfrm>
              <a:off x="3463560" y="3158834"/>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7" name="矢印: 五方向 166">
            <a:extLst>
              <a:ext uri="{FF2B5EF4-FFF2-40B4-BE49-F238E27FC236}">
                <a16:creationId xmlns:a16="http://schemas.microsoft.com/office/drawing/2014/main" id="{421CAE4B-2FBA-4C93-BD57-8FB15D39B6FB}"/>
              </a:ext>
            </a:extLst>
          </p:cNvPr>
          <p:cNvSpPr/>
          <p:nvPr/>
        </p:nvSpPr>
        <p:spPr>
          <a:xfrm>
            <a:off x="7388281" y="3613223"/>
            <a:ext cx="618946" cy="208647"/>
          </a:xfrm>
          <a:prstGeom prst="homePlate">
            <a:avLst/>
          </a:prstGeom>
          <a:solidFill>
            <a:schemeClr val="accent3">
              <a:lumMod val="40000"/>
              <a:lumOff val="60000"/>
            </a:schemeClr>
          </a:solidFill>
        </p:spPr>
        <p:txBody>
          <a:bodyPr wrap="none">
            <a:spAutoFit/>
          </a:bodyPr>
          <a:lstStyle/>
          <a:p>
            <a:r>
              <a:rPr lang="ja-JP" altLang="en-US" sz="756" b="1">
                <a:latin typeface="Hiragino Kaku Gothic Pro W6" charset="-128"/>
                <a:ea typeface="Hiragino Kaku Gothic Pro W6" charset="-128"/>
                <a:cs typeface="Hiragino Kaku Gothic Pro W6" charset="-128"/>
                <a:sym typeface="ヒラギノ角ゴ Pro W6"/>
              </a:rPr>
              <a:t>コメント</a:t>
            </a:r>
            <a:endParaRPr lang="ja-JP" altLang="en-US" sz="1727" b="1"/>
          </a:p>
        </p:txBody>
      </p:sp>
      <p:sp>
        <p:nvSpPr>
          <p:cNvPr id="168" name="矢印: 五方向 167">
            <a:extLst>
              <a:ext uri="{FF2B5EF4-FFF2-40B4-BE49-F238E27FC236}">
                <a16:creationId xmlns:a16="http://schemas.microsoft.com/office/drawing/2014/main" id="{E4D79878-2D86-434F-8F78-4114A1030802}"/>
              </a:ext>
            </a:extLst>
          </p:cNvPr>
          <p:cNvSpPr/>
          <p:nvPr/>
        </p:nvSpPr>
        <p:spPr>
          <a:xfrm>
            <a:off x="7388281" y="3364783"/>
            <a:ext cx="813316" cy="208647"/>
          </a:xfrm>
          <a:prstGeom prst="homePlate">
            <a:avLst/>
          </a:prstGeom>
          <a:solidFill>
            <a:schemeClr val="accent3">
              <a:lumMod val="40000"/>
              <a:lumOff val="60000"/>
            </a:schemeClr>
          </a:solidFill>
        </p:spPr>
        <p:txBody>
          <a:bodyPr wrap="none">
            <a:spAutoFit/>
          </a:bodyPr>
          <a:lstStyle/>
          <a:p>
            <a:r>
              <a:rPr lang="ja-JP" altLang="en-US" sz="756" b="1"/>
              <a:t>リアクション</a:t>
            </a:r>
          </a:p>
        </p:txBody>
      </p:sp>
      <p:cxnSp>
        <p:nvCxnSpPr>
          <p:cNvPr id="169" name="直線コネクタ 168">
            <a:extLst>
              <a:ext uri="{FF2B5EF4-FFF2-40B4-BE49-F238E27FC236}">
                <a16:creationId xmlns:a16="http://schemas.microsoft.com/office/drawing/2014/main" id="{F4761CFE-2788-4341-8A0E-AB57AD7DE1D7}"/>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テキスト ボックス 169">
            <a:extLst>
              <a:ext uri="{FF2B5EF4-FFF2-40B4-BE49-F238E27FC236}">
                <a16:creationId xmlns:a16="http://schemas.microsoft.com/office/drawing/2014/main" id="{01E5431F-003B-4DE9-B969-FB5DF5F91E2B}"/>
              </a:ext>
            </a:extLst>
          </p:cNvPr>
          <p:cNvSpPr txBox="1"/>
          <p:nvPr/>
        </p:nvSpPr>
        <p:spPr>
          <a:xfrm>
            <a:off x="2201781" y="5730512"/>
            <a:ext cx="1520518" cy="191656"/>
          </a:xfrm>
          <a:prstGeom prst="rect">
            <a:avLst/>
          </a:prstGeom>
          <a:noFill/>
        </p:spPr>
        <p:txBody>
          <a:bodyPr wrap="square" lIns="0" tIns="0" rIns="0" bIns="0" rtlCol="0" anchor="t" anchorCtr="0">
            <a:spAutoFit/>
          </a:bodyPr>
          <a:lstStyle/>
          <a:p>
            <a:pPr>
              <a:lnSpc>
                <a:spcPct val="120000"/>
              </a:lnSpc>
            </a:pPr>
            <a:r>
              <a:rPr lang="ja-JP" altLang="en-US" sz="1100" b="1">
                <a:latin typeface="游ゴシック" panose="020B0400000000000000" pitchFamily="50" charset="-128"/>
                <a:ea typeface="游ゴシック" panose="020B0400000000000000" pitchFamily="50" charset="-128"/>
              </a:rPr>
              <a:t>■</a:t>
            </a:r>
            <a:r>
              <a:rPr lang="en-US" altLang="ja-JP" sz="1100" b="1" err="1">
                <a:latin typeface="游ゴシック" panose="020B0400000000000000" pitchFamily="50" charset="-128"/>
                <a:ea typeface="游ゴシック" panose="020B0400000000000000" pitchFamily="50" charset="-128"/>
              </a:rPr>
              <a:t>Moovoo</a:t>
            </a:r>
            <a:r>
              <a:rPr lang="ja-JP" altLang="en-US" sz="1100" b="1">
                <a:latin typeface="游ゴシック" panose="020B0400000000000000" pitchFamily="50" charset="-128"/>
                <a:ea typeface="游ゴシック" panose="020B0400000000000000" pitchFamily="50" charset="-128"/>
              </a:rPr>
              <a:t>と</a:t>
            </a:r>
            <a:r>
              <a:rPr lang="en-US" altLang="ja-JP" sz="1100" b="1">
                <a:latin typeface="游ゴシック" panose="020B0400000000000000" pitchFamily="50" charset="-128"/>
                <a:ea typeface="游ゴシック" panose="020B0400000000000000" pitchFamily="50" charset="-128"/>
              </a:rPr>
              <a:t>SNS</a:t>
            </a:r>
            <a:r>
              <a:rPr lang="ja-JP" altLang="en-US" sz="1100" b="1">
                <a:latin typeface="游ゴシック" panose="020B0400000000000000" pitchFamily="50" charset="-128"/>
                <a:ea typeface="游ゴシック" panose="020B0400000000000000" pitchFamily="50" charset="-128"/>
              </a:rPr>
              <a:t>配信</a:t>
            </a:r>
          </a:p>
        </p:txBody>
      </p:sp>
      <p:sp>
        <p:nvSpPr>
          <p:cNvPr id="171" name="テキスト ボックス 170">
            <a:extLst>
              <a:ext uri="{FF2B5EF4-FFF2-40B4-BE49-F238E27FC236}">
                <a16:creationId xmlns:a16="http://schemas.microsoft.com/office/drawing/2014/main" id="{CFC90863-9CB8-47FD-94C9-8FD9D9361229}"/>
              </a:ext>
            </a:extLst>
          </p:cNvPr>
          <p:cNvSpPr txBox="1"/>
          <p:nvPr/>
        </p:nvSpPr>
        <p:spPr>
          <a:xfrm>
            <a:off x="4839298" y="3103358"/>
            <a:ext cx="1520518" cy="191656"/>
          </a:xfrm>
          <a:prstGeom prst="rect">
            <a:avLst/>
          </a:prstGeom>
          <a:noFill/>
        </p:spPr>
        <p:txBody>
          <a:bodyPr wrap="square" lIns="0" tIns="0" rIns="0" bIns="0" rtlCol="0" anchor="t" anchorCtr="0">
            <a:spAutoFit/>
          </a:bodyPr>
          <a:lstStyle/>
          <a:p>
            <a:pPr>
              <a:lnSpc>
                <a:spcPct val="120000"/>
              </a:lnSpc>
            </a:pPr>
            <a:r>
              <a:rPr lang="ja-JP" altLang="en-US" sz="1100" b="1">
                <a:latin typeface="游ゴシック" panose="020B0400000000000000" pitchFamily="50" charset="-128"/>
                <a:ea typeface="游ゴシック" panose="020B0400000000000000" pitchFamily="50" charset="-128"/>
              </a:rPr>
              <a:t>■オーガニックの拡散</a:t>
            </a:r>
          </a:p>
        </p:txBody>
      </p:sp>
      <p:sp>
        <p:nvSpPr>
          <p:cNvPr id="172" name="四角形: 角を丸くする 171">
            <a:extLst>
              <a:ext uri="{FF2B5EF4-FFF2-40B4-BE49-F238E27FC236}">
                <a16:creationId xmlns:a16="http://schemas.microsoft.com/office/drawing/2014/main" id="{26B64A57-444E-4E6B-AB1E-11A8C713829F}"/>
              </a:ext>
            </a:extLst>
          </p:cNvPr>
          <p:cNvSpPr/>
          <p:nvPr/>
        </p:nvSpPr>
        <p:spPr>
          <a:xfrm>
            <a:off x="5832650" y="6661826"/>
            <a:ext cx="2460137" cy="362560"/>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lang="ja-JP" altLang="en-US" sz="1100" b="1">
                <a:solidFill>
                  <a:schemeClr val="tx1"/>
                </a:solidFill>
                <a:latin typeface="游ゴシック" panose="020B0400000000000000" pitchFamily="50" charset="-128"/>
                <a:ea typeface="游ゴシック" panose="020B0400000000000000" pitchFamily="50" charset="-128"/>
              </a:rPr>
              <a:t>■動画制作　</a:t>
            </a:r>
            <a:r>
              <a:rPr kumimoji="1" lang="en-US" altLang="ja-JP" sz="1000">
                <a:solidFill>
                  <a:schemeClr val="tx1"/>
                </a:solidFill>
                <a:latin typeface="游ゴシック" panose="020B0400000000000000" pitchFamily="50" charset="-128"/>
                <a:ea typeface="游ゴシック" panose="020B0400000000000000" pitchFamily="50" charset="-128"/>
              </a:rPr>
              <a:t>100</a:t>
            </a:r>
            <a:r>
              <a:rPr kumimoji="1" lang="ja-JP" altLang="en-US" sz="1000">
                <a:solidFill>
                  <a:schemeClr val="tx1"/>
                </a:solidFill>
                <a:latin typeface="游ゴシック" panose="020B0400000000000000" pitchFamily="50" charset="-128"/>
                <a:ea typeface="游ゴシック" panose="020B0400000000000000" pitchFamily="50" charset="-128"/>
              </a:rPr>
              <a:t>万円～　</a:t>
            </a:r>
            <a:r>
              <a:rPr kumimoji="1" lang="en-US" altLang="ja-JP" sz="800">
                <a:solidFill>
                  <a:schemeClr val="tx1"/>
                </a:solidFill>
                <a:latin typeface="游ゴシック" panose="020B0400000000000000" pitchFamily="50" charset="-128"/>
                <a:ea typeface="游ゴシック" panose="020B0400000000000000" pitchFamily="50" charset="-128"/>
              </a:rPr>
              <a:t>※</a:t>
            </a:r>
            <a:r>
              <a:rPr kumimoji="1" lang="ja-JP" altLang="en-US" sz="800">
                <a:solidFill>
                  <a:schemeClr val="tx1"/>
                </a:solidFill>
                <a:latin typeface="游ゴシック" panose="020B0400000000000000" pitchFamily="50" charset="-128"/>
                <a:ea typeface="游ゴシック" panose="020B0400000000000000" pitchFamily="50" charset="-128"/>
              </a:rPr>
              <a:t>参考コスト</a:t>
            </a:r>
            <a:endParaRPr kumimoji="1" lang="en-US" altLang="ja-JP" sz="1000">
              <a:solidFill>
                <a:schemeClr val="tx1"/>
              </a:solidFill>
              <a:latin typeface="游ゴシック" panose="020B0400000000000000" pitchFamily="50" charset="-128"/>
              <a:ea typeface="游ゴシック" panose="020B0400000000000000" pitchFamily="50" charset="-128"/>
            </a:endParaRPr>
          </a:p>
        </p:txBody>
      </p:sp>
      <p:pic>
        <p:nvPicPr>
          <p:cNvPr id="3" name="図 2" descr="人, 食品 が含まれている画像&#10;&#10;自動的に生成された説明">
            <a:extLst>
              <a:ext uri="{FF2B5EF4-FFF2-40B4-BE49-F238E27FC236}">
                <a16:creationId xmlns:a16="http://schemas.microsoft.com/office/drawing/2014/main" id="{ED50B423-DA52-45E8-9A81-5F3C7547A885}"/>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486559" y="3728441"/>
            <a:ext cx="1519103" cy="2541730"/>
          </a:xfrm>
          <a:prstGeom prst="rect">
            <a:avLst/>
          </a:prstGeom>
        </p:spPr>
      </p:pic>
      <p:pic>
        <p:nvPicPr>
          <p:cNvPr id="8" name="図 7" descr="シャツ が含まれている画像&#10;&#10;自動的に生成された説明">
            <a:extLst>
              <a:ext uri="{FF2B5EF4-FFF2-40B4-BE49-F238E27FC236}">
                <a16:creationId xmlns:a16="http://schemas.microsoft.com/office/drawing/2014/main" id="{4056815C-8573-4B35-A2BE-E838F8B8CE31}"/>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2587092" y="6850748"/>
            <a:ext cx="183267" cy="183698"/>
          </a:xfrm>
          <a:prstGeom prst="rect">
            <a:avLst/>
          </a:prstGeom>
        </p:spPr>
      </p:pic>
      <p:pic>
        <p:nvPicPr>
          <p:cNvPr id="4" name="図 3">
            <a:extLst>
              <a:ext uri="{FF2B5EF4-FFF2-40B4-BE49-F238E27FC236}">
                <a16:creationId xmlns:a16="http://schemas.microsoft.com/office/drawing/2014/main" id="{E9413BE0-A7B2-408A-8AC3-A6ED234D64E4}"/>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8506828" y="3717546"/>
            <a:ext cx="870378" cy="836944"/>
          </a:xfrm>
          <a:prstGeom prst="rect">
            <a:avLst/>
          </a:prstGeom>
        </p:spPr>
      </p:pic>
      <p:pic>
        <p:nvPicPr>
          <p:cNvPr id="5" name="図 4">
            <a:extLst>
              <a:ext uri="{FF2B5EF4-FFF2-40B4-BE49-F238E27FC236}">
                <a16:creationId xmlns:a16="http://schemas.microsoft.com/office/drawing/2014/main" id="{E238D5D1-F30C-42A6-8D16-68D873483196}"/>
              </a:ext>
            </a:extLst>
          </p:cNvPr>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8502841" y="6145741"/>
            <a:ext cx="848468" cy="827304"/>
          </a:xfrm>
          <a:prstGeom prst="rect">
            <a:avLst/>
          </a:prstGeom>
        </p:spPr>
      </p:pic>
      <p:sp>
        <p:nvSpPr>
          <p:cNvPr id="62" name="正方形/長方形 61">
            <a:extLst>
              <a:ext uri="{FF2B5EF4-FFF2-40B4-BE49-F238E27FC236}">
                <a16:creationId xmlns:a16="http://schemas.microsoft.com/office/drawing/2014/main" id="{59E4499A-222C-47AD-BC76-A54CB18B9AC3}"/>
              </a:ext>
            </a:extLst>
          </p:cNvPr>
          <p:cNvSpPr/>
          <p:nvPr/>
        </p:nvSpPr>
        <p:spPr>
          <a:xfrm>
            <a:off x="8502841" y="4676063"/>
            <a:ext cx="874365" cy="206467"/>
          </a:xfrm>
          <a:prstGeom prst="rect">
            <a:avLst/>
          </a:prstGeom>
        </p:spPr>
        <p:txBody>
          <a:bodyPr wrap="square">
            <a:spAutoFit/>
          </a:bodyPr>
          <a:lstStyle/>
          <a:p>
            <a:pPr lvl="0" algn="ctr">
              <a:lnSpc>
                <a:spcPct val="110000"/>
              </a:lnSpc>
            </a:pPr>
            <a:r>
              <a:rPr lang="ja-JP" altLang="en-US" sz="700">
                <a:solidFill>
                  <a:prstClr val="black"/>
                </a:solidFill>
                <a:latin typeface="游ゴシック" panose="020B0400000000000000" pitchFamily="50" charset="-128"/>
                <a:ea typeface="游ゴシック" panose="020B0400000000000000" pitchFamily="50" charset="-128"/>
                <a:hlinkClick r:id="rId32">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65" name="正方形/長方形 64">
            <a:extLst>
              <a:ext uri="{FF2B5EF4-FFF2-40B4-BE49-F238E27FC236}">
                <a16:creationId xmlns:a16="http://schemas.microsoft.com/office/drawing/2014/main" id="{7FF21C0D-2D2A-497A-9844-8A59E0BB801F}"/>
              </a:ext>
            </a:extLst>
          </p:cNvPr>
          <p:cNvSpPr/>
          <p:nvPr/>
        </p:nvSpPr>
        <p:spPr>
          <a:xfrm>
            <a:off x="9467153" y="4676063"/>
            <a:ext cx="874365" cy="206467"/>
          </a:xfrm>
          <a:prstGeom prst="rect">
            <a:avLst/>
          </a:prstGeom>
        </p:spPr>
        <p:txBody>
          <a:bodyPr wrap="square">
            <a:spAutoFit/>
          </a:bodyPr>
          <a:lstStyle/>
          <a:p>
            <a:pPr lvl="0" algn="ctr">
              <a:lnSpc>
                <a:spcPct val="110000"/>
              </a:lnSpc>
            </a:pPr>
            <a:r>
              <a:rPr lang="ja-JP" altLang="en-US" sz="700">
                <a:solidFill>
                  <a:prstClr val="black"/>
                </a:solidFill>
                <a:latin typeface="游ゴシック" panose="020B0400000000000000" pitchFamily="50" charset="-128"/>
                <a:ea typeface="游ゴシック" panose="020B0400000000000000" pitchFamily="50" charset="-128"/>
                <a:hlinkClick r:id="rId33">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69" name="正方形/長方形 68">
            <a:extLst>
              <a:ext uri="{FF2B5EF4-FFF2-40B4-BE49-F238E27FC236}">
                <a16:creationId xmlns:a16="http://schemas.microsoft.com/office/drawing/2014/main" id="{64049726-B166-48CB-A8C4-08AA4D87262B}"/>
              </a:ext>
            </a:extLst>
          </p:cNvPr>
          <p:cNvSpPr/>
          <p:nvPr/>
        </p:nvSpPr>
        <p:spPr>
          <a:xfrm>
            <a:off x="8502841" y="5922168"/>
            <a:ext cx="874365" cy="206467"/>
          </a:xfrm>
          <a:prstGeom prst="rect">
            <a:avLst/>
          </a:prstGeom>
        </p:spPr>
        <p:txBody>
          <a:bodyPr wrap="square">
            <a:spAutoFit/>
          </a:bodyPr>
          <a:lstStyle/>
          <a:p>
            <a:pPr lvl="0" algn="ctr">
              <a:lnSpc>
                <a:spcPct val="110000"/>
              </a:lnSpc>
            </a:pPr>
            <a:r>
              <a:rPr lang="ja-JP" altLang="en-US" sz="700">
                <a:solidFill>
                  <a:prstClr val="black"/>
                </a:solidFill>
                <a:latin typeface="游ゴシック" panose="020B0400000000000000" pitchFamily="50" charset="-128"/>
                <a:ea typeface="游ゴシック" panose="020B0400000000000000" pitchFamily="50" charset="-128"/>
                <a:hlinkClick r:id="rId34">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70" name="正方形/長方形 69">
            <a:extLst>
              <a:ext uri="{FF2B5EF4-FFF2-40B4-BE49-F238E27FC236}">
                <a16:creationId xmlns:a16="http://schemas.microsoft.com/office/drawing/2014/main" id="{60A26B1E-7045-4DB6-B994-3E520A5AE54D}"/>
              </a:ext>
            </a:extLst>
          </p:cNvPr>
          <p:cNvSpPr/>
          <p:nvPr/>
        </p:nvSpPr>
        <p:spPr>
          <a:xfrm>
            <a:off x="9467153" y="5922168"/>
            <a:ext cx="874365" cy="206467"/>
          </a:xfrm>
          <a:prstGeom prst="rect">
            <a:avLst/>
          </a:prstGeom>
        </p:spPr>
        <p:txBody>
          <a:bodyPr wrap="square">
            <a:spAutoFit/>
          </a:bodyPr>
          <a:lstStyle/>
          <a:p>
            <a:pPr lvl="0" algn="ctr">
              <a:lnSpc>
                <a:spcPct val="110000"/>
              </a:lnSpc>
            </a:pPr>
            <a:r>
              <a:rPr lang="ja-JP" altLang="en-US" sz="700">
                <a:solidFill>
                  <a:prstClr val="black"/>
                </a:solidFill>
                <a:latin typeface="游ゴシック" panose="020B0400000000000000" pitchFamily="50" charset="-128"/>
                <a:ea typeface="游ゴシック" panose="020B0400000000000000" pitchFamily="50" charset="-128"/>
                <a:hlinkClick r:id="rId35">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71" name="正方形/長方形 70">
            <a:extLst>
              <a:ext uri="{FF2B5EF4-FFF2-40B4-BE49-F238E27FC236}">
                <a16:creationId xmlns:a16="http://schemas.microsoft.com/office/drawing/2014/main" id="{827CEFAD-C066-404A-81F7-95149E62631B}"/>
              </a:ext>
            </a:extLst>
          </p:cNvPr>
          <p:cNvSpPr/>
          <p:nvPr/>
        </p:nvSpPr>
        <p:spPr>
          <a:xfrm>
            <a:off x="8502841" y="7069226"/>
            <a:ext cx="874365" cy="206467"/>
          </a:xfrm>
          <a:prstGeom prst="rect">
            <a:avLst/>
          </a:prstGeom>
        </p:spPr>
        <p:txBody>
          <a:bodyPr wrap="square">
            <a:spAutoFit/>
          </a:bodyPr>
          <a:lstStyle/>
          <a:p>
            <a:pPr lvl="0" algn="ctr">
              <a:lnSpc>
                <a:spcPct val="110000"/>
              </a:lnSpc>
            </a:pPr>
            <a:r>
              <a:rPr lang="ja-JP" altLang="en-US" sz="700">
                <a:solidFill>
                  <a:prstClr val="black"/>
                </a:solidFill>
                <a:latin typeface="游ゴシック" panose="020B0400000000000000" pitchFamily="50" charset="-128"/>
                <a:ea typeface="游ゴシック" panose="020B0400000000000000" pitchFamily="50" charset="-128"/>
                <a:hlinkClick r:id="rId36">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59065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a:extLst>
              <a:ext uri="{FF2B5EF4-FFF2-40B4-BE49-F238E27FC236}">
                <a16:creationId xmlns:a16="http://schemas.microsoft.com/office/drawing/2014/main" id="{2C01975A-F442-4EBA-8B78-14B92E9D0685}"/>
              </a:ext>
            </a:extLst>
          </p:cNvPr>
          <p:cNvSpPr/>
          <p:nvPr/>
        </p:nvSpPr>
        <p:spPr>
          <a:xfrm>
            <a:off x="7405534" y="4443377"/>
            <a:ext cx="1290297" cy="888747"/>
          </a:xfrm>
          <a:prstGeom prst="rect">
            <a:avLst/>
          </a:prstGeom>
          <a:solidFill>
            <a:srgbClr val="5F5F5F"/>
          </a:solid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943">
              <a:latin typeface="游ゴシック" panose="020B0400000000000000" pitchFamily="50" charset="-128"/>
              <a:ea typeface="游ゴシック" panose="020B0400000000000000" pitchFamily="50" charset="-128"/>
            </a:endParaRPr>
          </a:p>
        </p:txBody>
      </p:sp>
      <p:sp>
        <p:nvSpPr>
          <p:cNvPr id="41" name="正方形/長方形 40">
            <a:extLst>
              <a:ext uri="{FF2B5EF4-FFF2-40B4-BE49-F238E27FC236}">
                <a16:creationId xmlns:a16="http://schemas.microsoft.com/office/drawing/2014/main" id="{275F325D-9EC8-4A95-82FC-827DC9D8A0E7}"/>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2">
            <a:extLst>
              <a:ext uri="{FF2B5EF4-FFF2-40B4-BE49-F238E27FC236}">
                <a16:creationId xmlns:a16="http://schemas.microsoft.com/office/drawing/2014/main" id="{2487A5B2-BDD5-4C51-BFF4-DAA7A001C2D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検索ニーズの評価</a:t>
            </a:r>
            <a:r>
              <a:rPr lang="en-US" altLang="ja-JP"/>
              <a:t>(SEO)</a:t>
            </a:r>
            <a:r>
              <a:rPr lang="ja-JP" altLang="en-US"/>
              <a:t>が高いモノ動画メディア。</a:t>
            </a:r>
            <a:endParaRPr lang="en-US" altLang="ja-JP"/>
          </a:p>
          <a:p>
            <a:r>
              <a:rPr lang="ja-JP" altLang="en-US"/>
              <a:t>商品の使用感が伝わる動画を安価制作</a:t>
            </a:r>
            <a:r>
              <a:rPr lang="ja-JP" altLang="en-US" spc="-300"/>
              <a:t>。</a:t>
            </a:r>
            <a:r>
              <a:rPr lang="en-US" altLang="ja-JP"/>
              <a:t>Amazon</a:t>
            </a:r>
            <a:r>
              <a:rPr lang="ja-JP" altLang="en-US" spc="-300"/>
              <a:t>、</a:t>
            </a:r>
            <a:r>
              <a:rPr lang="ja-JP" altLang="en-US"/>
              <a:t>楽天への購入リンクも。</a:t>
            </a:r>
          </a:p>
        </p:txBody>
      </p:sp>
      <p:sp>
        <p:nvSpPr>
          <p:cNvPr id="43" name="テキスト プレースホルダー 2">
            <a:extLst>
              <a:ext uri="{FF2B5EF4-FFF2-40B4-BE49-F238E27FC236}">
                <a16:creationId xmlns:a16="http://schemas.microsoft.com/office/drawing/2014/main" id="{3E607373-20BB-4A06-B62D-D5A2B8513CED}"/>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4" name="テキスト プレースホルダー 2">
            <a:extLst>
              <a:ext uri="{FF2B5EF4-FFF2-40B4-BE49-F238E27FC236}">
                <a16:creationId xmlns:a16="http://schemas.microsoft.com/office/drawing/2014/main" id="{FC3ACDD8-3445-42FE-A0A7-45E11196F94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a:t>25〜44</a:t>
            </a:r>
            <a:r>
              <a:rPr lang="ja-JP" altLang="en-US"/>
              <a:t>歳のガジェット・モノ好き男女</a:t>
            </a:r>
          </a:p>
        </p:txBody>
      </p:sp>
      <p:sp>
        <p:nvSpPr>
          <p:cNvPr id="45" name="テキスト プレースホルダー 2">
            <a:extLst>
              <a:ext uri="{FF2B5EF4-FFF2-40B4-BE49-F238E27FC236}">
                <a16:creationId xmlns:a16="http://schemas.microsoft.com/office/drawing/2014/main" id="{A1CEF816-B7E4-4D2D-ABDD-117DA576ADC2}"/>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pic>
        <p:nvPicPr>
          <p:cNvPr id="47" name="グラフィックス 46" descr="ノート PC">
            <a:extLst>
              <a:ext uri="{FF2B5EF4-FFF2-40B4-BE49-F238E27FC236}">
                <a16:creationId xmlns:a16="http://schemas.microsoft.com/office/drawing/2014/main" id="{37C6F8E3-44F1-42B2-AA70-BCD367FC8BC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5196" y="689456"/>
            <a:ext cx="216000" cy="216000"/>
          </a:xfrm>
          <a:prstGeom prst="rect">
            <a:avLst/>
          </a:prstGeom>
        </p:spPr>
      </p:pic>
      <p:sp>
        <p:nvSpPr>
          <p:cNvPr id="49" name="正方形/長方形 48">
            <a:extLst>
              <a:ext uri="{FF2B5EF4-FFF2-40B4-BE49-F238E27FC236}">
                <a16:creationId xmlns:a16="http://schemas.microsoft.com/office/drawing/2014/main" id="{5A6AD4FA-2CA6-46F8-8C75-2C21B82976B4}"/>
              </a:ext>
            </a:extLst>
          </p:cNvPr>
          <p:cNvSpPr/>
          <p:nvPr/>
        </p:nvSpPr>
        <p:spPr>
          <a:xfrm>
            <a:off x="591196" y="693143"/>
            <a:ext cx="942887" cy="200055"/>
          </a:xfrm>
          <a:prstGeom prst="rect">
            <a:avLst/>
          </a:prstGeom>
        </p:spPr>
        <p:txBody>
          <a:bodyPr wrap="none">
            <a:spAutoFit/>
          </a:bodyPr>
          <a:lstStyle/>
          <a:p>
            <a:pPr defTabSz="493456">
              <a:defRPr/>
            </a:pPr>
            <a:r>
              <a:rPr lang="en-US" altLang="ja-JP" sz="700">
                <a:latin typeface="游ゴシック" panose="020B0400000000000000" pitchFamily="50" charset="-128"/>
                <a:ea typeface="游ゴシック" panose="020B0400000000000000" pitchFamily="50" charset="-128"/>
                <a:hlinkClick r:id="rId5"/>
              </a:rPr>
              <a:t>https://moov.ooo/</a:t>
            </a:r>
            <a:endParaRPr lang="en-US" altLang="ja-JP" sz="700">
              <a:latin typeface="游ゴシック" panose="020B0400000000000000" pitchFamily="50" charset="-128"/>
              <a:ea typeface="游ゴシック" panose="020B0400000000000000" pitchFamily="50" charset="-128"/>
            </a:endParaRPr>
          </a:p>
        </p:txBody>
      </p:sp>
      <p:sp>
        <p:nvSpPr>
          <p:cNvPr id="52" name="テキスト プレースホルダー 2">
            <a:extLst>
              <a:ext uri="{FF2B5EF4-FFF2-40B4-BE49-F238E27FC236}">
                <a16:creationId xmlns:a16="http://schemas.microsoft.com/office/drawing/2014/main" id="{02C29B19-7859-41E3-BB50-8463B0EE79E0}"/>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53" name="直線コネクタ 52">
            <a:extLst>
              <a:ext uri="{FF2B5EF4-FFF2-40B4-BE49-F238E27FC236}">
                <a16:creationId xmlns:a16="http://schemas.microsoft.com/office/drawing/2014/main" id="{980689AA-6F12-49C6-A31C-5FBC555EADF5}"/>
              </a:ext>
            </a:extLst>
          </p:cNvPr>
          <p:cNvCxnSpPr>
            <a:cxnSpLocks/>
          </p:cNvCxnSpPr>
          <p:nvPr/>
        </p:nvCxnSpPr>
        <p:spPr>
          <a:xfrm>
            <a:off x="370909" y="2951286"/>
            <a:ext cx="68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9F7AE714-A1DA-44A2-B2F9-46AA322DACF3}"/>
              </a:ext>
            </a:extLst>
          </p:cNvPr>
          <p:cNvCxnSpPr>
            <a:cxnSpLocks/>
          </p:cNvCxnSpPr>
          <p:nvPr/>
        </p:nvCxnSpPr>
        <p:spPr>
          <a:xfrm>
            <a:off x="7420845" y="2951286"/>
            <a:ext cx="28268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プレースホルダー 2">
            <a:extLst>
              <a:ext uri="{FF2B5EF4-FFF2-40B4-BE49-F238E27FC236}">
                <a16:creationId xmlns:a16="http://schemas.microsoft.com/office/drawing/2014/main" id="{679BFB6C-3702-4E54-99D7-6A3D533680E1}"/>
              </a:ext>
            </a:extLst>
          </p:cNvPr>
          <p:cNvSpPr txBox="1">
            <a:spLocks/>
          </p:cNvSpPr>
          <p:nvPr/>
        </p:nvSpPr>
        <p:spPr>
          <a:xfrm>
            <a:off x="7336621" y="2683145"/>
            <a:ext cx="902811" cy="26814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cxnSp>
        <p:nvCxnSpPr>
          <p:cNvPr id="58" name="直線コネクタ 57">
            <a:extLst>
              <a:ext uri="{FF2B5EF4-FFF2-40B4-BE49-F238E27FC236}">
                <a16:creationId xmlns:a16="http://schemas.microsoft.com/office/drawing/2014/main" id="{724C383E-AB2F-4DDF-A348-CB27C52CD09F}"/>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2" descr="http://chart.apis.google.com/chart?chs=400x400&amp;cht=qr&amp;chl=https://moov.ooo">
            <a:extLst>
              <a:ext uri="{FF2B5EF4-FFF2-40B4-BE49-F238E27FC236}">
                <a16:creationId xmlns:a16="http://schemas.microsoft.com/office/drawing/2014/main" id="{FCBC5055-3705-4328-A9A6-CFE508D096A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576481" y="107419"/>
            <a:ext cx="505131" cy="468000"/>
          </a:xfrm>
          <a:prstGeom prst="rect">
            <a:avLst/>
          </a:prstGeom>
          <a:noFill/>
          <a:extLst>
            <a:ext uri="{909E8E84-426E-40DD-AFC4-6F175D3DCCD1}">
              <a14:hiddenFill xmlns:a14="http://schemas.microsoft.com/office/drawing/2010/main">
                <a:solidFill>
                  <a:srgbClr val="FFFFFF"/>
                </a:solidFill>
              </a14:hiddenFill>
            </a:ext>
          </a:extLst>
        </p:spPr>
      </p:pic>
      <p:pic>
        <p:nvPicPr>
          <p:cNvPr id="68" name="図 67">
            <a:extLst>
              <a:ext uri="{FF2B5EF4-FFF2-40B4-BE49-F238E27FC236}">
                <a16:creationId xmlns:a16="http://schemas.microsoft.com/office/drawing/2014/main" id="{53AD3008-46A0-4159-8249-35F41F44DA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0378" y="167357"/>
            <a:ext cx="2283092" cy="413839"/>
          </a:xfrm>
          <a:prstGeom prst="rect">
            <a:avLst/>
          </a:prstGeom>
        </p:spPr>
      </p:pic>
      <p:sp>
        <p:nvSpPr>
          <p:cNvPr id="72" name="正方形/長方形 71">
            <a:extLst>
              <a:ext uri="{FF2B5EF4-FFF2-40B4-BE49-F238E27FC236}">
                <a16:creationId xmlns:a16="http://schemas.microsoft.com/office/drawing/2014/main" id="{17132C9C-9ED8-4F5B-BE86-2B9D650EE654}"/>
              </a:ext>
            </a:extLst>
          </p:cNvPr>
          <p:cNvSpPr/>
          <p:nvPr/>
        </p:nvSpPr>
        <p:spPr>
          <a:xfrm>
            <a:off x="8781922" y="3096243"/>
            <a:ext cx="1538982" cy="1010726"/>
          </a:xfrm>
          <a:prstGeom prst="rect">
            <a:avLst/>
          </a:prstGeom>
        </p:spPr>
        <p:txBody>
          <a:bodyPr wrap="square" lIns="0" tIns="0" rIns="0" bIns="0">
            <a:spAutoFit/>
          </a:bodyPr>
          <a:lstStyle/>
          <a:p>
            <a:pPr lvl="0">
              <a:lnSpc>
                <a:spcPct val="110000"/>
              </a:lnSpc>
            </a:pPr>
            <a:r>
              <a:rPr lang="ja-JP" altLang="en-US" sz="1000" b="1">
                <a:solidFill>
                  <a:prstClr val="black"/>
                </a:solidFill>
                <a:latin typeface="游ゴシック" panose="020B0400000000000000" pitchFamily="50" charset="-128"/>
                <a:ea typeface="游ゴシック" panose="020B0400000000000000" pitchFamily="50" charset="-128"/>
              </a:rPr>
              <a:t>■広告主：</a:t>
            </a:r>
            <a:endParaRPr lang="en-US" altLang="ja-JP" sz="1000" b="1">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ja-JP" altLang="en-US" sz="1000" b="1">
                <a:solidFill>
                  <a:prstClr val="black"/>
                </a:solidFill>
                <a:latin typeface="游ゴシック" panose="020B0400000000000000" pitchFamily="50" charset="-128"/>
                <a:ea typeface="游ゴシック" panose="020B0400000000000000" pitchFamily="50" charset="-128"/>
              </a:rPr>
              <a:t>マドラス株式会社</a:t>
            </a:r>
            <a:endParaRPr lang="en-US" altLang="ja-JP" sz="1000" b="1">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ゴアテックス</a:t>
            </a:r>
            <a:r>
              <a:rPr lang="en-US" altLang="ja-JP" sz="800">
                <a:solidFill>
                  <a:prstClr val="black"/>
                </a:solidFill>
                <a:latin typeface="游ゴシック" panose="020B0400000000000000" pitchFamily="50" charset="-128"/>
                <a:ea typeface="游ゴシック" panose="020B0400000000000000" pitchFamily="50" charset="-128"/>
              </a:rPr>
              <a:t>R</a:t>
            </a:r>
            <a:r>
              <a:rPr lang="ja-JP" altLang="en-US" sz="800">
                <a:solidFill>
                  <a:prstClr val="black"/>
                </a:solidFill>
                <a:latin typeface="游ゴシック" panose="020B0400000000000000" pitchFamily="50" charset="-128"/>
                <a:ea typeface="游ゴシック" panose="020B0400000000000000" pitchFamily="50" charset="-128"/>
              </a:rPr>
              <a:t>スニーカー。</a:t>
            </a:r>
            <a:endParaRPr lang="en-US" altLang="ja-JP" sz="800">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伸縮性と防水性に優れたスニーカーのプロモーション。パルクールとコラボして動きのある映像と機能面の紹介。</a:t>
            </a:r>
          </a:p>
        </p:txBody>
      </p:sp>
      <p:pic>
        <p:nvPicPr>
          <p:cNvPr id="73" name="グラフィックス 72">
            <a:extLst>
              <a:ext uri="{FF2B5EF4-FFF2-40B4-BE49-F238E27FC236}">
                <a16:creationId xmlns:a16="http://schemas.microsoft.com/office/drawing/2014/main" id="{BD37EFF8-F34E-418D-97E5-7F653DFEDC0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0909" y="3086444"/>
            <a:ext cx="1743986" cy="3700655"/>
          </a:xfrm>
          <a:prstGeom prst="rect">
            <a:avLst/>
          </a:prstGeom>
        </p:spPr>
      </p:pic>
      <p:sp>
        <p:nvSpPr>
          <p:cNvPr id="74" name="テキスト ボックス 73">
            <a:extLst>
              <a:ext uri="{FF2B5EF4-FFF2-40B4-BE49-F238E27FC236}">
                <a16:creationId xmlns:a16="http://schemas.microsoft.com/office/drawing/2014/main" id="{3F20D8CC-115B-40E4-A25F-BBB4DA405B81}"/>
              </a:ext>
            </a:extLst>
          </p:cNvPr>
          <p:cNvSpPr txBox="1"/>
          <p:nvPr/>
        </p:nvSpPr>
        <p:spPr>
          <a:xfrm>
            <a:off x="2256847" y="3210982"/>
            <a:ext cx="1882246" cy="839717"/>
          </a:xfrm>
          <a:prstGeom prst="rect">
            <a:avLst/>
          </a:prstGeom>
          <a:noFill/>
        </p:spPr>
        <p:txBody>
          <a:bodyPr wrap="none" rtlCol="0">
            <a:spAutoFit/>
          </a:bodyPr>
          <a:lstStyle/>
          <a:p>
            <a:pPr algn="r"/>
            <a:r>
              <a:rPr lang="en-US" altLang="ja-JP" sz="1079" b="1">
                <a:latin typeface="游ゴシック" panose="020B0400000000000000" pitchFamily="50" charset="-128"/>
                <a:ea typeface="游ゴシック" panose="020B0400000000000000" pitchFamily="50" charset="-128"/>
              </a:rPr>
              <a:t>SNS</a:t>
            </a:r>
            <a:r>
              <a:rPr lang="ja-JP" altLang="en-US" sz="1079" b="1">
                <a:latin typeface="游ゴシック" panose="020B0400000000000000" pitchFamily="50" charset="-128"/>
                <a:ea typeface="游ゴシック" panose="020B0400000000000000" pitchFamily="50" charset="-128"/>
              </a:rPr>
              <a:t>　</a:t>
            </a:r>
            <a:r>
              <a:rPr lang="en-US" altLang="ja-JP" sz="1511" b="1">
                <a:latin typeface="游ゴシック" panose="020B0400000000000000" pitchFamily="50" charset="-128"/>
                <a:ea typeface="游ゴシック" panose="020B0400000000000000" pitchFamily="50" charset="-128"/>
              </a:rPr>
              <a:t>14.5</a:t>
            </a:r>
            <a:r>
              <a:rPr lang="ja-JP" altLang="en-US" sz="1511" b="1">
                <a:latin typeface="游ゴシック" panose="020B0400000000000000" pitchFamily="50" charset="-128"/>
                <a:ea typeface="游ゴシック" panose="020B0400000000000000" pitchFamily="50" charset="-128"/>
              </a:rPr>
              <a:t>万</a:t>
            </a:r>
            <a:r>
              <a:rPr lang="ja-JP" altLang="en-US" sz="1079" b="1">
                <a:latin typeface="游ゴシック" panose="020B0400000000000000" pitchFamily="50" charset="-128"/>
                <a:ea typeface="游ゴシック" panose="020B0400000000000000" pitchFamily="50" charset="-128"/>
              </a:rPr>
              <a:t>フォロワー</a:t>
            </a:r>
          </a:p>
          <a:p>
            <a:pPr lvl="0" algn="r"/>
            <a:r>
              <a:rPr lang="en-US" altLang="ja-JP" sz="1295" b="1">
                <a:solidFill>
                  <a:prstClr val="black"/>
                </a:solidFill>
                <a:latin typeface="游ゴシック" panose="020B0400000000000000" pitchFamily="50" charset="-128"/>
                <a:ea typeface="游ゴシック" panose="020B0400000000000000" pitchFamily="50" charset="-128"/>
              </a:rPr>
              <a:t>338</a:t>
            </a:r>
            <a:r>
              <a:rPr lang="ja-JP" altLang="en-US" sz="1295" b="1">
                <a:solidFill>
                  <a:prstClr val="black"/>
                </a:solidFill>
                <a:latin typeface="游ゴシック" panose="020B0400000000000000" pitchFamily="50" charset="-128"/>
                <a:ea typeface="游ゴシック" panose="020B0400000000000000" pitchFamily="50" charset="-128"/>
              </a:rPr>
              <a:t>万</a:t>
            </a:r>
            <a:r>
              <a:rPr lang="en-US" altLang="ja-JP" sz="756">
                <a:solidFill>
                  <a:prstClr val="black"/>
                </a:solidFill>
                <a:latin typeface="游ゴシック" panose="020B0400000000000000" pitchFamily="50" charset="-128"/>
                <a:ea typeface="游ゴシック" panose="020B0400000000000000" pitchFamily="50" charset="-128"/>
              </a:rPr>
              <a:t>PV/</a:t>
            </a:r>
            <a:r>
              <a:rPr lang="ja-JP" altLang="en-US" sz="756">
                <a:solidFill>
                  <a:prstClr val="black"/>
                </a:solidFill>
                <a:latin typeface="游ゴシック" panose="020B0400000000000000" pitchFamily="50" charset="-128"/>
                <a:ea typeface="游ゴシック" panose="020B0400000000000000" pitchFamily="50" charset="-128"/>
              </a:rPr>
              <a:t>月</a:t>
            </a:r>
            <a:endParaRPr lang="en-US" altLang="ja-JP" sz="756">
              <a:solidFill>
                <a:prstClr val="black"/>
              </a:solidFill>
              <a:latin typeface="游ゴシック" panose="020B0400000000000000" pitchFamily="50" charset="-128"/>
              <a:ea typeface="游ゴシック" panose="020B0400000000000000" pitchFamily="50" charset="-128"/>
            </a:endParaRPr>
          </a:p>
          <a:p>
            <a:pPr algn="r"/>
            <a:r>
              <a:rPr lang="en-US" altLang="ja-JP" sz="1295" b="1">
                <a:solidFill>
                  <a:prstClr val="black"/>
                </a:solidFill>
                <a:latin typeface="游ゴシック" panose="020B0400000000000000" pitchFamily="50" charset="-128"/>
                <a:ea typeface="游ゴシック" panose="020B0400000000000000" pitchFamily="50" charset="-128"/>
              </a:rPr>
              <a:t>241</a:t>
            </a:r>
            <a:r>
              <a:rPr lang="ja-JP" altLang="en-US" sz="1295" b="1">
                <a:solidFill>
                  <a:prstClr val="black"/>
                </a:solidFill>
                <a:latin typeface="游ゴシック" panose="020B0400000000000000" pitchFamily="50" charset="-128"/>
                <a:ea typeface="游ゴシック" panose="020B0400000000000000" pitchFamily="50" charset="-128"/>
              </a:rPr>
              <a:t>万</a:t>
            </a:r>
            <a:r>
              <a:rPr lang="en-US" altLang="ja-JP" sz="756">
                <a:solidFill>
                  <a:prstClr val="black"/>
                </a:solidFill>
                <a:latin typeface="游ゴシック" panose="020B0400000000000000" pitchFamily="50" charset="-128"/>
                <a:ea typeface="游ゴシック" panose="020B0400000000000000" pitchFamily="50" charset="-128"/>
              </a:rPr>
              <a:t>UU/</a:t>
            </a:r>
            <a:r>
              <a:rPr lang="ja-JP" altLang="en-US" sz="756">
                <a:solidFill>
                  <a:prstClr val="black"/>
                </a:solidFill>
                <a:latin typeface="游ゴシック" panose="020B0400000000000000" pitchFamily="50" charset="-128"/>
                <a:ea typeface="游ゴシック" panose="020B0400000000000000" pitchFamily="50" charset="-128"/>
              </a:rPr>
              <a:t>月</a:t>
            </a:r>
            <a:endParaRPr lang="en-US" altLang="ja-JP" sz="756">
              <a:solidFill>
                <a:prstClr val="black"/>
              </a:solidFill>
              <a:latin typeface="游ゴシック" panose="020B0400000000000000" pitchFamily="50" charset="-128"/>
              <a:ea typeface="游ゴシック" panose="020B0400000000000000" pitchFamily="50" charset="-128"/>
            </a:endParaRPr>
          </a:p>
          <a:p>
            <a:pPr lvl="0" algn="r"/>
            <a:r>
              <a:rPr lang="en-US" altLang="ja-JP" sz="756">
                <a:solidFill>
                  <a:prstClr val="black"/>
                </a:solidFill>
                <a:latin typeface="游ゴシック" panose="020B0400000000000000" pitchFamily="50" charset="-128"/>
                <a:ea typeface="游ゴシック" panose="020B0400000000000000" pitchFamily="50" charset="-128"/>
              </a:rPr>
              <a:t>※ 2020</a:t>
            </a:r>
            <a:r>
              <a:rPr lang="ja-JP" altLang="en-US" sz="756">
                <a:solidFill>
                  <a:prstClr val="black"/>
                </a:solidFill>
                <a:latin typeface="游ゴシック" panose="020B0400000000000000" pitchFamily="50" charset="-128"/>
                <a:ea typeface="游ゴシック" panose="020B0400000000000000" pitchFamily="50" charset="-128"/>
              </a:rPr>
              <a:t>年</a:t>
            </a:r>
            <a:r>
              <a:rPr lang="en-US" altLang="ja-JP" sz="756">
                <a:solidFill>
                  <a:prstClr val="black"/>
                </a:solidFill>
                <a:latin typeface="游ゴシック" panose="020B0400000000000000" pitchFamily="50" charset="-128"/>
                <a:ea typeface="游ゴシック" panose="020B0400000000000000" pitchFamily="50" charset="-128"/>
              </a:rPr>
              <a:t>2</a:t>
            </a:r>
            <a:r>
              <a:rPr lang="ja-JP" altLang="en-US" sz="756">
                <a:solidFill>
                  <a:prstClr val="black"/>
                </a:solidFill>
                <a:latin typeface="游ゴシック" panose="020B0400000000000000" pitchFamily="50" charset="-128"/>
                <a:ea typeface="游ゴシック" panose="020B0400000000000000" pitchFamily="50" charset="-128"/>
              </a:rPr>
              <a:t>月時点</a:t>
            </a:r>
          </a:p>
        </p:txBody>
      </p:sp>
      <p:pic>
        <p:nvPicPr>
          <p:cNvPr id="75" name="Picture 2">
            <a:extLst>
              <a:ext uri="{FF2B5EF4-FFF2-40B4-BE49-F238E27FC236}">
                <a16:creationId xmlns:a16="http://schemas.microsoft.com/office/drawing/2014/main" id="{22414A8E-BF91-4B52-A7BE-648DCD1C004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61780" y="3608731"/>
            <a:ext cx="1549028" cy="2753829"/>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グループ化 76">
            <a:extLst>
              <a:ext uri="{FF2B5EF4-FFF2-40B4-BE49-F238E27FC236}">
                <a16:creationId xmlns:a16="http://schemas.microsoft.com/office/drawing/2014/main" id="{1B987477-449B-4C7D-89B3-FFF2A8810368}"/>
              </a:ext>
            </a:extLst>
          </p:cNvPr>
          <p:cNvGrpSpPr/>
          <p:nvPr/>
        </p:nvGrpSpPr>
        <p:grpSpPr>
          <a:xfrm>
            <a:off x="7421857" y="3069816"/>
            <a:ext cx="1290297" cy="1276606"/>
            <a:chOff x="10345590" y="405294"/>
            <a:chExt cx="2036616" cy="2015007"/>
          </a:xfrm>
        </p:grpSpPr>
        <p:sp>
          <p:nvSpPr>
            <p:cNvPr id="78" name="正方形/長方形 77">
              <a:extLst>
                <a:ext uri="{FF2B5EF4-FFF2-40B4-BE49-F238E27FC236}">
                  <a16:creationId xmlns:a16="http://schemas.microsoft.com/office/drawing/2014/main" id="{23E71472-47E1-4CBD-BA82-FFE20E150364}"/>
                </a:ext>
              </a:extLst>
            </p:cNvPr>
            <p:cNvSpPr/>
            <p:nvPr/>
          </p:nvSpPr>
          <p:spPr>
            <a:xfrm>
              <a:off x="10345590" y="405294"/>
              <a:ext cx="2036616" cy="2015007"/>
            </a:xfrm>
            <a:prstGeom prst="rect">
              <a:avLst/>
            </a:prstGeom>
            <a:solidFill>
              <a:srgbClr val="5F5F5F"/>
            </a:solid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943">
                <a:latin typeface="游ゴシック" panose="020B0400000000000000" pitchFamily="50" charset="-128"/>
                <a:ea typeface="游ゴシック" panose="020B0400000000000000" pitchFamily="50" charset="-128"/>
              </a:endParaRPr>
            </a:p>
          </p:txBody>
        </p:sp>
        <p:pic>
          <p:nvPicPr>
            <p:cNvPr id="80" name="図 79">
              <a:extLst>
                <a:ext uri="{FF2B5EF4-FFF2-40B4-BE49-F238E27FC236}">
                  <a16:creationId xmlns:a16="http://schemas.microsoft.com/office/drawing/2014/main" id="{BC0FF7E2-8F5F-47BB-A3D2-91C22DB6BDE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500211" y="558431"/>
              <a:ext cx="1727373" cy="1724025"/>
            </a:xfrm>
            <a:prstGeom prst="rect">
              <a:avLst/>
            </a:prstGeom>
            <a:ln>
              <a:solidFill>
                <a:schemeClr val="tx1"/>
              </a:solidFill>
            </a:ln>
          </p:spPr>
        </p:pic>
      </p:grpSp>
      <p:graphicFrame>
        <p:nvGraphicFramePr>
          <p:cNvPr id="83" name="表 82">
            <a:extLst>
              <a:ext uri="{FF2B5EF4-FFF2-40B4-BE49-F238E27FC236}">
                <a16:creationId xmlns:a16="http://schemas.microsoft.com/office/drawing/2014/main" id="{1F959344-433C-4A6D-B1B3-F654A10C1D57}"/>
              </a:ext>
            </a:extLst>
          </p:cNvPr>
          <p:cNvGraphicFramePr>
            <a:graphicFrameLocks noGrp="1"/>
          </p:cNvGraphicFramePr>
          <p:nvPr/>
        </p:nvGraphicFramePr>
        <p:xfrm>
          <a:off x="2256847" y="5722586"/>
          <a:ext cx="2278254" cy="1287475"/>
        </p:xfrm>
        <a:graphic>
          <a:graphicData uri="http://schemas.openxmlformats.org/drawingml/2006/table">
            <a:tbl>
              <a:tblPr>
                <a:tableStyleId>{5C22544A-7EE6-4342-B048-85BDC9FD1C3A}</a:tableStyleId>
              </a:tblPr>
              <a:tblGrid>
                <a:gridCol w="1087983">
                  <a:extLst>
                    <a:ext uri="{9D8B030D-6E8A-4147-A177-3AD203B41FA5}">
                      <a16:colId xmlns:a16="http://schemas.microsoft.com/office/drawing/2014/main" val="20000"/>
                    </a:ext>
                  </a:extLst>
                </a:gridCol>
                <a:gridCol w="1190271">
                  <a:extLst>
                    <a:ext uri="{9D8B030D-6E8A-4147-A177-3AD203B41FA5}">
                      <a16:colId xmlns:a16="http://schemas.microsoft.com/office/drawing/2014/main" val="20001"/>
                    </a:ext>
                  </a:extLst>
                </a:gridCol>
              </a:tblGrid>
              <a:tr h="183925">
                <a:tc>
                  <a:txBody>
                    <a:bodyPr/>
                    <a:lstStyle/>
                    <a:p>
                      <a:pPr algn="ctr" fontAlgn="ctr"/>
                      <a:r>
                        <a:rPr lang="ja-JP" altLang="en-US" sz="800" u="none" strike="noStrike">
                          <a:effectLst/>
                          <a:latin typeface="+mn-lt"/>
                        </a:rPr>
                        <a:t>ワイヤレスイヤホン</a:t>
                      </a:r>
                      <a:endParaRPr lang="en-US" altLang="ja-JP" sz="800" u="none" strike="noStrike">
                        <a:effectLst/>
                        <a:latin typeface="+mn-lt"/>
                      </a:endParaRPr>
                    </a:p>
                  </a:txBody>
                  <a:tcPr marL="9326" marR="9326" marT="9326" marB="0" anchor="ctr"/>
                </a:tc>
                <a:tc>
                  <a:txBody>
                    <a:bodyPr/>
                    <a:lstStyle/>
                    <a:p>
                      <a:pPr algn="ctr" fontAlgn="ctr"/>
                      <a:r>
                        <a:rPr lang="ja-JP" altLang="en-US" sz="800" u="none" strike="noStrike">
                          <a:effectLst/>
                          <a:latin typeface="+mn-lt"/>
                        </a:rPr>
                        <a:t>ワイヤレスヘッドホン</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extLst>
                  <a:ext uri="{0D108BD9-81ED-4DB2-BD59-A6C34878D82A}">
                    <a16:rowId xmlns:a16="http://schemas.microsoft.com/office/drawing/2014/main" val="10000"/>
                  </a:ext>
                </a:extLst>
              </a:tr>
              <a:tr h="183925">
                <a:tc>
                  <a:txBody>
                    <a:bodyPr/>
                    <a:lstStyle/>
                    <a:p>
                      <a:pPr algn="ctr" fontAlgn="ctr"/>
                      <a:r>
                        <a:rPr lang="ja-JP" altLang="en-US" sz="800" u="none" strike="noStrike">
                          <a:effectLst/>
                          <a:latin typeface="+mn-lt"/>
                        </a:rPr>
                        <a:t>ノートパソコン 選び方</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tc>
                  <a:txBody>
                    <a:bodyPr/>
                    <a:lstStyle/>
                    <a:p>
                      <a:pPr algn="ctr" fontAlgn="ctr"/>
                      <a:r>
                        <a:rPr lang="ja-JP" altLang="en-US" sz="800" u="none" strike="noStrike">
                          <a:effectLst/>
                          <a:latin typeface="+mn-lt"/>
                        </a:rPr>
                        <a:t>タブレット </a:t>
                      </a:r>
                      <a:r>
                        <a:rPr lang="en-US" sz="800" u="none" strike="noStrike">
                          <a:effectLst/>
                          <a:latin typeface="+mn-lt"/>
                        </a:rPr>
                        <a:t>Windows</a:t>
                      </a:r>
                      <a:endParaRPr lang="en-US" sz="800" b="0" i="0" u="none" strike="noStrike">
                        <a:solidFill>
                          <a:srgbClr val="000000"/>
                        </a:solidFill>
                        <a:effectLst/>
                        <a:latin typeface="+mn-lt"/>
                        <a:ea typeface="ＭＳ Ｐゴシック" panose="020B0600070205080204" pitchFamily="50" charset="-128"/>
                      </a:endParaRPr>
                    </a:p>
                  </a:txBody>
                  <a:tcPr marL="9326" marR="9326" marT="9326" marB="0" anchor="ctr"/>
                </a:tc>
                <a:extLst>
                  <a:ext uri="{0D108BD9-81ED-4DB2-BD59-A6C34878D82A}">
                    <a16:rowId xmlns:a16="http://schemas.microsoft.com/office/drawing/2014/main" val="10001"/>
                  </a:ext>
                </a:extLst>
              </a:tr>
              <a:tr h="183925">
                <a:tc>
                  <a:txBody>
                    <a:bodyPr/>
                    <a:lstStyle/>
                    <a:p>
                      <a:pPr algn="ctr" fontAlgn="ctr"/>
                      <a:r>
                        <a:rPr lang="ja-JP" altLang="en-US" sz="800" u="none" strike="noStrike">
                          <a:effectLst/>
                          <a:latin typeface="+mn-lt"/>
                        </a:rPr>
                        <a:t>一眼レフ レンズ</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tc>
                  <a:txBody>
                    <a:bodyPr/>
                    <a:lstStyle/>
                    <a:p>
                      <a:pPr algn="ctr" fontAlgn="ctr"/>
                      <a:r>
                        <a:rPr lang="ja-JP" altLang="en-US" sz="800" u="none" strike="noStrike">
                          <a:effectLst/>
                          <a:latin typeface="+mn-lt"/>
                        </a:rPr>
                        <a:t>一眼レフ 初心者</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extLst>
                  <a:ext uri="{0D108BD9-81ED-4DB2-BD59-A6C34878D82A}">
                    <a16:rowId xmlns:a16="http://schemas.microsoft.com/office/drawing/2014/main" val="10002"/>
                  </a:ext>
                </a:extLst>
              </a:tr>
              <a:tr h="183925">
                <a:tc>
                  <a:txBody>
                    <a:bodyPr/>
                    <a:lstStyle/>
                    <a:p>
                      <a:pPr algn="ctr" fontAlgn="ctr"/>
                      <a:r>
                        <a:rPr lang="ja-JP" altLang="en-US" sz="800" u="none" strike="noStrike">
                          <a:effectLst/>
                          <a:latin typeface="+mn-lt"/>
                        </a:rPr>
                        <a:t>折りたたみ バイク</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tc>
                  <a:txBody>
                    <a:bodyPr/>
                    <a:lstStyle/>
                    <a:p>
                      <a:pPr algn="ctr" fontAlgn="ctr"/>
                      <a:r>
                        <a:rPr lang="ja-JP" altLang="en-US" sz="800" u="none" strike="noStrike">
                          <a:effectLst/>
                          <a:latin typeface="+mn-lt"/>
                        </a:rPr>
                        <a:t>電動歯ブラシ 使い方</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extLst>
                  <a:ext uri="{0D108BD9-81ED-4DB2-BD59-A6C34878D82A}">
                    <a16:rowId xmlns:a16="http://schemas.microsoft.com/office/drawing/2014/main" val="10003"/>
                  </a:ext>
                </a:extLst>
              </a:tr>
              <a:tr h="183925">
                <a:tc>
                  <a:txBody>
                    <a:bodyPr/>
                    <a:lstStyle/>
                    <a:p>
                      <a:pPr algn="ctr" fontAlgn="ctr"/>
                      <a:r>
                        <a:rPr lang="ja-JP" altLang="en-US" sz="800" u="none" strike="noStrike">
                          <a:effectLst/>
                          <a:latin typeface="+mn-lt"/>
                        </a:rPr>
                        <a:t>ニット　穴</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tc>
                  <a:txBody>
                    <a:bodyPr/>
                    <a:lstStyle/>
                    <a:p>
                      <a:pPr algn="ctr" fontAlgn="ctr"/>
                      <a:r>
                        <a:rPr lang="ja-JP" altLang="en-US" sz="800" u="none" strike="noStrike">
                          <a:effectLst/>
                          <a:latin typeface="+mn-lt"/>
                        </a:rPr>
                        <a:t>パデル</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extLst>
                  <a:ext uri="{0D108BD9-81ED-4DB2-BD59-A6C34878D82A}">
                    <a16:rowId xmlns:a16="http://schemas.microsoft.com/office/drawing/2014/main" val="10004"/>
                  </a:ext>
                </a:extLst>
              </a:tr>
              <a:tr h="183925">
                <a:tc>
                  <a:txBody>
                    <a:bodyPr/>
                    <a:lstStyle/>
                    <a:p>
                      <a:pPr algn="ctr" fontAlgn="ctr"/>
                      <a:r>
                        <a:rPr lang="en-US" sz="800" u="none" strike="noStrike">
                          <a:effectLst/>
                          <a:latin typeface="+mn-lt"/>
                        </a:rPr>
                        <a:t>Bluetooth </a:t>
                      </a:r>
                      <a:r>
                        <a:rPr lang="ja-JP" altLang="en-US" sz="800" u="none" strike="noStrike">
                          <a:effectLst/>
                          <a:latin typeface="+mn-lt"/>
                        </a:rPr>
                        <a:t>スピーカー</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tc>
                  <a:txBody>
                    <a:bodyPr/>
                    <a:lstStyle/>
                    <a:p>
                      <a:pPr algn="ctr" fontAlgn="ctr"/>
                      <a:r>
                        <a:rPr lang="ja-JP" altLang="en-US" sz="800" u="none" strike="noStrike">
                          <a:effectLst/>
                          <a:latin typeface="+mn-lt"/>
                        </a:rPr>
                        <a:t>グランピング 滋賀</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extLst>
                  <a:ext uri="{0D108BD9-81ED-4DB2-BD59-A6C34878D82A}">
                    <a16:rowId xmlns:a16="http://schemas.microsoft.com/office/drawing/2014/main" val="10005"/>
                  </a:ext>
                </a:extLst>
              </a:tr>
              <a:tr h="183925">
                <a:tc>
                  <a:txBody>
                    <a:bodyPr/>
                    <a:lstStyle/>
                    <a:p>
                      <a:pPr algn="ctr" fontAlgn="ctr"/>
                      <a:r>
                        <a:rPr lang="ja-JP" altLang="en-US" sz="800" u="none" strike="noStrike">
                          <a:effectLst/>
                          <a:latin typeface="+mn-lt"/>
                        </a:rPr>
                        <a:t>ワイヤレス充電</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tc>
                  <a:txBody>
                    <a:bodyPr/>
                    <a:lstStyle/>
                    <a:p>
                      <a:pPr algn="ctr" fontAlgn="ctr"/>
                      <a:r>
                        <a:rPr lang="ja-JP" altLang="en-US" sz="800" u="none" strike="noStrike">
                          <a:effectLst/>
                          <a:latin typeface="+mn-lt"/>
                        </a:rPr>
                        <a:t>育毛剤</a:t>
                      </a:r>
                      <a:endParaRPr lang="ja-JP" altLang="en-US" sz="800" b="0" i="0" u="none" strike="noStrike">
                        <a:solidFill>
                          <a:srgbClr val="000000"/>
                        </a:solidFill>
                        <a:effectLst/>
                        <a:latin typeface="+mn-lt"/>
                        <a:ea typeface="ＭＳ Ｐゴシック" panose="020B0600070205080204" pitchFamily="50" charset="-128"/>
                      </a:endParaRPr>
                    </a:p>
                  </a:txBody>
                  <a:tcPr marL="9326" marR="9326" marT="9326" marB="0" anchor="ctr"/>
                </a:tc>
                <a:extLst>
                  <a:ext uri="{0D108BD9-81ED-4DB2-BD59-A6C34878D82A}">
                    <a16:rowId xmlns:a16="http://schemas.microsoft.com/office/drawing/2014/main" val="10006"/>
                  </a:ext>
                </a:extLst>
              </a:tr>
            </a:tbl>
          </a:graphicData>
        </a:graphic>
      </p:graphicFrame>
      <p:sp>
        <p:nvSpPr>
          <p:cNvPr id="84" name="テキスト ボックス 83">
            <a:extLst>
              <a:ext uri="{FF2B5EF4-FFF2-40B4-BE49-F238E27FC236}">
                <a16:creationId xmlns:a16="http://schemas.microsoft.com/office/drawing/2014/main" id="{A05F5BC9-9134-4323-9080-88FEA79BB1E7}"/>
              </a:ext>
            </a:extLst>
          </p:cNvPr>
          <p:cNvSpPr txBox="1"/>
          <p:nvPr/>
        </p:nvSpPr>
        <p:spPr>
          <a:xfrm>
            <a:off x="2256847" y="5382489"/>
            <a:ext cx="2263170" cy="258404"/>
          </a:xfrm>
          <a:prstGeom prst="rect">
            <a:avLst/>
          </a:prstGeom>
          <a:noFill/>
          <a:ln>
            <a:solidFill>
              <a:schemeClr val="tx1">
                <a:lumMod val="50000"/>
                <a:lumOff val="50000"/>
              </a:schemeClr>
            </a:solidFill>
          </a:ln>
        </p:spPr>
        <p:txBody>
          <a:bodyPr wrap="square" rtlCol="0">
            <a:spAutoFit/>
          </a:bodyPr>
          <a:lstStyle/>
          <a:p>
            <a:pPr algn="ctr"/>
            <a:r>
              <a:rPr lang="en-US" altLang="ja-JP" sz="1079"/>
              <a:t>top5</a:t>
            </a:r>
            <a:r>
              <a:rPr lang="ja-JP" altLang="en-US" sz="1079"/>
              <a:t>に入っている検索ワード例🔍</a:t>
            </a:r>
          </a:p>
        </p:txBody>
      </p:sp>
      <p:sp>
        <p:nvSpPr>
          <p:cNvPr id="86" name="テキスト ボックス 85">
            <a:extLst>
              <a:ext uri="{FF2B5EF4-FFF2-40B4-BE49-F238E27FC236}">
                <a16:creationId xmlns:a16="http://schemas.microsoft.com/office/drawing/2014/main" id="{7B017186-B94E-48FA-B08A-630760561DCE}"/>
              </a:ext>
            </a:extLst>
          </p:cNvPr>
          <p:cNvSpPr txBox="1"/>
          <p:nvPr/>
        </p:nvSpPr>
        <p:spPr>
          <a:xfrm>
            <a:off x="2166908" y="4763845"/>
            <a:ext cx="2353109" cy="599395"/>
          </a:xfrm>
          <a:prstGeom prst="rect">
            <a:avLst/>
          </a:prstGeom>
          <a:noFill/>
        </p:spPr>
        <p:txBody>
          <a:bodyPr wrap="square" rtlCol="0">
            <a:spAutoFit/>
          </a:bodyPr>
          <a:lstStyle/>
          <a:p>
            <a:pPr>
              <a:lnSpc>
                <a:spcPct val="110000"/>
              </a:lnSpc>
            </a:pPr>
            <a:r>
              <a:rPr lang="ja-JP" altLang="en-US" sz="756"/>
              <a:t>いま流行りの</a:t>
            </a:r>
            <a:r>
              <a:rPr lang="en-US" altLang="ja-JP" sz="756"/>
              <a:t>｢</a:t>
            </a:r>
            <a:r>
              <a:rPr lang="ja-JP" altLang="en-US" sz="756"/>
              <a:t>ワイヤレスイヤホン</a:t>
            </a:r>
            <a:r>
              <a:rPr lang="en-US" altLang="ja-JP" sz="756"/>
              <a:t>｣</a:t>
            </a:r>
            <a:r>
              <a:rPr lang="ja-JP" altLang="en-US" sz="756"/>
              <a:t>で３カ月以上１位を維持するなど、約</a:t>
            </a:r>
            <a:r>
              <a:rPr lang="en-US" altLang="ja-JP" sz="756"/>
              <a:t>900</a:t>
            </a:r>
            <a:r>
              <a:rPr lang="ja-JP" altLang="en-US" sz="756"/>
              <a:t>キーワードが</a:t>
            </a:r>
            <a:r>
              <a:rPr lang="en-US" altLang="ja-JP" sz="756"/>
              <a:t>Google</a:t>
            </a:r>
            <a:r>
              <a:rPr lang="ja-JP" altLang="en-US" sz="756"/>
              <a:t>検索トップ５。</a:t>
            </a:r>
            <a:endParaRPr lang="en-US" altLang="ja-JP" sz="756"/>
          </a:p>
          <a:p>
            <a:pPr algn="r">
              <a:lnSpc>
                <a:spcPct val="110000"/>
              </a:lnSpc>
            </a:pPr>
            <a:r>
              <a:rPr lang="ja-JP" altLang="en-US" sz="756"/>
              <a:t>（</a:t>
            </a:r>
            <a:r>
              <a:rPr lang="en-US" altLang="ja-JP" sz="756"/>
              <a:t> Google</a:t>
            </a:r>
            <a:r>
              <a:rPr lang="ja-JP" altLang="en-US" sz="756"/>
              <a:t>レポート　</a:t>
            </a:r>
            <a:r>
              <a:rPr lang="en-US" altLang="ja-JP" sz="756"/>
              <a:t>2019</a:t>
            </a:r>
            <a:r>
              <a:rPr lang="ja-JP" altLang="en-US" sz="756"/>
              <a:t>年</a:t>
            </a:r>
            <a:r>
              <a:rPr lang="en-US" altLang="ja-JP" sz="756"/>
              <a:t>2</a:t>
            </a:r>
            <a:r>
              <a:rPr lang="ja-JP" altLang="en-US" sz="756"/>
              <a:t>月時点）</a:t>
            </a:r>
          </a:p>
        </p:txBody>
      </p:sp>
      <p:sp>
        <p:nvSpPr>
          <p:cNvPr id="87" name="正方形/長方形 86">
            <a:extLst>
              <a:ext uri="{FF2B5EF4-FFF2-40B4-BE49-F238E27FC236}">
                <a16:creationId xmlns:a16="http://schemas.microsoft.com/office/drawing/2014/main" id="{6FD886A1-BD8E-4360-B715-C7DE2696112D}"/>
              </a:ext>
            </a:extLst>
          </p:cNvPr>
          <p:cNvSpPr/>
          <p:nvPr/>
        </p:nvSpPr>
        <p:spPr>
          <a:xfrm>
            <a:off x="7444573" y="5763541"/>
            <a:ext cx="2882095" cy="890500"/>
          </a:xfrm>
          <a:prstGeom prst="rect">
            <a:avLst/>
          </a:prstGeom>
          <a:ln>
            <a:noFill/>
          </a:ln>
        </p:spPr>
        <p:txBody>
          <a:bodyPr wrap="square" lIns="0" tIns="0" rIns="0" bIns="0" anchor="ctr">
            <a:spAutoFit/>
          </a:bodyPr>
          <a:lstStyle/>
          <a:p>
            <a:pPr lvl="0" algn="just">
              <a:lnSpc>
                <a:spcPct val="110000"/>
              </a:lnSpc>
            </a:pPr>
            <a:r>
              <a:rPr lang="ja-JP" altLang="en-US" sz="756" b="1">
                <a:solidFill>
                  <a:prstClr val="black"/>
                </a:solidFill>
                <a:latin typeface="游ゴシック" panose="020B0400000000000000" pitchFamily="50" charset="-128"/>
                <a:ea typeface="游ゴシック" panose="020B0400000000000000" pitchFamily="50" charset="-128"/>
              </a:rPr>
              <a:t>フラグスポート</a:t>
            </a:r>
            <a:r>
              <a:rPr lang="en-US" altLang="ja-JP" sz="756" b="1">
                <a:solidFill>
                  <a:prstClr val="black"/>
                </a:solidFill>
                <a:latin typeface="游ゴシック" panose="020B0400000000000000" pitchFamily="50" charset="-128"/>
                <a:ea typeface="游ゴシック" panose="020B0400000000000000" pitchFamily="50" charset="-128"/>
              </a:rPr>
              <a:t>(</a:t>
            </a:r>
            <a:r>
              <a:rPr lang="ja-JP" altLang="en-US" sz="756" b="1">
                <a:solidFill>
                  <a:prstClr val="black"/>
                </a:solidFill>
                <a:latin typeface="游ゴシック" panose="020B0400000000000000" pitchFamily="50" charset="-128"/>
                <a:ea typeface="游ゴシック" panose="020B0400000000000000" pitchFamily="50" charset="-128"/>
              </a:rPr>
              <a:t>マニフレックス</a:t>
            </a:r>
            <a:r>
              <a:rPr lang="en-US" altLang="ja-JP" sz="756" b="1">
                <a:solidFill>
                  <a:prstClr val="black"/>
                </a:solidFill>
                <a:latin typeface="游ゴシック" panose="020B0400000000000000" pitchFamily="50" charset="-128"/>
                <a:ea typeface="游ゴシック" panose="020B0400000000000000" pitchFamily="50" charset="-128"/>
              </a:rPr>
              <a:t>)</a:t>
            </a:r>
            <a:r>
              <a:rPr lang="ja-JP" altLang="en-US" sz="756" b="1">
                <a:solidFill>
                  <a:prstClr val="black"/>
                </a:solidFill>
                <a:latin typeface="游ゴシック" panose="020B0400000000000000" pitchFamily="50" charset="-128"/>
                <a:ea typeface="游ゴシック" panose="020B0400000000000000" pitchFamily="50" charset="-128"/>
              </a:rPr>
              <a:t>、タカラトミーアーツ、セイコーホールディングス、マドラス、スリーエムジャパン</a:t>
            </a:r>
            <a:r>
              <a:rPr lang="en-US" altLang="ja-JP" sz="756" b="1">
                <a:solidFill>
                  <a:prstClr val="black"/>
                </a:solidFill>
                <a:latin typeface="游ゴシック" panose="020B0400000000000000" pitchFamily="50" charset="-128"/>
                <a:ea typeface="游ゴシック" panose="020B0400000000000000" pitchFamily="50" charset="-128"/>
              </a:rPr>
              <a:t>(</a:t>
            </a:r>
            <a:r>
              <a:rPr lang="ja-JP" altLang="en-US" sz="756" b="1">
                <a:solidFill>
                  <a:prstClr val="black"/>
                </a:solidFill>
                <a:latin typeface="游ゴシック" panose="020B0400000000000000" pitchFamily="50" charset="-128"/>
                <a:ea typeface="游ゴシック" panose="020B0400000000000000" pitchFamily="50" charset="-128"/>
              </a:rPr>
              <a:t>スコッチブライト</a:t>
            </a:r>
            <a:r>
              <a:rPr lang="en-US" altLang="ja-JP" sz="756" b="1">
                <a:solidFill>
                  <a:prstClr val="black"/>
                </a:solidFill>
                <a:latin typeface="游ゴシック" panose="020B0400000000000000" pitchFamily="50" charset="-128"/>
                <a:ea typeface="游ゴシック" panose="020B0400000000000000" pitchFamily="50" charset="-128"/>
              </a:rPr>
              <a:t>)</a:t>
            </a:r>
            <a:r>
              <a:rPr lang="ja-JP" altLang="en-US" sz="756" b="1">
                <a:solidFill>
                  <a:prstClr val="black"/>
                </a:solidFill>
                <a:latin typeface="游ゴシック" panose="020B0400000000000000" pitchFamily="50" charset="-128"/>
                <a:ea typeface="游ゴシック" panose="020B0400000000000000" pitchFamily="50" charset="-128"/>
              </a:rPr>
              <a:t>、アイロボットジャパン、アートネイチャー、紀文食品、エンメ</a:t>
            </a:r>
            <a:r>
              <a:rPr lang="en-US" altLang="ja-JP" sz="756" b="1">
                <a:solidFill>
                  <a:prstClr val="black"/>
                </a:solidFill>
                <a:latin typeface="游ゴシック" panose="020B0400000000000000" pitchFamily="50" charset="-128"/>
                <a:ea typeface="游ゴシック" panose="020B0400000000000000" pitchFamily="50" charset="-128"/>
              </a:rPr>
              <a:t>(</a:t>
            </a:r>
            <a:r>
              <a:rPr lang="ja-JP" altLang="en-US" sz="756" b="1">
                <a:solidFill>
                  <a:prstClr val="black"/>
                </a:solidFill>
                <a:latin typeface="游ゴシック" panose="020B0400000000000000" pitchFamily="50" charset="-128"/>
                <a:ea typeface="游ゴシック" panose="020B0400000000000000" pitchFamily="50" charset="-128"/>
              </a:rPr>
              <a:t>ラルコバレーノ</a:t>
            </a:r>
            <a:r>
              <a:rPr lang="en-US" altLang="ja-JP" sz="756" b="1">
                <a:solidFill>
                  <a:prstClr val="black"/>
                </a:solidFill>
                <a:latin typeface="游ゴシック" panose="020B0400000000000000" pitchFamily="50" charset="-128"/>
                <a:ea typeface="游ゴシック" panose="020B0400000000000000" pitchFamily="50" charset="-128"/>
              </a:rPr>
              <a:t>)</a:t>
            </a:r>
            <a:r>
              <a:rPr lang="ja-JP" altLang="en-US" sz="756" b="1">
                <a:solidFill>
                  <a:prstClr val="black"/>
                </a:solidFill>
                <a:latin typeface="游ゴシック" panose="020B0400000000000000" pitchFamily="50" charset="-128"/>
                <a:ea typeface="游ゴシック" panose="020B0400000000000000" pitchFamily="50" charset="-128"/>
              </a:rPr>
              <a:t>、</a:t>
            </a:r>
            <a:r>
              <a:rPr lang="en-US" altLang="ja-JP" sz="756" b="1">
                <a:solidFill>
                  <a:prstClr val="black"/>
                </a:solidFill>
                <a:latin typeface="游ゴシック" panose="020B0400000000000000" pitchFamily="50" charset="-128"/>
                <a:ea typeface="游ゴシック" panose="020B0400000000000000" pitchFamily="50" charset="-128"/>
              </a:rPr>
              <a:t>JUN</a:t>
            </a:r>
            <a:r>
              <a:rPr lang="ja-JP" altLang="en-US" sz="756" b="1">
                <a:solidFill>
                  <a:prstClr val="black"/>
                </a:solidFill>
                <a:latin typeface="游ゴシック" panose="020B0400000000000000" pitchFamily="50" charset="-128"/>
                <a:ea typeface="游ゴシック" panose="020B0400000000000000" pitchFamily="50" charset="-128"/>
              </a:rPr>
              <a:t>、伊藤忠テクノソリューションズ、キヤノンマーケティングジャパン、インターメスティック</a:t>
            </a:r>
            <a:r>
              <a:rPr lang="en-US" altLang="ja-JP" sz="756" b="1">
                <a:solidFill>
                  <a:prstClr val="black"/>
                </a:solidFill>
                <a:latin typeface="游ゴシック" panose="020B0400000000000000" pitchFamily="50" charset="-128"/>
                <a:ea typeface="游ゴシック" panose="020B0400000000000000" pitchFamily="50" charset="-128"/>
              </a:rPr>
              <a:t>(</a:t>
            </a:r>
            <a:r>
              <a:rPr lang="en-US" altLang="ja-JP" sz="756" b="1" err="1">
                <a:solidFill>
                  <a:prstClr val="black"/>
                </a:solidFill>
                <a:latin typeface="游ゴシック" panose="020B0400000000000000" pitchFamily="50" charset="-128"/>
                <a:ea typeface="游ゴシック" panose="020B0400000000000000" pitchFamily="50" charset="-128"/>
              </a:rPr>
              <a:t>Zoff</a:t>
            </a:r>
            <a:r>
              <a:rPr lang="en-US" altLang="ja-JP" sz="756" b="1">
                <a:solidFill>
                  <a:prstClr val="black"/>
                </a:solidFill>
                <a:latin typeface="游ゴシック" panose="020B0400000000000000" pitchFamily="50" charset="-128"/>
                <a:ea typeface="游ゴシック" panose="020B0400000000000000" pitchFamily="50" charset="-128"/>
              </a:rPr>
              <a:t>)</a:t>
            </a:r>
            <a:r>
              <a:rPr lang="ja-JP" altLang="en-US" sz="756" b="1">
                <a:solidFill>
                  <a:prstClr val="black"/>
                </a:solidFill>
                <a:latin typeface="游ゴシック" panose="020B0400000000000000" pitchFamily="50" charset="-128"/>
                <a:ea typeface="游ゴシック" panose="020B0400000000000000" pitchFamily="50" charset="-128"/>
              </a:rPr>
              <a:t>、オリックス、城南信用金庫、三井住友信託銀行・</a:t>
            </a:r>
            <a:r>
              <a:rPr lang="en-US" altLang="ja-JP" sz="756" b="1">
                <a:solidFill>
                  <a:prstClr val="black"/>
                </a:solidFill>
                <a:latin typeface="游ゴシック" panose="020B0400000000000000" pitchFamily="50" charset="-128"/>
                <a:ea typeface="游ゴシック" panose="020B0400000000000000" pitchFamily="50" charset="-128"/>
              </a:rPr>
              <a:t>SMBC</a:t>
            </a:r>
            <a:r>
              <a:rPr lang="ja-JP" altLang="en-US" sz="756" b="1">
                <a:solidFill>
                  <a:prstClr val="black"/>
                </a:solidFill>
                <a:latin typeface="游ゴシック" panose="020B0400000000000000" pitchFamily="50" charset="-128"/>
                <a:ea typeface="游ゴシック" panose="020B0400000000000000" pitchFamily="50" charset="-128"/>
              </a:rPr>
              <a:t>信託銀行、警視庁犯罪抑止対策本部、東京都生活文化局　ほか</a:t>
            </a:r>
          </a:p>
        </p:txBody>
      </p:sp>
      <p:sp>
        <p:nvSpPr>
          <p:cNvPr id="88" name="テキスト ボックス 87">
            <a:extLst>
              <a:ext uri="{FF2B5EF4-FFF2-40B4-BE49-F238E27FC236}">
                <a16:creationId xmlns:a16="http://schemas.microsoft.com/office/drawing/2014/main" id="{7B444DBD-58A7-49BF-84F4-CA89B3FBC1C1}"/>
              </a:ext>
            </a:extLst>
          </p:cNvPr>
          <p:cNvSpPr txBox="1"/>
          <p:nvPr/>
        </p:nvSpPr>
        <p:spPr>
          <a:xfrm>
            <a:off x="7444573" y="5515897"/>
            <a:ext cx="1219122" cy="191656"/>
          </a:xfrm>
          <a:prstGeom prst="rect">
            <a:avLst/>
          </a:prstGeom>
          <a:noFill/>
        </p:spPr>
        <p:txBody>
          <a:bodyPr wrap="square" lIns="0" tIns="0" rIns="0" bIns="0" rtlCol="0" anchor="b">
            <a:spAutoFit/>
          </a:bodyPr>
          <a:lstStyle/>
          <a:p>
            <a:pPr>
              <a:lnSpc>
                <a:spcPct val="120000"/>
              </a:lnSpc>
            </a:pPr>
            <a:r>
              <a:rPr lang="ja-JP" altLang="en-US" sz="1100" b="1">
                <a:latin typeface="游ゴシック" panose="020B0400000000000000" pitchFamily="50" charset="-128"/>
                <a:ea typeface="游ゴシック" panose="020B0400000000000000" pitchFamily="50" charset="-128"/>
              </a:rPr>
              <a:t>■実績広告主</a:t>
            </a:r>
          </a:p>
        </p:txBody>
      </p:sp>
      <p:grpSp>
        <p:nvGrpSpPr>
          <p:cNvPr id="2" name="グループ化 1">
            <a:extLst>
              <a:ext uri="{FF2B5EF4-FFF2-40B4-BE49-F238E27FC236}">
                <a16:creationId xmlns:a16="http://schemas.microsoft.com/office/drawing/2014/main" id="{36B41480-A8ED-46EB-809F-FF9A1A9BC481}"/>
              </a:ext>
            </a:extLst>
          </p:cNvPr>
          <p:cNvGrpSpPr/>
          <p:nvPr/>
        </p:nvGrpSpPr>
        <p:grpSpPr>
          <a:xfrm>
            <a:off x="2282954" y="4050699"/>
            <a:ext cx="2021111" cy="509749"/>
            <a:chOff x="12549612" y="3147227"/>
            <a:chExt cx="2021111" cy="509749"/>
          </a:xfrm>
        </p:grpSpPr>
        <p:sp>
          <p:nvSpPr>
            <p:cNvPr id="89" name="テキスト ボックス 88">
              <a:extLst>
                <a:ext uri="{FF2B5EF4-FFF2-40B4-BE49-F238E27FC236}">
                  <a16:creationId xmlns:a16="http://schemas.microsoft.com/office/drawing/2014/main" id="{DDC53991-CF25-4785-AEA9-2B42C32AECCF}"/>
                </a:ext>
              </a:extLst>
            </p:cNvPr>
            <p:cNvSpPr txBox="1"/>
            <p:nvPr/>
          </p:nvSpPr>
          <p:spPr>
            <a:xfrm>
              <a:off x="12549612" y="3166073"/>
              <a:ext cx="559769" cy="391133"/>
            </a:xfrm>
            <a:prstGeom prst="rect">
              <a:avLst/>
            </a:prstGeom>
            <a:noFill/>
          </p:spPr>
          <p:txBody>
            <a:bodyPr wrap="none" rtlCol="0">
              <a:spAutoFit/>
            </a:bodyPr>
            <a:lstStyle/>
            <a:p>
              <a:pPr lvl="0" algn="ctr"/>
              <a:r>
                <a:rPr lang="ja-JP" altLang="en-US" sz="971" b="1">
                  <a:solidFill>
                    <a:prstClr val="black"/>
                  </a:solidFill>
                  <a:latin typeface="游ゴシック" panose="020B0400000000000000" pitchFamily="50" charset="-128"/>
                  <a:ea typeface="游ゴシック" panose="020B0400000000000000" pitchFamily="50" charset="-128"/>
                </a:rPr>
                <a:t>男性が</a:t>
              </a:r>
              <a:endParaRPr lang="en-US" altLang="ja-JP" sz="971" b="1">
                <a:solidFill>
                  <a:prstClr val="black"/>
                </a:solidFill>
                <a:latin typeface="游ゴシック" panose="020B0400000000000000" pitchFamily="50" charset="-128"/>
                <a:ea typeface="游ゴシック" panose="020B0400000000000000" pitchFamily="50" charset="-128"/>
              </a:endParaRPr>
            </a:p>
            <a:p>
              <a:pPr lvl="0" algn="ctr"/>
              <a:r>
                <a:rPr lang="en-US" altLang="ja-JP" sz="971" b="1">
                  <a:solidFill>
                    <a:prstClr val="black"/>
                  </a:solidFill>
                  <a:latin typeface="游ゴシック" panose="020B0400000000000000" pitchFamily="50" charset="-128"/>
                  <a:ea typeface="游ゴシック" panose="020B0400000000000000" pitchFamily="50" charset="-128"/>
                </a:rPr>
                <a:t>6</a:t>
              </a:r>
              <a:r>
                <a:rPr lang="ja-JP" altLang="en-US" sz="971" b="1">
                  <a:solidFill>
                    <a:prstClr val="black"/>
                  </a:solidFill>
                  <a:latin typeface="游ゴシック" panose="020B0400000000000000" pitchFamily="50" charset="-128"/>
                  <a:ea typeface="游ゴシック" panose="020B0400000000000000" pitchFamily="50" charset="-128"/>
                </a:rPr>
                <a:t>割</a:t>
              </a:r>
              <a:endParaRPr lang="en-US" altLang="ja-JP" sz="971" b="1">
                <a:solidFill>
                  <a:prstClr val="black"/>
                </a:solidFill>
                <a:latin typeface="游ゴシック" panose="020B0400000000000000" pitchFamily="50" charset="-128"/>
                <a:ea typeface="游ゴシック" panose="020B0400000000000000" pitchFamily="50" charset="-128"/>
              </a:endParaRPr>
            </a:p>
          </p:txBody>
        </p:sp>
        <p:sp>
          <p:nvSpPr>
            <p:cNvPr id="90" name="正方形/長方形 89">
              <a:extLst>
                <a:ext uri="{FF2B5EF4-FFF2-40B4-BE49-F238E27FC236}">
                  <a16:creationId xmlns:a16="http://schemas.microsoft.com/office/drawing/2014/main" id="{1448D54A-46F4-4DA9-85EA-77BC6E18D3E4}"/>
                </a:ext>
              </a:extLst>
            </p:cNvPr>
            <p:cNvSpPr/>
            <p:nvPr/>
          </p:nvSpPr>
          <p:spPr>
            <a:xfrm>
              <a:off x="13058163" y="3257204"/>
              <a:ext cx="957866" cy="241733"/>
            </a:xfrm>
            <a:prstGeom prst="rect">
              <a:avLst/>
            </a:prstGeom>
          </p:spPr>
          <p:txBody>
            <a:bodyPr wrap="square">
              <a:spAutoFit/>
            </a:bodyPr>
            <a:lstStyle/>
            <a:p>
              <a:pPr lvl="0" algn="ctr"/>
              <a:r>
                <a:rPr lang="en-US" altLang="ja-JP" sz="971" b="1">
                  <a:solidFill>
                    <a:prstClr val="black"/>
                  </a:solidFill>
                  <a:latin typeface="游ゴシック" panose="020B0400000000000000" pitchFamily="50" charset="-128"/>
                  <a:ea typeface="游ゴシック" panose="020B0400000000000000" pitchFamily="50" charset="-128"/>
                </a:rPr>
                <a:t>SEO</a:t>
              </a:r>
              <a:r>
                <a:rPr lang="ja-JP" altLang="en-US" sz="971">
                  <a:solidFill>
                    <a:prstClr val="black"/>
                  </a:solidFill>
                  <a:latin typeface="游ゴシック" panose="020B0400000000000000" pitchFamily="50" charset="-128"/>
                  <a:ea typeface="游ゴシック" panose="020B0400000000000000" pitchFamily="50" charset="-128"/>
                </a:rPr>
                <a:t>に強み</a:t>
              </a:r>
              <a:endParaRPr lang="en-US" altLang="ja-JP" sz="863">
                <a:solidFill>
                  <a:prstClr val="black"/>
                </a:solidFill>
                <a:latin typeface="游ゴシック" panose="020B0400000000000000" pitchFamily="50" charset="-128"/>
                <a:ea typeface="游ゴシック" panose="020B0400000000000000" pitchFamily="50" charset="-128"/>
              </a:endParaRPr>
            </a:p>
          </p:txBody>
        </p:sp>
        <p:cxnSp>
          <p:nvCxnSpPr>
            <p:cNvPr id="91" name="直線コネクタ 90">
              <a:extLst>
                <a:ext uri="{FF2B5EF4-FFF2-40B4-BE49-F238E27FC236}">
                  <a16:creationId xmlns:a16="http://schemas.microsoft.com/office/drawing/2014/main" id="{4D8ACE77-5692-4BFB-A8DB-32766F859F45}"/>
                </a:ext>
              </a:extLst>
            </p:cNvPr>
            <p:cNvCxnSpPr>
              <a:cxnSpLocks/>
            </p:cNvCxnSpPr>
            <p:nvPr/>
          </p:nvCxnSpPr>
          <p:spPr>
            <a:xfrm>
              <a:off x="13150336" y="3147227"/>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E93C5E6D-7F75-4B2C-AC9E-1048F63ADFD5}"/>
                </a:ext>
              </a:extLst>
            </p:cNvPr>
            <p:cNvSpPr txBox="1"/>
            <p:nvPr/>
          </p:nvSpPr>
          <p:spPr>
            <a:xfrm>
              <a:off x="13847448" y="3166072"/>
              <a:ext cx="723275" cy="490904"/>
            </a:xfrm>
            <a:prstGeom prst="rect">
              <a:avLst/>
            </a:prstGeom>
            <a:noFill/>
          </p:spPr>
          <p:txBody>
            <a:bodyPr wrap="none" rtlCol="0">
              <a:spAutoFit/>
            </a:bodyPr>
            <a:lstStyle/>
            <a:p>
              <a:pPr lvl="0" algn="ctr"/>
              <a:r>
                <a:rPr lang="en-US" altLang="ja-JP" sz="1295" b="1">
                  <a:solidFill>
                    <a:prstClr val="black"/>
                  </a:solidFill>
                  <a:latin typeface="游ゴシック" panose="020B0400000000000000" pitchFamily="50" charset="-128"/>
                  <a:ea typeface="游ゴシック" panose="020B0400000000000000" pitchFamily="50" charset="-128"/>
                </a:rPr>
                <a:t>25</a:t>
              </a:r>
              <a:r>
                <a:rPr lang="ja-JP" altLang="en-US" sz="1079" b="1">
                  <a:solidFill>
                    <a:prstClr val="black"/>
                  </a:solidFill>
                  <a:latin typeface="游ゴシック" panose="020B0400000000000000" pitchFamily="50" charset="-128"/>
                  <a:ea typeface="游ゴシック" panose="020B0400000000000000" pitchFamily="50" charset="-128"/>
                </a:rPr>
                <a:t>～</a:t>
              </a:r>
              <a:r>
                <a:rPr lang="en-US" altLang="ja-JP" sz="1295" b="1">
                  <a:solidFill>
                    <a:prstClr val="black"/>
                  </a:solidFill>
                  <a:latin typeface="游ゴシック" panose="020B0400000000000000" pitchFamily="50" charset="-128"/>
                  <a:ea typeface="游ゴシック" panose="020B0400000000000000" pitchFamily="50" charset="-128"/>
                </a:rPr>
                <a:t>34</a:t>
              </a:r>
            </a:p>
            <a:p>
              <a:pPr lvl="0" algn="ctr"/>
              <a:r>
                <a:rPr lang="ja-JP" altLang="en-US" sz="971">
                  <a:solidFill>
                    <a:prstClr val="black"/>
                  </a:solidFill>
                  <a:latin typeface="游ゴシック" panose="020B0400000000000000" pitchFamily="50" charset="-128"/>
                  <a:ea typeface="游ゴシック" panose="020B0400000000000000" pitchFamily="50" charset="-128"/>
                </a:rPr>
                <a:t>歳が</a:t>
              </a:r>
              <a:r>
                <a:rPr lang="en-US" altLang="ja-JP" sz="1295" b="1">
                  <a:solidFill>
                    <a:prstClr val="black"/>
                  </a:solidFill>
                  <a:latin typeface="游ゴシック" panose="020B0400000000000000" pitchFamily="50" charset="-128"/>
                  <a:ea typeface="游ゴシック" panose="020B0400000000000000" pitchFamily="50" charset="-128"/>
                </a:rPr>
                <a:t>33</a:t>
              </a:r>
              <a:r>
                <a:rPr lang="en-US" altLang="ja-JP" sz="971">
                  <a:solidFill>
                    <a:prstClr val="black"/>
                  </a:solidFill>
                  <a:latin typeface="游ゴシック" panose="020B0400000000000000" pitchFamily="50" charset="-128"/>
                  <a:ea typeface="游ゴシック" panose="020B0400000000000000" pitchFamily="50" charset="-128"/>
                </a:rPr>
                <a:t>%</a:t>
              </a:r>
            </a:p>
          </p:txBody>
        </p:sp>
        <p:cxnSp>
          <p:nvCxnSpPr>
            <p:cNvPr id="93" name="直線コネクタ 92">
              <a:extLst>
                <a:ext uri="{FF2B5EF4-FFF2-40B4-BE49-F238E27FC236}">
                  <a16:creationId xmlns:a16="http://schemas.microsoft.com/office/drawing/2014/main" id="{BF1DD786-6B0F-4171-9C73-D69BBB474299}"/>
                </a:ext>
              </a:extLst>
            </p:cNvPr>
            <p:cNvCxnSpPr>
              <a:cxnSpLocks/>
            </p:cNvCxnSpPr>
            <p:nvPr/>
          </p:nvCxnSpPr>
          <p:spPr>
            <a:xfrm>
              <a:off x="13876831" y="3147227"/>
              <a:ext cx="0" cy="448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6" name="テキスト ボックス 105">
            <a:extLst>
              <a:ext uri="{FF2B5EF4-FFF2-40B4-BE49-F238E27FC236}">
                <a16:creationId xmlns:a16="http://schemas.microsoft.com/office/drawing/2014/main" id="{49EE0DFA-7EEF-4C3D-872E-01B25B2A3286}"/>
              </a:ext>
            </a:extLst>
          </p:cNvPr>
          <p:cNvSpPr txBox="1"/>
          <p:nvPr/>
        </p:nvSpPr>
        <p:spPr>
          <a:xfrm>
            <a:off x="2256847" y="3066526"/>
            <a:ext cx="1128514" cy="191656"/>
          </a:xfrm>
          <a:prstGeom prst="rect">
            <a:avLst/>
          </a:prstGeom>
          <a:noFill/>
        </p:spPr>
        <p:txBody>
          <a:bodyPr wrap="none" lIns="0" tIns="0" rIns="0" bIns="0" rtlCol="0" anchor="t" anchorCtr="0">
            <a:spAutoFit/>
          </a:bodyPr>
          <a:lstStyle/>
          <a:p>
            <a:pPr>
              <a:lnSpc>
                <a:spcPct val="120000"/>
              </a:lnSpc>
            </a:pPr>
            <a:r>
              <a:rPr lang="ja-JP" altLang="en-US" sz="1100" b="1">
                <a:latin typeface="游ゴシック" panose="020B0400000000000000" pitchFamily="50" charset="-128"/>
                <a:ea typeface="游ゴシック" panose="020B0400000000000000" pitchFamily="50" charset="-128"/>
              </a:rPr>
              <a:t>■規模・ユーザー</a:t>
            </a:r>
          </a:p>
        </p:txBody>
      </p:sp>
      <p:sp>
        <p:nvSpPr>
          <p:cNvPr id="107" name="テキスト ボックス 106">
            <a:extLst>
              <a:ext uri="{FF2B5EF4-FFF2-40B4-BE49-F238E27FC236}">
                <a16:creationId xmlns:a16="http://schemas.microsoft.com/office/drawing/2014/main" id="{3A80AFC7-3ED1-425D-B4A4-44D8F2DE8B2A}"/>
              </a:ext>
            </a:extLst>
          </p:cNvPr>
          <p:cNvSpPr txBox="1"/>
          <p:nvPr/>
        </p:nvSpPr>
        <p:spPr>
          <a:xfrm>
            <a:off x="2256847" y="4588247"/>
            <a:ext cx="997068" cy="191656"/>
          </a:xfrm>
          <a:prstGeom prst="rect">
            <a:avLst/>
          </a:prstGeom>
          <a:noFill/>
        </p:spPr>
        <p:txBody>
          <a:bodyPr wrap="none" lIns="0" tIns="0" rIns="0" bIns="0" rtlCol="0" anchor="t" anchorCtr="0">
            <a:spAutoFit/>
          </a:bodyPr>
          <a:lstStyle/>
          <a:p>
            <a:pPr>
              <a:lnSpc>
                <a:spcPct val="120000"/>
              </a:lnSpc>
            </a:pPr>
            <a:r>
              <a:rPr lang="ja-JP" altLang="en-US" sz="1100" b="1">
                <a:latin typeface="游ゴシック" panose="020B0400000000000000" pitchFamily="50" charset="-128"/>
                <a:ea typeface="游ゴシック" panose="020B0400000000000000" pitchFamily="50" charset="-128"/>
              </a:rPr>
              <a:t>■高い</a:t>
            </a:r>
            <a:r>
              <a:rPr lang="en-US" altLang="ja-JP" sz="1100" b="1">
                <a:latin typeface="游ゴシック" panose="020B0400000000000000" pitchFamily="50" charset="-128"/>
                <a:ea typeface="游ゴシック" panose="020B0400000000000000" pitchFamily="50" charset="-128"/>
              </a:rPr>
              <a:t>SEO</a:t>
            </a:r>
            <a:r>
              <a:rPr lang="ja-JP" altLang="en-US" sz="1100" b="1">
                <a:latin typeface="游ゴシック" panose="020B0400000000000000" pitchFamily="50" charset="-128"/>
                <a:ea typeface="游ゴシック" panose="020B0400000000000000" pitchFamily="50" charset="-128"/>
              </a:rPr>
              <a:t>効果</a:t>
            </a:r>
          </a:p>
        </p:txBody>
      </p:sp>
      <p:sp>
        <p:nvSpPr>
          <p:cNvPr id="94" name="正方形/長方形 93">
            <a:extLst>
              <a:ext uri="{FF2B5EF4-FFF2-40B4-BE49-F238E27FC236}">
                <a16:creationId xmlns:a16="http://schemas.microsoft.com/office/drawing/2014/main" id="{D695C539-E266-4210-B8F8-0DE3B6BF49E2}"/>
              </a:ext>
            </a:extLst>
          </p:cNvPr>
          <p:cNvSpPr/>
          <p:nvPr/>
        </p:nvSpPr>
        <p:spPr>
          <a:xfrm>
            <a:off x="4633930" y="3359906"/>
            <a:ext cx="2474167" cy="401328"/>
          </a:xfrm>
          <a:prstGeom prst="rect">
            <a:avLst/>
          </a:prstGeom>
        </p:spPr>
        <p:txBody>
          <a:bodyPr wrap="square" lIns="0" tIns="0" rIns="0" bIns="0">
            <a:spAutoFit/>
          </a:bodyPr>
          <a:lstStyle/>
          <a:p>
            <a:pPr>
              <a:lnSpc>
                <a:spcPct val="110000"/>
              </a:lnSpc>
            </a:pP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編集部がお薦めしたいモノを実際に使って伝え、リアルで分かりやすい記事が特徴。気取らずにモノの使用感をそのまま伝える動画を安価に制作可能。</a:t>
            </a:r>
            <a:endParaRPr lang="ja-JP" altLang="ja-JP" sz="800" kern="10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97" name="正方形/長方形 96">
            <a:extLst>
              <a:ext uri="{FF2B5EF4-FFF2-40B4-BE49-F238E27FC236}">
                <a16:creationId xmlns:a16="http://schemas.microsoft.com/office/drawing/2014/main" id="{3ADEEC48-78F3-4765-8599-36203AE38DF2}"/>
              </a:ext>
            </a:extLst>
          </p:cNvPr>
          <p:cNvSpPr/>
          <p:nvPr/>
        </p:nvSpPr>
        <p:spPr>
          <a:xfrm>
            <a:off x="4633930" y="4584318"/>
            <a:ext cx="2474167" cy="418256"/>
          </a:xfrm>
          <a:prstGeom prst="rect">
            <a:avLst/>
          </a:prstGeom>
        </p:spPr>
        <p:txBody>
          <a:bodyPr wrap="square" lIns="0" tIns="0" rIns="0" bIns="0">
            <a:spAutoFit/>
          </a:bodyPr>
          <a:lstStyle/>
          <a:p>
            <a:pPr>
              <a:lnSpc>
                <a:spcPct val="110000"/>
              </a:lnSpc>
            </a:pPr>
            <a:r>
              <a:rPr lang="en-US" altLang="ja-JP" sz="900" b="1" kern="100">
                <a:solidFill>
                  <a:srgbClr val="C00000"/>
                </a:solidFill>
                <a:latin typeface="游ゴシック" panose="020B0400000000000000" pitchFamily="50" charset="-128"/>
                <a:ea typeface="游ゴシック" panose="020B0400000000000000" pitchFamily="50" charset="-128"/>
                <a:cs typeface="Times New Roman" panose="02020603050405020304" pitchFamily="18" charset="0"/>
              </a:rPr>
              <a:t>Amazon</a:t>
            </a:r>
            <a:r>
              <a:rPr lang="ja-JP" altLang="en-US" sz="900" b="1" kern="100">
                <a:solidFill>
                  <a:srgbClr val="C00000"/>
                </a:solidFill>
                <a:latin typeface="游ゴシック" panose="020B0400000000000000" pitchFamily="50" charset="-128"/>
                <a:ea typeface="游ゴシック" panose="020B0400000000000000" pitchFamily="50" charset="-128"/>
                <a:cs typeface="Times New Roman" panose="02020603050405020304" pitchFamily="18" charset="0"/>
              </a:rPr>
              <a:t>月間流通額：約</a:t>
            </a:r>
            <a:r>
              <a:rPr lang="en-US" altLang="ja-JP" sz="900" b="1" kern="100">
                <a:solidFill>
                  <a:srgbClr val="C00000"/>
                </a:solidFill>
                <a:latin typeface="游ゴシック" panose="020B0400000000000000" pitchFamily="50" charset="-128"/>
                <a:ea typeface="游ゴシック" panose="020B0400000000000000" pitchFamily="50" charset="-128"/>
                <a:cs typeface="Times New Roman" panose="02020603050405020304" pitchFamily="18" charset="0"/>
              </a:rPr>
              <a:t>8500</a:t>
            </a:r>
            <a:r>
              <a:rPr lang="ja-JP" altLang="en-US" sz="900" b="1" kern="100">
                <a:solidFill>
                  <a:srgbClr val="C00000"/>
                </a:solidFill>
                <a:latin typeface="游ゴシック" panose="020B0400000000000000" pitchFamily="50" charset="-128"/>
                <a:ea typeface="游ゴシック" panose="020B0400000000000000" pitchFamily="50" charset="-128"/>
                <a:cs typeface="Times New Roman" panose="02020603050405020304" pitchFamily="18" charset="0"/>
              </a:rPr>
              <a:t>万円</a:t>
            </a:r>
          </a:p>
          <a:p>
            <a:pPr>
              <a:lnSpc>
                <a:spcPct val="110000"/>
              </a:lnSpc>
            </a:pP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記事内に</a:t>
            </a:r>
            <a:r>
              <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rPr>
              <a:t>Amazon</a:t>
            </a: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や楽天などの</a:t>
            </a:r>
            <a:r>
              <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rPr>
              <a:t>EC</a:t>
            </a: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サイトの商品リンクを挿入し、</a:t>
            </a:r>
            <a:r>
              <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rPr>
              <a:t>CV</a:t>
            </a: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数を把握してレポートが可能。</a:t>
            </a:r>
            <a:endParaRPr lang="en-US" altLang="ja-JP" sz="800" kern="100">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6" name="グループ化 5">
            <a:extLst>
              <a:ext uri="{FF2B5EF4-FFF2-40B4-BE49-F238E27FC236}">
                <a16:creationId xmlns:a16="http://schemas.microsoft.com/office/drawing/2014/main" id="{61AD0DEE-A10A-4771-AE93-134094E40D7C}"/>
              </a:ext>
            </a:extLst>
          </p:cNvPr>
          <p:cNvGrpSpPr/>
          <p:nvPr/>
        </p:nvGrpSpPr>
        <p:grpSpPr>
          <a:xfrm>
            <a:off x="4633930" y="3836186"/>
            <a:ext cx="2520332" cy="364687"/>
            <a:chOff x="14962791" y="4039950"/>
            <a:chExt cx="2520332" cy="364687"/>
          </a:xfrm>
        </p:grpSpPr>
        <p:sp>
          <p:nvSpPr>
            <p:cNvPr id="102" name="四角形: 角を丸くする 101">
              <a:extLst>
                <a:ext uri="{FF2B5EF4-FFF2-40B4-BE49-F238E27FC236}">
                  <a16:creationId xmlns:a16="http://schemas.microsoft.com/office/drawing/2014/main" id="{321F48CF-B942-49EF-BB34-E06503B626A9}"/>
                </a:ext>
              </a:extLst>
            </p:cNvPr>
            <p:cNvSpPr/>
            <p:nvPr/>
          </p:nvSpPr>
          <p:spPr>
            <a:xfrm>
              <a:off x="14962791" y="4040943"/>
              <a:ext cx="792635" cy="363694"/>
            </a:xfrm>
            <a:prstGeom prst="roundRect">
              <a:avLst/>
            </a:prstGeom>
            <a:noFill/>
            <a:ln w="19050">
              <a:solidFill>
                <a:srgbClr val="42C7F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8856" tIns="38856" rIns="38856" bIns="38856" rtlCol="0" anchor="ctr"/>
            <a:lstStyle/>
            <a:p>
              <a:pPr algn="ctr"/>
              <a:r>
                <a:rPr lang="ja-JP" altLang="en-US" sz="756" b="1">
                  <a:solidFill>
                    <a:srgbClr val="07469D"/>
                  </a:solidFill>
                </a:rPr>
                <a:t>専属チームで</a:t>
              </a:r>
              <a:endParaRPr lang="en-US" altLang="ja-JP" sz="756" b="1">
                <a:solidFill>
                  <a:srgbClr val="07469D"/>
                </a:solidFill>
              </a:endParaRPr>
            </a:p>
            <a:p>
              <a:pPr algn="ctr"/>
              <a:r>
                <a:rPr lang="ja-JP" altLang="en-US" sz="756" b="1">
                  <a:solidFill>
                    <a:srgbClr val="07469D"/>
                  </a:solidFill>
                </a:rPr>
                <a:t>コンテンツ作成</a:t>
              </a:r>
            </a:p>
          </p:txBody>
        </p:sp>
        <p:sp>
          <p:nvSpPr>
            <p:cNvPr id="103" name="四角形: 角を丸くする 102">
              <a:extLst>
                <a:ext uri="{FF2B5EF4-FFF2-40B4-BE49-F238E27FC236}">
                  <a16:creationId xmlns:a16="http://schemas.microsoft.com/office/drawing/2014/main" id="{E6FDADA2-8E98-4A91-8B12-93262F5541A3}"/>
                </a:ext>
              </a:extLst>
            </p:cNvPr>
            <p:cNvSpPr/>
            <p:nvPr/>
          </p:nvSpPr>
          <p:spPr>
            <a:xfrm>
              <a:off x="15820755" y="4040937"/>
              <a:ext cx="792635" cy="363694"/>
            </a:xfrm>
            <a:prstGeom prst="roundRect">
              <a:avLst/>
            </a:prstGeom>
            <a:noFill/>
            <a:ln w="19050">
              <a:solidFill>
                <a:srgbClr val="42C7F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8856" tIns="38856" rIns="38856" bIns="38856" rtlCol="0" anchor="ctr"/>
            <a:lstStyle/>
            <a:p>
              <a:pPr algn="ctr"/>
              <a:r>
                <a:rPr lang="ja-JP" altLang="en-US" sz="756" b="1">
                  <a:solidFill>
                    <a:srgbClr val="07469D"/>
                  </a:solidFill>
                </a:rPr>
                <a:t>使った実感</a:t>
              </a:r>
              <a:endParaRPr lang="en-US" altLang="ja-JP" sz="756" b="1">
                <a:solidFill>
                  <a:srgbClr val="07469D"/>
                </a:solidFill>
              </a:endParaRPr>
            </a:p>
            <a:p>
              <a:pPr algn="ctr"/>
              <a:r>
                <a:rPr lang="ja-JP" altLang="en-US" sz="756" b="1">
                  <a:solidFill>
                    <a:srgbClr val="07469D"/>
                  </a:solidFill>
                </a:rPr>
                <a:t>テンポいい動画</a:t>
              </a:r>
            </a:p>
          </p:txBody>
        </p:sp>
        <p:sp>
          <p:nvSpPr>
            <p:cNvPr id="104" name="四角形: 角を丸くする 103">
              <a:extLst>
                <a:ext uri="{FF2B5EF4-FFF2-40B4-BE49-F238E27FC236}">
                  <a16:creationId xmlns:a16="http://schemas.microsoft.com/office/drawing/2014/main" id="{E86A1DD9-B419-43AD-9C14-315116769B07}"/>
                </a:ext>
              </a:extLst>
            </p:cNvPr>
            <p:cNvSpPr/>
            <p:nvPr/>
          </p:nvSpPr>
          <p:spPr>
            <a:xfrm>
              <a:off x="16690488" y="4039950"/>
              <a:ext cx="792635" cy="363694"/>
            </a:xfrm>
            <a:prstGeom prst="roundRect">
              <a:avLst/>
            </a:prstGeom>
            <a:noFill/>
            <a:ln w="19050">
              <a:solidFill>
                <a:srgbClr val="42C7F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8856" tIns="38856" rIns="38856" bIns="38856" rtlCol="0" anchor="ctr"/>
            <a:lstStyle/>
            <a:p>
              <a:pPr algn="ctr"/>
              <a:r>
                <a:rPr lang="ja-JP" altLang="en-US" sz="756" b="1">
                  <a:solidFill>
                    <a:srgbClr val="07469D"/>
                  </a:solidFill>
                </a:rPr>
                <a:t>読者の共感生み</a:t>
              </a:r>
              <a:endParaRPr lang="en-US" altLang="ja-JP" sz="756" b="1">
                <a:solidFill>
                  <a:srgbClr val="07469D"/>
                </a:solidFill>
              </a:endParaRPr>
            </a:p>
            <a:p>
              <a:pPr algn="ctr"/>
              <a:r>
                <a:rPr lang="ja-JP" altLang="en-US" sz="756" b="1">
                  <a:solidFill>
                    <a:srgbClr val="07469D"/>
                  </a:solidFill>
                </a:rPr>
                <a:t>高いエンゲージ</a:t>
              </a:r>
            </a:p>
          </p:txBody>
        </p:sp>
      </p:grpSp>
      <p:grpSp>
        <p:nvGrpSpPr>
          <p:cNvPr id="3" name="グループ化 2">
            <a:extLst>
              <a:ext uri="{FF2B5EF4-FFF2-40B4-BE49-F238E27FC236}">
                <a16:creationId xmlns:a16="http://schemas.microsoft.com/office/drawing/2014/main" id="{D87887F2-1C32-4427-9771-9A0B11CD2F94}"/>
              </a:ext>
            </a:extLst>
          </p:cNvPr>
          <p:cNvGrpSpPr/>
          <p:nvPr/>
        </p:nvGrpSpPr>
        <p:grpSpPr>
          <a:xfrm>
            <a:off x="4633930" y="5135936"/>
            <a:ext cx="2445113" cy="1942580"/>
            <a:chOff x="15064371" y="5499101"/>
            <a:chExt cx="2445113" cy="1942580"/>
          </a:xfrm>
        </p:grpSpPr>
        <p:sp>
          <p:nvSpPr>
            <p:cNvPr id="98" name="正方形/長方形 97">
              <a:extLst>
                <a:ext uri="{FF2B5EF4-FFF2-40B4-BE49-F238E27FC236}">
                  <a16:creationId xmlns:a16="http://schemas.microsoft.com/office/drawing/2014/main" id="{D2E0D834-0320-42AA-873B-E5201587DD8D}"/>
                </a:ext>
              </a:extLst>
            </p:cNvPr>
            <p:cNvSpPr/>
            <p:nvPr/>
          </p:nvSpPr>
          <p:spPr>
            <a:xfrm>
              <a:off x="15909236" y="6674418"/>
              <a:ext cx="1600248" cy="324961"/>
            </a:xfrm>
            <a:prstGeom prst="rect">
              <a:avLst/>
            </a:prstGeom>
          </p:spPr>
          <p:txBody>
            <a:bodyPr wrap="square">
              <a:spAutoFit/>
            </a:bodyPr>
            <a:lstStyle/>
            <a:p>
              <a:r>
                <a:rPr lang="ja-JP" altLang="en-US" sz="756">
                  <a:hlinkClick r:id="rId12"/>
                </a:rPr>
                <a:t>コルクを抜かずにワインを飲める！「</a:t>
              </a:r>
              <a:r>
                <a:rPr lang="en-US" altLang="ja-JP" sz="756">
                  <a:hlinkClick r:id="rId12"/>
                </a:rPr>
                <a:t>CORAVIN(</a:t>
              </a:r>
              <a:r>
                <a:rPr lang="ja-JP" altLang="en-US" sz="756">
                  <a:hlinkClick r:id="rId12"/>
                </a:rPr>
                <a:t>コラヴァン</a:t>
              </a:r>
              <a:r>
                <a:rPr lang="en-US" altLang="ja-JP" sz="756">
                  <a:hlinkClick r:id="rId12"/>
                </a:rPr>
                <a:t>)</a:t>
              </a:r>
              <a:r>
                <a:rPr lang="ja-JP" altLang="en-US" sz="756">
                  <a:hlinkClick r:id="rId12"/>
                </a:rPr>
                <a:t>」</a:t>
              </a:r>
              <a:endParaRPr lang="ja-JP" altLang="en-US" sz="756"/>
            </a:p>
          </p:txBody>
        </p:sp>
        <p:sp>
          <p:nvSpPr>
            <p:cNvPr id="99" name="正方形/長方形 98">
              <a:extLst>
                <a:ext uri="{FF2B5EF4-FFF2-40B4-BE49-F238E27FC236}">
                  <a16:creationId xmlns:a16="http://schemas.microsoft.com/office/drawing/2014/main" id="{78C700F6-72E7-4241-B6D8-52907A296AC4}"/>
                </a:ext>
              </a:extLst>
            </p:cNvPr>
            <p:cNvSpPr/>
            <p:nvPr/>
          </p:nvSpPr>
          <p:spPr>
            <a:xfrm>
              <a:off x="15064371" y="7017206"/>
              <a:ext cx="2052027" cy="424475"/>
            </a:xfrm>
            <a:prstGeom prst="rect">
              <a:avLst/>
            </a:prstGeom>
          </p:spPr>
          <p:txBody>
            <a:bodyPr wrap="square">
              <a:spAutoFit/>
            </a:bodyPr>
            <a:lstStyle/>
            <a:p>
              <a:pPr algn="just"/>
              <a:r>
                <a:rPr lang="ja-JP" altLang="en-US" sz="756" b="1">
                  <a:solidFill>
                    <a:srgbClr val="C00000"/>
                  </a:solidFill>
                  <a:ea typeface="Yu Gothic" charset="-128"/>
                  <a:cs typeface="Yu Gothic" charset="-128"/>
                </a:rPr>
                <a:t>約</a:t>
              </a:r>
              <a:r>
                <a:rPr lang="en-US" altLang="ja-JP" sz="1079" b="1">
                  <a:solidFill>
                    <a:srgbClr val="C00000"/>
                  </a:solidFill>
                  <a:ea typeface="Yu Gothic" charset="-128"/>
                  <a:cs typeface="Yu Gothic" charset="-128"/>
                </a:rPr>
                <a:t>30</a:t>
              </a:r>
              <a:r>
                <a:rPr lang="ja-JP" altLang="en-US" sz="756" b="1">
                  <a:solidFill>
                    <a:srgbClr val="C00000"/>
                  </a:solidFill>
                  <a:ea typeface="Yu Gothic" charset="-128"/>
                  <a:cs typeface="Yu Gothic" charset="-128"/>
                </a:rPr>
                <a:t>％が動画を完全視聴</a:t>
              </a:r>
              <a:endParaRPr lang="en-US" altLang="ja-JP" sz="756" b="1">
                <a:solidFill>
                  <a:srgbClr val="C00000"/>
                </a:solidFill>
                <a:ea typeface="Yu Gothic" charset="-128"/>
                <a:cs typeface="Yu Gothic" charset="-128"/>
              </a:endParaRPr>
            </a:p>
            <a:p>
              <a:pPr algn="just"/>
              <a:r>
                <a:rPr lang="en-US" altLang="ja-JP" sz="1079" b="1">
                  <a:solidFill>
                    <a:srgbClr val="C00000"/>
                  </a:solidFill>
                  <a:ea typeface="Yu Gothic" charset="-128"/>
                  <a:cs typeface="Yu Gothic" charset="-128"/>
                </a:rPr>
                <a:t>14,000</a:t>
              </a:r>
              <a:r>
                <a:rPr lang="ja-JP" altLang="en-US" sz="756" b="1">
                  <a:solidFill>
                    <a:srgbClr val="C00000"/>
                  </a:solidFill>
                  <a:ea typeface="Yu Gothic" charset="-128"/>
                  <a:cs typeface="Yu Gothic" charset="-128"/>
                </a:rPr>
                <a:t>いいね、</a:t>
              </a:r>
              <a:r>
                <a:rPr lang="en-US" altLang="ja-JP" sz="1079" b="1">
                  <a:solidFill>
                    <a:srgbClr val="C00000"/>
                  </a:solidFill>
                  <a:ea typeface="Yu Gothic" charset="-128"/>
                  <a:cs typeface="Yu Gothic" charset="-128"/>
                </a:rPr>
                <a:t>2,000</a:t>
              </a:r>
              <a:r>
                <a:rPr lang="ja-JP" altLang="en-US" sz="756" b="1">
                  <a:solidFill>
                    <a:srgbClr val="C00000"/>
                  </a:solidFill>
                  <a:ea typeface="Yu Gothic" charset="-128"/>
                  <a:cs typeface="Yu Gothic" charset="-128"/>
                </a:rPr>
                <a:t>シェアを獲得</a:t>
              </a:r>
            </a:p>
          </p:txBody>
        </p:sp>
        <p:sp>
          <p:nvSpPr>
            <p:cNvPr id="100" name="正方形/長方形 99">
              <a:extLst>
                <a:ext uri="{FF2B5EF4-FFF2-40B4-BE49-F238E27FC236}">
                  <a16:creationId xmlns:a16="http://schemas.microsoft.com/office/drawing/2014/main" id="{F0A1A653-1995-4FF9-AA30-211E7B0D81ED}"/>
                </a:ext>
              </a:extLst>
            </p:cNvPr>
            <p:cNvSpPr/>
            <p:nvPr/>
          </p:nvSpPr>
          <p:spPr>
            <a:xfrm>
              <a:off x="15995434" y="6474965"/>
              <a:ext cx="877539" cy="208647"/>
            </a:xfrm>
            <a:prstGeom prst="rect">
              <a:avLst/>
            </a:prstGeom>
            <a:solidFill>
              <a:schemeClr val="bg1">
                <a:lumMod val="75000"/>
              </a:schemeClr>
            </a:solidFill>
          </p:spPr>
          <p:txBody>
            <a:bodyPr wrap="square">
              <a:spAutoFit/>
            </a:bodyPr>
            <a:lstStyle/>
            <a:p>
              <a:r>
                <a:rPr lang="ja-JP" altLang="en-US" sz="756" b="1"/>
                <a:t>ヒットした動画</a:t>
              </a:r>
            </a:p>
          </p:txBody>
        </p:sp>
        <p:pic>
          <p:nvPicPr>
            <p:cNvPr id="101" name="図 100">
              <a:extLst>
                <a:ext uri="{FF2B5EF4-FFF2-40B4-BE49-F238E27FC236}">
                  <a16:creationId xmlns:a16="http://schemas.microsoft.com/office/drawing/2014/main" id="{DB33957C-70CA-42AD-A754-651735D2D09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110447" y="6482624"/>
              <a:ext cx="772102" cy="448457"/>
            </a:xfrm>
            <a:prstGeom prst="rect">
              <a:avLst/>
            </a:prstGeom>
          </p:spPr>
        </p:pic>
        <p:pic>
          <p:nvPicPr>
            <p:cNvPr id="105" name="Picture 2">
              <a:extLst>
                <a:ext uri="{FF2B5EF4-FFF2-40B4-BE49-F238E27FC236}">
                  <a16:creationId xmlns:a16="http://schemas.microsoft.com/office/drawing/2014/main" id="{185E086D-F9CA-4215-8EDC-BD9AA59A311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072242" y="5499101"/>
              <a:ext cx="1388847" cy="898903"/>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テキスト ボックス 107">
            <a:extLst>
              <a:ext uri="{FF2B5EF4-FFF2-40B4-BE49-F238E27FC236}">
                <a16:creationId xmlns:a16="http://schemas.microsoft.com/office/drawing/2014/main" id="{27178060-4D07-4165-95EA-AFB2EC3C450B}"/>
              </a:ext>
            </a:extLst>
          </p:cNvPr>
          <p:cNvSpPr txBox="1"/>
          <p:nvPr/>
        </p:nvSpPr>
        <p:spPr>
          <a:xfrm>
            <a:off x="4633930" y="4378514"/>
            <a:ext cx="1038746" cy="191656"/>
          </a:xfrm>
          <a:prstGeom prst="rect">
            <a:avLst/>
          </a:prstGeom>
          <a:noFill/>
        </p:spPr>
        <p:txBody>
          <a:bodyPr wrap="none" lIns="0" tIns="0" rIns="0" bIns="0" rtlCol="0" anchor="t" anchorCtr="0">
            <a:spAutoFit/>
          </a:bodyPr>
          <a:lstStyle/>
          <a:p>
            <a:pPr>
              <a:lnSpc>
                <a:spcPct val="120000"/>
              </a:lnSpc>
            </a:pPr>
            <a:r>
              <a:rPr lang="ja-JP" altLang="en-US" sz="1100" b="1">
                <a:latin typeface="游ゴシック" panose="020B0400000000000000" pitchFamily="50" charset="-128"/>
                <a:ea typeface="游ゴシック" panose="020B0400000000000000" pitchFamily="50" charset="-128"/>
              </a:rPr>
              <a:t>■</a:t>
            </a:r>
            <a:r>
              <a:rPr lang="en-US" altLang="ja-JP" sz="1100" b="1">
                <a:latin typeface="游ゴシック" panose="020B0400000000000000" pitchFamily="50" charset="-128"/>
                <a:ea typeface="游ゴシック" panose="020B0400000000000000" pitchFamily="50" charset="-128"/>
              </a:rPr>
              <a:t>EC</a:t>
            </a:r>
            <a:r>
              <a:rPr lang="ja-JP" altLang="en-US" sz="1100" b="1">
                <a:latin typeface="游ゴシック" panose="020B0400000000000000" pitchFamily="50" charset="-128"/>
                <a:ea typeface="游ゴシック" panose="020B0400000000000000" pitchFamily="50" charset="-128"/>
              </a:rPr>
              <a:t>サイト流入</a:t>
            </a:r>
          </a:p>
        </p:txBody>
      </p:sp>
      <p:sp>
        <p:nvSpPr>
          <p:cNvPr id="109" name="テキスト ボックス 108">
            <a:extLst>
              <a:ext uri="{FF2B5EF4-FFF2-40B4-BE49-F238E27FC236}">
                <a16:creationId xmlns:a16="http://schemas.microsoft.com/office/drawing/2014/main" id="{8164399C-A6CF-4F8D-A551-25E50A5CD081}"/>
              </a:ext>
            </a:extLst>
          </p:cNvPr>
          <p:cNvSpPr txBox="1"/>
          <p:nvPr/>
        </p:nvSpPr>
        <p:spPr>
          <a:xfrm>
            <a:off x="4633930" y="3062557"/>
            <a:ext cx="1402091" cy="191656"/>
          </a:xfrm>
          <a:prstGeom prst="rect">
            <a:avLst/>
          </a:prstGeom>
          <a:noFill/>
        </p:spPr>
        <p:txBody>
          <a:bodyPr wrap="square" lIns="0" tIns="0" rIns="0" bIns="0" rtlCol="0" anchor="t" anchorCtr="0">
            <a:spAutoFit/>
          </a:bodyPr>
          <a:lstStyle/>
          <a:p>
            <a:pPr>
              <a:lnSpc>
                <a:spcPct val="120000"/>
              </a:lnSpc>
            </a:pPr>
            <a:r>
              <a:rPr lang="ja-JP" altLang="en-US" sz="1100" b="1">
                <a:latin typeface="游ゴシック" panose="020B0400000000000000" pitchFamily="50" charset="-128"/>
                <a:ea typeface="游ゴシック" panose="020B0400000000000000" pitchFamily="50" charset="-128"/>
              </a:rPr>
              <a:t>■編集部が実際に使用</a:t>
            </a:r>
          </a:p>
        </p:txBody>
      </p:sp>
      <p:sp>
        <p:nvSpPr>
          <p:cNvPr id="110" name="四角形: 角を丸くする 109">
            <a:extLst>
              <a:ext uri="{FF2B5EF4-FFF2-40B4-BE49-F238E27FC236}">
                <a16:creationId xmlns:a16="http://schemas.microsoft.com/office/drawing/2014/main" id="{1C7F4506-C181-436A-94E1-67D80208D67D}"/>
              </a:ext>
            </a:extLst>
          </p:cNvPr>
          <p:cNvSpPr/>
          <p:nvPr/>
        </p:nvSpPr>
        <p:spPr>
          <a:xfrm>
            <a:off x="7421857" y="6766018"/>
            <a:ext cx="2927529" cy="362560"/>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000" b="1">
                <a:solidFill>
                  <a:schemeClr val="tx1"/>
                </a:solidFill>
                <a:latin typeface="游ゴシック" panose="020B0400000000000000" pitchFamily="50" charset="-128"/>
                <a:ea typeface="游ゴシック" panose="020B0400000000000000" pitchFamily="50" charset="-128"/>
              </a:rPr>
              <a:t>■動画制作　</a:t>
            </a:r>
            <a:r>
              <a:rPr kumimoji="1" lang="en-US" altLang="ja-JP" sz="1000">
                <a:solidFill>
                  <a:schemeClr val="tx1"/>
                </a:solidFill>
                <a:latin typeface="游ゴシック" panose="020B0400000000000000" pitchFamily="50" charset="-128"/>
                <a:ea typeface="游ゴシック" panose="020B0400000000000000" pitchFamily="50" charset="-128"/>
              </a:rPr>
              <a:t>100</a:t>
            </a:r>
            <a:r>
              <a:rPr kumimoji="1" lang="ja-JP" altLang="en-US" sz="1000">
                <a:solidFill>
                  <a:schemeClr val="tx1"/>
                </a:solidFill>
                <a:latin typeface="游ゴシック" panose="020B0400000000000000" pitchFamily="50" charset="-128"/>
                <a:ea typeface="游ゴシック" panose="020B0400000000000000" pitchFamily="50" charset="-128"/>
              </a:rPr>
              <a:t>万円～　</a:t>
            </a:r>
            <a:r>
              <a:rPr kumimoji="1" lang="en-US" altLang="ja-JP" sz="800">
                <a:solidFill>
                  <a:schemeClr val="tx1"/>
                </a:solidFill>
                <a:latin typeface="游ゴシック" panose="020B0400000000000000" pitchFamily="50" charset="-128"/>
                <a:ea typeface="游ゴシック" panose="020B0400000000000000" pitchFamily="50" charset="-128"/>
              </a:rPr>
              <a:t>※</a:t>
            </a:r>
            <a:r>
              <a:rPr kumimoji="1" lang="ja-JP" altLang="en-US" sz="800">
                <a:solidFill>
                  <a:schemeClr val="tx1"/>
                </a:solidFill>
                <a:latin typeface="游ゴシック" panose="020B0400000000000000" pitchFamily="50" charset="-128"/>
                <a:ea typeface="游ゴシック" panose="020B0400000000000000" pitchFamily="50" charset="-128"/>
              </a:rPr>
              <a:t>参考コスト</a:t>
            </a:r>
            <a:endParaRPr kumimoji="1" lang="en-US" altLang="ja-JP" sz="1000">
              <a:solidFill>
                <a:schemeClr val="tx1"/>
              </a:solidFill>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1376ED00-6832-47F2-9A08-AE8BD1148C0D}"/>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b="-731"/>
          <a:stretch/>
        </p:blipFill>
        <p:spPr>
          <a:xfrm>
            <a:off x="7527019" y="4521031"/>
            <a:ext cx="1047329" cy="733527"/>
          </a:xfrm>
          <a:prstGeom prst="rect">
            <a:avLst/>
          </a:prstGeom>
        </p:spPr>
      </p:pic>
      <p:sp>
        <p:nvSpPr>
          <p:cNvPr id="56" name="正方形/長方形 55">
            <a:extLst>
              <a:ext uri="{FF2B5EF4-FFF2-40B4-BE49-F238E27FC236}">
                <a16:creationId xmlns:a16="http://schemas.microsoft.com/office/drawing/2014/main" id="{805C09B9-71D4-47C3-A775-71320BE93FE7}"/>
              </a:ext>
            </a:extLst>
          </p:cNvPr>
          <p:cNvSpPr/>
          <p:nvPr/>
        </p:nvSpPr>
        <p:spPr>
          <a:xfrm>
            <a:off x="8781922" y="4409913"/>
            <a:ext cx="1608938" cy="1146148"/>
          </a:xfrm>
          <a:prstGeom prst="rect">
            <a:avLst/>
          </a:prstGeom>
        </p:spPr>
        <p:txBody>
          <a:bodyPr wrap="square" lIns="0" tIns="0" rIns="0" bIns="0">
            <a:spAutoFit/>
          </a:bodyPr>
          <a:lstStyle/>
          <a:p>
            <a:pPr lvl="0">
              <a:lnSpc>
                <a:spcPct val="110000"/>
              </a:lnSpc>
            </a:pPr>
            <a:r>
              <a:rPr lang="ja-JP" altLang="en-US" sz="1000" b="1">
                <a:solidFill>
                  <a:prstClr val="black"/>
                </a:solidFill>
                <a:latin typeface="游ゴシック" panose="020B0400000000000000" pitchFamily="50" charset="-128"/>
                <a:ea typeface="游ゴシック" panose="020B0400000000000000" pitchFamily="50" charset="-128"/>
              </a:rPr>
              <a:t>■広告主：</a:t>
            </a:r>
            <a:endParaRPr lang="en-US" altLang="ja-JP" sz="1000" b="1">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ja-JP" altLang="en-US" sz="1000" b="1">
                <a:solidFill>
                  <a:prstClr val="black"/>
                </a:solidFill>
                <a:latin typeface="游ゴシック" panose="020B0400000000000000" pitchFamily="50" charset="-128"/>
                <a:ea typeface="游ゴシック" panose="020B0400000000000000" pitchFamily="50" charset="-128"/>
              </a:rPr>
              <a:t>株式会社エム・エス・シー</a:t>
            </a:r>
            <a:endParaRPr lang="en-US" altLang="ja-JP" sz="1000" b="1">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ワイヤレスイヤホン、ワイヤレス充電器、デスクライトなどビジネスマン向けの最新デジタル製品のプロモーション。ビジネスマンの１日というテーマで複数商品を紹介。</a:t>
            </a:r>
            <a:endParaRPr lang="en-US" altLang="ja-JP" sz="800">
              <a:solidFill>
                <a:prstClr val="black"/>
              </a:solidFill>
              <a:latin typeface="游ゴシック" panose="020B0400000000000000" pitchFamily="50" charset="-128"/>
              <a:ea typeface="游ゴシック" panose="020B0400000000000000" pitchFamily="50" charset="-128"/>
            </a:endParaRPr>
          </a:p>
        </p:txBody>
      </p:sp>
      <p:sp>
        <p:nvSpPr>
          <p:cNvPr id="59" name="正方形/長方形 58">
            <a:extLst>
              <a:ext uri="{FF2B5EF4-FFF2-40B4-BE49-F238E27FC236}">
                <a16:creationId xmlns:a16="http://schemas.microsoft.com/office/drawing/2014/main" id="{FCF9096F-F4D5-437A-A720-B85AC8D34BF0}"/>
              </a:ext>
            </a:extLst>
          </p:cNvPr>
          <p:cNvSpPr/>
          <p:nvPr/>
        </p:nvSpPr>
        <p:spPr>
          <a:xfrm>
            <a:off x="9594704" y="3945608"/>
            <a:ext cx="874365" cy="206467"/>
          </a:xfrm>
          <a:prstGeom prst="rect">
            <a:avLst/>
          </a:prstGeom>
        </p:spPr>
        <p:txBody>
          <a:bodyPr wrap="square">
            <a:spAutoFit/>
          </a:bodyPr>
          <a:lstStyle/>
          <a:p>
            <a:pPr lvl="0">
              <a:lnSpc>
                <a:spcPct val="110000"/>
              </a:lnSpc>
            </a:pPr>
            <a:r>
              <a:rPr lang="ja-JP" altLang="en-US" sz="700">
                <a:solidFill>
                  <a:prstClr val="black"/>
                </a:solidFill>
                <a:latin typeface="游ゴシック" panose="020B0400000000000000" pitchFamily="50" charset="-128"/>
                <a:ea typeface="游ゴシック" panose="020B0400000000000000" pitchFamily="50" charset="-128"/>
                <a:hlinkClick r:id="rId16">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60" name="正方形/長方形 59">
            <a:extLst>
              <a:ext uri="{FF2B5EF4-FFF2-40B4-BE49-F238E27FC236}">
                <a16:creationId xmlns:a16="http://schemas.microsoft.com/office/drawing/2014/main" id="{44C1AB27-CE39-4C3B-9A71-8680FDA726F6}"/>
              </a:ext>
            </a:extLst>
          </p:cNvPr>
          <p:cNvSpPr/>
          <p:nvPr/>
        </p:nvSpPr>
        <p:spPr>
          <a:xfrm>
            <a:off x="9594704" y="5382489"/>
            <a:ext cx="874365" cy="206467"/>
          </a:xfrm>
          <a:prstGeom prst="rect">
            <a:avLst/>
          </a:prstGeom>
        </p:spPr>
        <p:txBody>
          <a:bodyPr wrap="square">
            <a:spAutoFit/>
          </a:bodyPr>
          <a:lstStyle/>
          <a:p>
            <a:pPr lvl="0">
              <a:lnSpc>
                <a:spcPct val="110000"/>
              </a:lnSpc>
            </a:pPr>
            <a:r>
              <a:rPr lang="ja-JP" altLang="en-US" sz="700">
                <a:solidFill>
                  <a:prstClr val="black"/>
                </a:solidFill>
                <a:latin typeface="游ゴシック" panose="020B0400000000000000" pitchFamily="50" charset="-128"/>
                <a:ea typeface="游ゴシック" panose="020B0400000000000000" pitchFamily="50" charset="-128"/>
                <a:hlinkClick r:id="rId17">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48790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275F325D-9EC8-4A95-82FC-827DC9D8A0E7}"/>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2">
            <a:extLst>
              <a:ext uri="{FF2B5EF4-FFF2-40B4-BE49-F238E27FC236}">
                <a16:creationId xmlns:a16="http://schemas.microsoft.com/office/drawing/2014/main" id="{2487A5B2-BDD5-4C51-BFF4-DAA7A001C2D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インストリーム動画で</a:t>
            </a:r>
            <a:r>
              <a:rPr lang="ja-JP" altLang="en-US">
                <a:solidFill>
                  <a:srgbClr val="C00000"/>
                </a:solidFill>
              </a:rPr>
              <a:t>動画視聴完了率が高く</a:t>
            </a:r>
            <a:r>
              <a:rPr lang="ja-JP" altLang="en-US"/>
              <a:t>、視聴完了単価は安い。</a:t>
            </a:r>
          </a:p>
          <a:p>
            <a:r>
              <a:rPr lang="ja-JP" altLang="en-US"/>
              <a:t>夏の甲子園という優良コンテンツでブランドセーフティ。</a:t>
            </a:r>
          </a:p>
        </p:txBody>
      </p:sp>
      <p:sp>
        <p:nvSpPr>
          <p:cNvPr id="43" name="テキスト プレースホルダー 2">
            <a:extLst>
              <a:ext uri="{FF2B5EF4-FFF2-40B4-BE49-F238E27FC236}">
                <a16:creationId xmlns:a16="http://schemas.microsoft.com/office/drawing/2014/main" id="{3E607373-20BB-4A06-B62D-D5A2B8513CED}"/>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4" name="テキスト プレースホルダー 2">
            <a:extLst>
              <a:ext uri="{FF2B5EF4-FFF2-40B4-BE49-F238E27FC236}">
                <a16:creationId xmlns:a16="http://schemas.microsoft.com/office/drawing/2014/main" id="{FC3ACDD8-3445-42FE-A0A7-45E11196F94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東名阪の</a:t>
            </a:r>
            <a:r>
              <a:rPr lang="en-US" altLang="ja-JP"/>
              <a:t>30</a:t>
            </a:r>
            <a:r>
              <a:rPr lang="ja-JP" altLang="en-US"/>
              <a:t>～</a:t>
            </a:r>
            <a:r>
              <a:rPr lang="en-US" altLang="ja-JP"/>
              <a:t>40</a:t>
            </a:r>
            <a:r>
              <a:rPr lang="ja-JP" altLang="en-US"/>
              <a:t>代の男性サラリーマンが昼前から昼休みにかけて見る。</a:t>
            </a:r>
          </a:p>
        </p:txBody>
      </p:sp>
      <p:sp>
        <p:nvSpPr>
          <p:cNvPr id="45" name="テキスト プレースホルダー 2">
            <a:extLst>
              <a:ext uri="{FF2B5EF4-FFF2-40B4-BE49-F238E27FC236}">
                <a16:creationId xmlns:a16="http://schemas.microsoft.com/office/drawing/2014/main" id="{A1CEF816-B7E4-4D2D-ABDD-117DA576ADC2}"/>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pic>
        <p:nvPicPr>
          <p:cNvPr id="47" name="グラフィックス 46" descr="ノート PC">
            <a:extLst>
              <a:ext uri="{FF2B5EF4-FFF2-40B4-BE49-F238E27FC236}">
                <a16:creationId xmlns:a16="http://schemas.microsoft.com/office/drawing/2014/main" id="{37C6F8E3-44F1-42B2-AA70-BCD367FC8BC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5196" y="689456"/>
            <a:ext cx="216000" cy="216000"/>
          </a:xfrm>
          <a:prstGeom prst="rect">
            <a:avLst/>
          </a:prstGeom>
        </p:spPr>
      </p:pic>
      <p:sp>
        <p:nvSpPr>
          <p:cNvPr id="49" name="正方形/長方形 48">
            <a:extLst>
              <a:ext uri="{FF2B5EF4-FFF2-40B4-BE49-F238E27FC236}">
                <a16:creationId xmlns:a16="http://schemas.microsoft.com/office/drawing/2014/main" id="{5A6AD4FA-2CA6-46F8-8C75-2C21B82976B4}"/>
              </a:ext>
            </a:extLst>
          </p:cNvPr>
          <p:cNvSpPr/>
          <p:nvPr/>
        </p:nvSpPr>
        <p:spPr>
          <a:xfrm>
            <a:off x="591196" y="680330"/>
            <a:ext cx="1534394" cy="200055"/>
          </a:xfrm>
          <a:prstGeom prst="rect">
            <a:avLst/>
          </a:prstGeom>
        </p:spPr>
        <p:txBody>
          <a:bodyPr wrap="none">
            <a:spAutoFit/>
          </a:bodyPr>
          <a:lstStyle/>
          <a:p>
            <a:pPr defTabSz="493456">
              <a:defRPr/>
            </a:pPr>
            <a:r>
              <a:rPr lang="en-US" altLang="ja-JP" sz="700">
                <a:latin typeface="游ゴシック" panose="020B0400000000000000" pitchFamily="50" charset="-128"/>
                <a:ea typeface="游ゴシック" panose="020B0400000000000000" pitchFamily="50" charset="-128"/>
                <a:hlinkClick r:id="rId5"/>
              </a:rPr>
              <a:t>https://vk.sportsbull.jp/koshien/</a:t>
            </a:r>
            <a:endParaRPr lang="en-US" altLang="ja-JP" sz="700">
              <a:latin typeface="游ゴシック" panose="020B0400000000000000" pitchFamily="50" charset="-128"/>
              <a:ea typeface="游ゴシック" panose="020B0400000000000000" pitchFamily="50" charset="-128"/>
            </a:endParaRPr>
          </a:p>
        </p:txBody>
      </p:sp>
      <p:sp>
        <p:nvSpPr>
          <p:cNvPr id="52" name="テキスト プレースホルダー 2">
            <a:extLst>
              <a:ext uri="{FF2B5EF4-FFF2-40B4-BE49-F238E27FC236}">
                <a16:creationId xmlns:a16="http://schemas.microsoft.com/office/drawing/2014/main" id="{02C29B19-7859-41E3-BB50-8463B0EE79E0}"/>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53" name="直線コネクタ 52">
            <a:extLst>
              <a:ext uri="{FF2B5EF4-FFF2-40B4-BE49-F238E27FC236}">
                <a16:creationId xmlns:a16="http://schemas.microsoft.com/office/drawing/2014/main" id="{980689AA-6F12-49C6-A31C-5FBC555EADF5}"/>
              </a:ext>
            </a:extLst>
          </p:cNvPr>
          <p:cNvCxnSpPr>
            <a:cxnSpLocks/>
          </p:cNvCxnSpPr>
          <p:nvPr/>
        </p:nvCxnSpPr>
        <p:spPr>
          <a:xfrm>
            <a:off x="370909" y="2951286"/>
            <a:ext cx="9949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724C383E-AB2F-4DDF-A348-CB27C52CD09F}"/>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8" name="Picture 2" descr="http://chart.apis.google.com/chart?chs=400x400&amp;cht=qr&amp;chl=https://vk.sportsbull.jp/koshien/">
            <a:extLst>
              <a:ext uri="{FF2B5EF4-FFF2-40B4-BE49-F238E27FC236}">
                <a16:creationId xmlns:a16="http://schemas.microsoft.com/office/drawing/2014/main" id="{30C80235-CFE0-4731-9CB9-73A4F50B2BD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59597" y="166958"/>
            <a:ext cx="542965" cy="5429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24FEE228-AF9A-4504-9FDF-534674F6463F}"/>
              </a:ext>
            </a:extLst>
          </p:cNvPr>
          <p:cNvGrpSpPr/>
          <p:nvPr/>
        </p:nvGrpSpPr>
        <p:grpSpPr>
          <a:xfrm>
            <a:off x="574010" y="3520105"/>
            <a:ext cx="3461326" cy="1488495"/>
            <a:chOff x="393044" y="3485553"/>
            <a:chExt cx="3721536" cy="1600395"/>
          </a:xfrm>
        </p:grpSpPr>
        <p:grpSp>
          <p:nvGrpSpPr>
            <p:cNvPr id="50" name="グループ化 49">
              <a:extLst>
                <a:ext uri="{FF2B5EF4-FFF2-40B4-BE49-F238E27FC236}">
                  <a16:creationId xmlns:a16="http://schemas.microsoft.com/office/drawing/2014/main" id="{7832A979-A422-4B75-9577-46FFFC2B274E}"/>
                </a:ext>
              </a:extLst>
            </p:cNvPr>
            <p:cNvGrpSpPr/>
            <p:nvPr/>
          </p:nvGrpSpPr>
          <p:grpSpPr>
            <a:xfrm>
              <a:off x="393044" y="3485553"/>
              <a:ext cx="1895130" cy="1526825"/>
              <a:chOff x="2431868" y="2064340"/>
              <a:chExt cx="2638708" cy="2125896"/>
            </a:xfrm>
          </p:grpSpPr>
          <p:pic>
            <p:nvPicPr>
              <p:cNvPr id="51" name="図 50">
                <a:extLst>
                  <a:ext uri="{FF2B5EF4-FFF2-40B4-BE49-F238E27FC236}">
                    <a16:creationId xmlns:a16="http://schemas.microsoft.com/office/drawing/2014/main" id="{0AAB6B83-BB78-4306-8654-45C921C771A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994" b="77677"/>
              <a:stretch/>
            </p:blipFill>
            <p:spPr>
              <a:xfrm>
                <a:off x="2569027" y="2449586"/>
                <a:ext cx="2382871" cy="1110295"/>
              </a:xfrm>
              <a:prstGeom prst="rect">
                <a:avLst/>
              </a:prstGeom>
            </p:spPr>
          </p:pic>
          <p:pic>
            <p:nvPicPr>
              <p:cNvPr id="55" name="Picture 2">
                <a:extLst>
                  <a:ext uri="{FF2B5EF4-FFF2-40B4-BE49-F238E27FC236}">
                    <a16:creationId xmlns:a16="http://schemas.microsoft.com/office/drawing/2014/main" id="{5900F7A6-43DD-4EF9-8CAA-8628B2BF583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36845" y="2166626"/>
                <a:ext cx="2445532" cy="25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descr="http://www.spinxdigital.com/images/cash-meri-designview.png">
                <a:extLst>
                  <a:ext uri="{FF2B5EF4-FFF2-40B4-BE49-F238E27FC236}">
                    <a16:creationId xmlns:a16="http://schemas.microsoft.com/office/drawing/2014/main" id="{05907939-0456-473E-85B7-104CFA0A991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31868" y="2064340"/>
                <a:ext cx="2638708" cy="212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グループ化 56">
              <a:extLst>
                <a:ext uri="{FF2B5EF4-FFF2-40B4-BE49-F238E27FC236}">
                  <a16:creationId xmlns:a16="http://schemas.microsoft.com/office/drawing/2014/main" id="{03EE9C5A-B270-4F7A-80C7-57226D3F104F}"/>
                </a:ext>
              </a:extLst>
            </p:cNvPr>
            <p:cNvGrpSpPr/>
            <p:nvPr/>
          </p:nvGrpSpPr>
          <p:grpSpPr>
            <a:xfrm>
              <a:off x="2512750" y="3641519"/>
              <a:ext cx="1601830" cy="1444429"/>
              <a:chOff x="3202689" y="5940853"/>
              <a:chExt cx="1821087" cy="1642141"/>
            </a:xfrm>
          </p:grpSpPr>
          <p:sp>
            <p:nvSpPr>
              <p:cNvPr id="59" name="正方形/長方形 58">
                <a:extLst>
                  <a:ext uri="{FF2B5EF4-FFF2-40B4-BE49-F238E27FC236}">
                    <a16:creationId xmlns:a16="http://schemas.microsoft.com/office/drawing/2014/main" id="{B06E019D-5906-4BB8-A7DA-364A9D9A1C67}"/>
                  </a:ext>
                </a:extLst>
              </p:cNvPr>
              <p:cNvSpPr/>
              <p:nvPr/>
            </p:nvSpPr>
            <p:spPr>
              <a:xfrm>
                <a:off x="3202689" y="7330663"/>
                <a:ext cx="1033259" cy="252328"/>
              </a:xfrm>
              <a:prstGeom prst="rect">
                <a:avLst/>
              </a:prstGeom>
            </p:spPr>
            <p:txBody>
              <a:bodyPr wrap="none">
                <a:spAutoFit/>
              </a:bodyPr>
              <a:lstStyle/>
              <a:p>
                <a:pPr defTabSz="414772"/>
                <a:r>
                  <a:rPr kumimoji="0" lang="ja-JP" altLang="en-US" sz="700">
                    <a:solidFill>
                      <a:prstClr val="black"/>
                    </a:solidFill>
                    <a:latin typeface="游ゴシック" panose="020B0400000000000000" pitchFamily="50" charset="-128"/>
                    <a:ea typeface="游ゴシック" panose="020B0400000000000000" pitchFamily="50" charset="-128"/>
                  </a:rPr>
                  <a:t>スマホブラウザ</a:t>
                </a:r>
              </a:p>
            </p:txBody>
          </p:sp>
          <p:sp>
            <p:nvSpPr>
              <p:cNvPr id="60" name="正方形/長方形 59">
                <a:extLst>
                  <a:ext uri="{FF2B5EF4-FFF2-40B4-BE49-F238E27FC236}">
                    <a16:creationId xmlns:a16="http://schemas.microsoft.com/office/drawing/2014/main" id="{A13FFB31-16C6-4D09-9918-51ACDE124D99}"/>
                  </a:ext>
                </a:extLst>
              </p:cNvPr>
              <p:cNvSpPr/>
              <p:nvPr/>
            </p:nvSpPr>
            <p:spPr>
              <a:xfrm>
                <a:off x="4105500" y="7330666"/>
                <a:ext cx="918276" cy="252328"/>
              </a:xfrm>
              <a:prstGeom prst="rect">
                <a:avLst/>
              </a:prstGeom>
            </p:spPr>
            <p:txBody>
              <a:bodyPr wrap="none">
                <a:spAutoFit/>
              </a:bodyPr>
              <a:lstStyle/>
              <a:p>
                <a:pPr defTabSz="414772"/>
                <a:r>
                  <a:rPr kumimoji="0" lang="ja-JP" altLang="en-US" sz="700">
                    <a:solidFill>
                      <a:prstClr val="black"/>
                    </a:solidFill>
                    <a:latin typeface="游ゴシック" panose="020B0400000000000000" pitchFamily="50" charset="-128"/>
                    <a:ea typeface="游ゴシック" panose="020B0400000000000000" pitchFamily="50" charset="-128"/>
                  </a:rPr>
                  <a:t>スマホアプリ</a:t>
                </a:r>
              </a:p>
            </p:txBody>
          </p:sp>
          <p:grpSp>
            <p:nvGrpSpPr>
              <p:cNvPr id="61" name="グループ化 60">
                <a:extLst>
                  <a:ext uri="{FF2B5EF4-FFF2-40B4-BE49-F238E27FC236}">
                    <a16:creationId xmlns:a16="http://schemas.microsoft.com/office/drawing/2014/main" id="{20C30575-CC53-4E9F-98D0-11BB4F160C42}"/>
                  </a:ext>
                </a:extLst>
              </p:cNvPr>
              <p:cNvGrpSpPr/>
              <p:nvPr/>
            </p:nvGrpSpPr>
            <p:grpSpPr>
              <a:xfrm>
                <a:off x="3286602" y="5964296"/>
                <a:ext cx="703281" cy="1392129"/>
                <a:chOff x="6863048" y="2412005"/>
                <a:chExt cx="1009311" cy="1997910"/>
              </a:xfrm>
            </p:grpSpPr>
            <p:pic>
              <p:nvPicPr>
                <p:cNvPr id="67" name="Picture 14" descr="http://o.aolcdn.com/hss/storage/midas/216c3f5728b5d5ec23ba0f99a1e14841/200725888/iphone-6-pr.jpg">
                  <a:extLst>
                    <a:ext uri="{FF2B5EF4-FFF2-40B4-BE49-F238E27FC236}">
                      <a16:creationId xmlns:a16="http://schemas.microsoft.com/office/drawing/2014/main" id="{35BB5175-6710-4F93-91C7-6853CA0A1AB5}"/>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63048" y="2412005"/>
                  <a:ext cx="1009311" cy="199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 name="グループ化 68">
                  <a:extLst>
                    <a:ext uri="{FF2B5EF4-FFF2-40B4-BE49-F238E27FC236}">
                      <a16:creationId xmlns:a16="http://schemas.microsoft.com/office/drawing/2014/main" id="{8F628064-9397-459A-90E7-04EDA7D760D2}"/>
                    </a:ext>
                  </a:extLst>
                </p:cNvPr>
                <p:cNvGrpSpPr/>
                <p:nvPr/>
              </p:nvGrpSpPr>
              <p:grpSpPr>
                <a:xfrm>
                  <a:off x="6968795" y="2749225"/>
                  <a:ext cx="845168" cy="1426571"/>
                  <a:chOff x="5052399" y="2794517"/>
                  <a:chExt cx="845168" cy="1426571"/>
                </a:xfrm>
              </p:grpSpPr>
              <p:pic>
                <p:nvPicPr>
                  <p:cNvPr id="90" name="図 89">
                    <a:extLst>
                      <a:ext uri="{FF2B5EF4-FFF2-40B4-BE49-F238E27FC236}">
                        <a16:creationId xmlns:a16="http://schemas.microsoft.com/office/drawing/2014/main" id="{D2D9C56D-08CA-4987-BC7C-1502FBC0355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052401" y="2794517"/>
                    <a:ext cx="845166" cy="797624"/>
                  </a:xfrm>
                  <a:prstGeom prst="rect">
                    <a:avLst/>
                  </a:prstGeom>
                </p:spPr>
              </p:pic>
              <p:pic>
                <p:nvPicPr>
                  <p:cNvPr id="96" name="図 95">
                    <a:extLst>
                      <a:ext uri="{FF2B5EF4-FFF2-40B4-BE49-F238E27FC236}">
                        <a16:creationId xmlns:a16="http://schemas.microsoft.com/office/drawing/2014/main" id="{EF3BB4E0-D24C-4483-9AC1-15C3CB20432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729"/>
                  <a:stretch/>
                </p:blipFill>
                <p:spPr>
                  <a:xfrm>
                    <a:off x="5052401" y="3023834"/>
                    <a:ext cx="845166" cy="843316"/>
                  </a:xfrm>
                  <a:prstGeom prst="rect">
                    <a:avLst/>
                  </a:prstGeom>
                </p:spPr>
              </p:pic>
              <p:pic>
                <p:nvPicPr>
                  <p:cNvPr id="98" name="図 97">
                    <a:extLst>
                      <a:ext uri="{FF2B5EF4-FFF2-40B4-BE49-F238E27FC236}">
                        <a16:creationId xmlns:a16="http://schemas.microsoft.com/office/drawing/2014/main" id="{93BE5E9B-AD4F-461A-957F-AF7E83A8FC3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052399" y="3968030"/>
                    <a:ext cx="845167" cy="253058"/>
                  </a:xfrm>
                  <a:prstGeom prst="rect">
                    <a:avLst/>
                  </a:prstGeom>
                </p:spPr>
              </p:pic>
              <p:pic>
                <p:nvPicPr>
                  <p:cNvPr id="99" name="図 98">
                    <a:extLst>
                      <a:ext uri="{FF2B5EF4-FFF2-40B4-BE49-F238E27FC236}">
                        <a16:creationId xmlns:a16="http://schemas.microsoft.com/office/drawing/2014/main" id="{D6E59C49-E7C6-4186-AF55-C3EF0E0B16D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052401" y="3703746"/>
                    <a:ext cx="845165" cy="264284"/>
                  </a:xfrm>
                  <a:prstGeom prst="rect">
                    <a:avLst/>
                  </a:prstGeom>
                </p:spPr>
              </p:pic>
            </p:grpSp>
            <p:pic>
              <p:nvPicPr>
                <p:cNvPr id="72" name="40A9C2E2-0F93-4646-846B-0A31B9012C85" descr="image1.png">
                  <a:extLst>
                    <a:ext uri="{FF2B5EF4-FFF2-40B4-BE49-F238E27FC236}">
                      <a16:creationId xmlns:a16="http://schemas.microsoft.com/office/drawing/2014/main" id="{2D483556-4224-48CF-99BD-F83B14B35A91}"/>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6973860" y="2707280"/>
                  <a:ext cx="847063" cy="2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グループ化 61">
                <a:extLst>
                  <a:ext uri="{FF2B5EF4-FFF2-40B4-BE49-F238E27FC236}">
                    <a16:creationId xmlns:a16="http://schemas.microsoft.com/office/drawing/2014/main" id="{E85A4B5C-C11F-406D-A8EE-080D2DB501DD}"/>
                  </a:ext>
                </a:extLst>
              </p:cNvPr>
              <p:cNvGrpSpPr/>
              <p:nvPr/>
            </p:nvGrpSpPr>
            <p:grpSpPr>
              <a:xfrm>
                <a:off x="4105503" y="5940853"/>
                <a:ext cx="738751" cy="1435340"/>
                <a:chOff x="7987485" y="2384089"/>
                <a:chExt cx="1060215" cy="2059923"/>
              </a:xfrm>
            </p:grpSpPr>
            <p:pic>
              <p:nvPicPr>
                <p:cNvPr id="63" name="図 62">
                  <a:extLst>
                    <a:ext uri="{FF2B5EF4-FFF2-40B4-BE49-F238E27FC236}">
                      <a16:creationId xmlns:a16="http://schemas.microsoft.com/office/drawing/2014/main" id="{A9108802-2A03-4F81-9770-9645CD974FB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87485" y="2384089"/>
                  <a:ext cx="1060215" cy="2059923"/>
                </a:xfrm>
                <a:prstGeom prst="rect">
                  <a:avLst/>
                </a:prstGeom>
              </p:spPr>
            </p:pic>
            <p:pic>
              <p:nvPicPr>
                <p:cNvPr id="64" name="図 63">
                  <a:extLst>
                    <a:ext uri="{FF2B5EF4-FFF2-40B4-BE49-F238E27FC236}">
                      <a16:creationId xmlns:a16="http://schemas.microsoft.com/office/drawing/2014/main" id="{E8333C7F-7B5B-4C0D-A69C-FB2CB034A547}"/>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060391" y="3054043"/>
                  <a:ext cx="914401" cy="995224"/>
                </a:xfrm>
                <a:prstGeom prst="rect">
                  <a:avLst/>
                </a:prstGeom>
              </p:spPr>
            </p:pic>
            <p:pic>
              <p:nvPicPr>
                <p:cNvPr id="66" name="40A9C2E2-0F93-4646-846B-0A31B9012C85" descr="image1.png">
                  <a:extLst>
                    <a:ext uri="{FF2B5EF4-FFF2-40B4-BE49-F238E27FC236}">
                      <a16:creationId xmlns:a16="http://schemas.microsoft.com/office/drawing/2014/main" id="{69E98D32-294E-482B-9B9C-D662574B85C7}"/>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8069255" y="2736822"/>
                  <a:ext cx="898092" cy="3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101" name="正方形/長方形 100">
            <a:extLst>
              <a:ext uri="{FF2B5EF4-FFF2-40B4-BE49-F238E27FC236}">
                <a16:creationId xmlns:a16="http://schemas.microsoft.com/office/drawing/2014/main" id="{5EA9064D-0C21-4F25-A3A8-8B9A8A6A41C1}"/>
              </a:ext>
            </a:extLst>
          </p:cNvPr>
          <p:cNvSpPr/>
          <p:nvPr/>
        </p:nvSpPr>
        <p:spPr>
          <a:xfrm>
            <a:off x="709694" y="3050633"/>
            <a:ext cx="2945659" cy="365165"/>
          </a:xfrm>
          <a:prstGeom prst="rect">
            <a:avLst/>
          </a:prstGeom>
          <a:effectLst/>
        </p:spPr>
        <p:txBody>
          <a:bodyPr wrap="square" lIns="0" tIns="0" rIns="0" bIns="0">
            <a:spAutoFit/>
          </a:bodyPr>
          <a:lstStyle/>
          <a:p>
            <a:pPr algn="ctr" defTabSz="414772">
              <a:lnSpc>
                <a:spcPct val="110000"/>
              </a:lnSpc>
            </a:pPr>
            <a:r>
              <a:rPr kumimoji="0" lang="ja-JP" altLang="en-US" sz="1100" b="1">
                <a:solidFill>
                  <a:srgbClr val="C00000"/>
                </a:solidFill>
                <a:latin typeface="游ゴシック" panose="020B0400000000000000" pitchFamily="50" charset="-128"/>
                <a:ea typeface="游ゴシック" panose="020B0400000000000000" pitchFamily="50" charset="-128"/>
              </a:rPr>
              <a:t>朝日新聞社と朝日放送テレビが共同で運営する</a:t>
            </a:r>
            <a:endParaRPr kumimoji="0" lang="en-US" altLang="ja-JP" sz="1100" b="1">
              <a:solidFill>
                <a:srgbClr val="C00000"/>
              </a:solidFill>
              <a:latin typeface="游ゴシック" panose="020B0400000000000000" pitchFamily="50" charset="-128"/>
              <a:ea typeface="游ゴシック" panose="020B0400000000000000" pitchFamily="50" charset="-128"/>
            </a:endParaRPr>
          </a:p>
          <a:p>
            <a:pPr algn="ctr" defTabSz="414772">
              <a:lnSpc>
                <a:spcPct val="110000"/>
              </a:lnSpc>
            </a:pPr>
            <a:r>
              <a:rPr kumimoji="0" lang="ja-JP" altLang="en-US" sz="1100" b="1">
                <a:solidFill>
                  <a:srgbClr val="C00000"/>
                </a:solidFill>
                <a:latin typeface="游ゴシック" panose="020B0400000000000000" pitchFamily="50" charset="-128"/>
                <a:ea typeface="游ゴシック" panose="020B0400000000000000" pitchFamily="50" charset="-128"/>
              </a:rPr>
              <a:t>「夏の高校野球 公式</a:t>
            </a:r>
            <a:r>
              <a:rPr kumimoji="0" lang="en-US" altLang="ja-JP" sz="1100" b="1">
                <a:solidFill>
                  <a:srgbClr val="C00000"/>
                </a:solidFill>
                <a:latin typeface="游ゴシック" panose="020B0400000000000000" pitchFamily="50" charset="-128"/>
                <a:ea typeface="游ゴシック" panose="020B0400000000000000" pitchFamily="50" charset="-128"/>
              </a:rPr>
              <a:t>WEB</a:t>
            </a:r>
            <a:r>
              <a:rPr kumimoji="0" lang="ja-JP" altLang="en-US" sz="1100" b="1">
                <a:solidFill>
                  <a:srgbClr val="C00000"/>
                </a:solidFill>
                <a:latin typeface="游ゴシック" panose="020B0400000000000000" pitchFamily="50" charset="-128"/>
                <a:ea typeface="游ゴシック" panose="020B0400000000000000" pitchFamily="50" charset="-128"/>
              </a:rPr>
              <a:t>サイト」</a:t>
            </a:r>
            <a:endParaRPr kumimoji="0" lang="en-US" altLang="ja-JP" sz="1100" b="1">
              <a:solidFill>
                <a:srgbClr val="C00000"/>
              </a:solidFill>
              <a:latin typeface="游ゴシック" panose="020B0400000000000000" pitchFamily="50" charset="-128"/>
              <a:ea typeface="游ゴシック" panose="020B0400000000000000" pitchFamily="50" charset="-128"/>
            </a:endParaRPr>
          </a:p>
        </p:txBody>
      </p:sp>
      <p:sp>
        <p:nvSpPr>
          <p:cNvPr id="103" name="正方形/長方形 102">
            <a:extLst>
              <a:ext uri="{FF2B5EF4-FFF2-40B4-BE49-F238E27FC236}">
                <a16:creationId xmlns:a16="http://schemas.microsoft.com/office/drawing/2014/main" id="{4C49FAE4-6CF6-455E-B904-6E532482FE2A}"/>
              </a:ext>
            </a:extLst>
          </p:cNvPr>
          <p:cNvSpPr/>
          <p:nvPr/>
        </p:nvSpPr>
        <p:spPr>
          <a:xfrm>
            <a:off x="6932884" y="6132481"/>
            <a:ext cx="3488694" cy="987610"/>
          </a:xfrm>
          <a:prstGeom prst="rect">
            <a:avLst/>
          </a:prstGeom>
          <a:solidFill>
            <a:srgbClr val="D8E9F4"/>
          </a:solidFill>
        </p:spPr>
        <p:txBody>
          <a:bodyPr wrap="square">
            <a:noAutofit/>
          </a:bodyPr>
          <a:lstStyle/>
          <a:p>
            <a:pPr algn="ctr" defTabSz="895327">
              <a:lnSpc>
                <a:spcPct val="110000"/>
              </a:lnSpc>
              <a:spcAft>
                <a:spcPts val="544"/>
              </a:spcAft>
            </a:pPr>
            <a:r>
              <a:rPr lang="ja-JP" altLang="en-US" sz="1000" b="1">
                <a:solidFill>
                  <a:prstClr val="black"/>
                </a:solidFill>
                <a:latin typeface="游ゴシック" panose="020B0400000000000000" pitchFamily="50" charset="-128"/>
                <a:ea typeface="游ゴシック" panose="020B0400000000000000" pitchFamily="50" charset="-128"/>
              </a:rPr>
              <a:t>そのほか　</a:t>
            </a:r>
            <a:endParaRPr lang="en-US" altLang="ja-JP" sz="1000" b="1">
              <a:solidFill>
                <a:prstClr val="black"/>
              </a:solidFill>
              <a:latin typeface="游ゴシック" panose="020B0400000000000000" pitchFamily="50" charset="-128"/>
              <a:ea typeface="游ゴシック" panose="020B0400000000000000" pitchFamily="50" charset="-128"/>
            </a:endParaRPr>
          </a:p>
          <a:p>
            <a:pPr defTabSz="895327">
              <a:lnSpc>
                <a:spcPct val="110000"/>
              </a:lnSpc>
            </a:pPr>
            <a:r>
              <a:rPr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●スポーツ</a:t>
            </a:r>
            <a:r>
              <a:rPr lang="en-US" altLang="ja-JP"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LIVE</a:t>
            </a:r>
            <a:r>
              <a:rPr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配信動画はその他動画コンテンツと比較しユーザーの</a:t>
            </a:r>
            <a:endParaRPr lang="en-US" altLang="ja-JP"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a:p>
            <a:pPr defTabSz="895327">
              <a:lnSpc>
                <a:spcPct val="110000"/>
              </a:lnSpc>
            </a:pPr>
            <a:r>
              <a:rPr lang="ja-JP" altLang="en-US" sz="800" b="1">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視聴態度が能動的</a:t>
            </a:r>
            <a:r>
              <a:rPr lang="ja-JP" altLang="en-US" sz="800">
                <a:latin typeface="游ゴシック" panose="020B0400000000000000" pitchFamily="50" charset="-128"/>
                <a:ea typeface="游ゴシック" panose="020B0400000000000000" pitchFamily="50" charset="-128"/>
                <a:cs typeface="メイリオ" panose="020B0604030504040204" pitchFamily="50" charset="-128"/>
              </a:rPr>
              <a:t>で効果が</a:t>
            </a:r>
            <a:r>
              <a:rPr lang="ja-JP" altLang="en-US" sz="800">
                <a:latin typeface="游ゴシック" panose="020B0400000000000000" pitchFamily="50" charset="-128"/>
                <a:ea typeface="游ゴシック" panose="020B0400000000000000" pitchFamily="50" charset="-128"/>
              </a:rPr>
              <a:t>高い</a:t>
            </a:r>
            <a:endParaRPr lang="en-US" altLang="ja-JP" sz="800">
              <a:latin typeface="游ゴシック" panose="020B0400000000000000" pitchFamily="50" charset="-128"/>
              <a:ea typeface="游ゴシック" panose="020B0400000000000000" pitchFamily="50" charset="-128"/>
            </a:endParaRPr>
          </a:p>
          <a:p>
            <a:pPr defTabSz="895327">
              <a:lnSpc>
                <a:spcPct val="110000"/>
              </a:lnSpc>
            </a:pPr>
            <a:r>
              <a:rPr lang="ja-JP" altLang="en-US" sz="800" b="1">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M1</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層を比較的多く含有する</a:t>
            </a:r>
            <a:r>
              <a:rPr lang="en-US" altLang="ja-JP" sz="800">
                <a:solidFill>
                  <a:prstClr val="black"/>
                </a:solidFill>
                <a:latin typeface="游ゴシック" panose="020B0400000000000000" pitchFamily="50" charset="-128"/>
                <a:ea typeface="游ゴシック" panose="020B0400000000000000" pitchFamily="50" charset="-128"/>
              </a:rPr>
              <a:t>WEB</a:t>
            </a:r>
            <a:r>
              <a:rPr lang="ja-JP" altLang="en-US" sz="800">
                <a:solidFill>
                  <a:prstClr val="black"/>
                </a:solidFill>
                <a:latin typeface="游ゴシック" panose="020B0400000000000000" pitchFamily="50" charset="-128"/>
                <a:ea typeface="游ゴシック" panose="020B0400000000000000" pitchFamily="50" charset="-128"/>
              </a:rPr>
              <a:t>動画メディアは貴重</a:t>
            </a:r>
            <a:endParaRPr lang="en-US" altLang="ja-JP" sz="800">
              <a:solidFill>
                <a:prstClr val="black"/>
              </a:solidFill>
              <a:latin typeface="游ゴシック" panose="020B0400000000000000" pitchFamily="50" charset="-128"/>
              <a:ea typeface="游ゴシック" panose="020B0400000000000000" pitchFamily="50" charset="-128"/>
            </a:endParaRPr>
          </a:p>
          <a:p>
            <a:pPr defTabSz="895327">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a:t>
            </a:r>
            <a:r>
              <a:rPr lang="en-US" altLang="ja-JP" sz="800">
                <a:solidFill>
                  <a:prstClr val="black"/>
                </a:solidFill>
                <a:latin typeface="游ゴシック" panose="020B0400000000000000" pitchFamily="50" charset="-128"/>
                <a:ea typeface="游ゴシック" panose="020B0400000000000000" pitchFamily="50" charset="-128"/>
              </a:rPr>
              <a:t>7-8</a:t>
            </a:r>
            <a:r>
              <a:rPr lang="ja-JP" altLang="en-US" sz="800">
                <a:solidFill>
                  <a:prstClr val="black"/>
                </a:solidFill>
                <a:latin typeface="游ゴシック" panose="020B0400000000000000" pitchFamily="50" charset="-128"/>
                <a:ea typeface="游ゴシック" panose="020B0400000000000000" pitchFamily="50" charset="-128"/>
              </a:rPr>
              <a:t>月に盛り上がる</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シーズナリティ</a:t>
            </a:r>
            <a:r>
              <a:rPr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　</a:t>
            </a:r>
            <a:endParaRPr lang="en-US" altLang="ja-JP" sz="800" b="1" u="sng">
              <a:solidFill>
                <a:prstClr val="black">
                  <a:lumMod val="65000"/>
                  <a:lumOff val="35000"/>
                </a:prst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4" name="正方形/長方形 103">
            <a:extLst>
              <a:ext uri="{FF2B5EF4-FFF2-40B4-BE49-F238E27FC236}">
                <a16:creationId xmlns:a16="http://schemas.microsoft.com/office/drawing/2014/main" id="{97537E92-39E6-48D0-8488-9638CA129EAA}"/>
              </a:ext>
            </a:extLst>
          </p:cNvPr>
          <p:cNvSpPr/>
          <p:nvPr/>
        </p:nvSpPr>
        <p:spPr>
          <a:xfrm>
            <a:off x="6920680" y="3368823"/>
            <a:ext cx="3500898" cy="1433346"/>
          </a:xfrm>
          <a:prstGeom prst="rect">
            <a:avLst/>
          </a:prstGeom>
          <a:solidFill>
            <a:srgbClr val="D8E9F4"/>
          </a:solidFill>
        </p:spPr>
        <p:txBody>
          <a:bodyPr wrap="square">
            <a:noAutofit/>
          </a:bodyPr>
          <a:lstStyle/>
          <a:p>
            <a:pPr algn="ctr" defTabSz="895327">
              <a:lnSpc>
                <a:spcPct val="110000"/>
              </a:lnSpc>
            </a:pPr>
            <a:r>
              <a:rPr lang="ja-JP" altLang="en-US" sz="1000" b="1">
                <a:solidFill>
                  <a:prstClr val="black"/>
                </a:solidFill>
                <a:latin typeface="游ゴシック" panose="020B0400000000000000" pitchFamily="50" charset="-128"/>
                <a:ea typeface="游ゴシック" panose="020B0400000000000000" pitchFamily="50" charset="-128"/>
              </a:rPr>
              <a:t>高校野球という日本随一の人気コンテンツ配信</a:t>
            </a:r>
            <a:endParaRPr lang="en-US" altLang="ja-JP" sz="1000" b="1">
              <a:solidFill>
                <a:prstClr val="black"/>
              </a:solidFill>
              <a:latin typeface="游ゴシック" panose="020B0400000000000000" pitchFamily="50" charset="-128"/>
              <a:ea typeface="游ゴシック" panose="020B0400000000000000" pitchFamily="50" charset="-128"/>
            </a:endParaRPr>
          </a:p>
          <a:p>
            <a:pPr algn="ctr" defTabSz="895327">
              <a:lnSpc>
                <a:spcPct val="110000"/>
              </a:lnSpc>
            </a:pPr>
            <a:r>
              <a:rPr lang="ja-JP" altLang="en-US" sz="1000" b="1">
                <a:solidFill>
                  <a:prstClr val="black"/>
                </a:solidFill>
                <a:latin typeface="游ゴシック" panose="020B0400000000000000" pitchFamily="50" charset="-128"/>
                <a:ea typeface="游ゴシック" panose="020B0400000000000000" pitchFamily="50" charset="-128"/>
              </a:rPr>
              <a:t>プラットフォーム</a:t>
            </a:r>
            <a:endParaRPr lang="en-US" altLang="ja-JP" sz="1000" b="1">
              <a:solidFill>
                <a:prstClr val="black"/>
              </a:solidFill>
              <a:latin typeface="游ゴシック" panose="020B0400000000000000" pitchFamily="50" charset="-128"/>
              <a:ea typeface="游ゴシック" panose="020B0400000000000000" pitchFamily="50" charset="-128"/>
            </a:endParaRPr>
          </a:p>
          <a:p>
            <a:pPr marL="82091" indent="-82091" defTabSz="895327">
              <a:lnSpc>
                <a:spcPct val="110000"/>
              </a:lnSpc>
              <a:buClr>
                <a:prstClr val="black"/>
              </a:buClr>
              <a:buFont typeface="Wingdings" panose="05000000000000000000" pitchFamily="2" charset="2"/>
              <a:buChar char="l"/>
            </a:pPr>
            <a:endParaRPr lang="en-US" altLang="ja-JP"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a:p>
            <a:pPr defTabSz="895327">
              <a:lnSpc>
                <a:spcPct val="110000"/>
              </a:lnSpc>
              <a:buClr>
                <a:prstClr val="black"/>
              </a:buClr>
            </a:pPr>
            <a:r>
              <a:rPr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●日本の中でも</a:t>
            </a:r>
            <a:r>
              <a:rPr kumimoji="0" lang="ja-JP" altLang="en-US" sz="800">
                <a:solidFill>
                  <a:prstClr val="black"/>
                </a:solidFill>
                <a:latin typeface="游ゴシック" panose="020B0400000000000000" pitchFamily="50" charset="-128"/>
                <a:ea typeface="游ゴシック" panose="020B0400000000000000" pitchFamily="50" charset="-128"/>
              </a:rPr>
              <a:t>男子サッカー日本代表戦</a:t>
            </a:r>
            <a:r>
              <a:rPr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に次ぐ</a:t>
            </a:r>
            <a:r>
              <a:rPr lang="ja-JP" altLang="en-US" sz="800">
                <a:solidFill>
                  <a:prstClr val="black">
                    <a:lumMod val="65000"/>
                    <a:lumOff val="35000"/>
                  </a:prstClr>
                </a:solidFill>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800">
              <a:solidFill>
                <a:prstClr val="black">
                  <a:lumMod val="65000"/>
                  <a:lumOff val="35000"/>
                </a:prstClr>
              </a:solidFill>
              <a:latin typeface="游ゴシック" panose="020B0400000000000000" pitchFamily="50" charset="-128"/>
              <a:ea typeface="游ゴシック" panose="020B0400000000000000" pitchFamily="50" charset="-128"/>
              <a:cs typeface="メイリオ" panose="020B0604030504040204" pitchFamily="50" charset="-128"/>
            </a:endParaRPr>
          </a:p>
          <a:p>
            <a:pPr defTabSz="895327">
              <a:lnSpc>
                <a:spcPct val="110000"/>
              </a:lnSpc>
              <a:buClr>
                <a:prstClr val="black"/>
              </a:buClr>
            </a:pP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　日本２位の人気スポーツコンテンツ</a:t>
            </a:r>
            <a:endPar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endParaRPr>
          </a:p>
          <a:p>
            <a:pPr defTabSz="895327">
              <a:lnSpc>
                <a:spcPct val="110000"/>
              </a:lnSpc>
              <a:buClr>
                <a:prstClr val="black"/>
              </a:buClr>
            </a:pPr>
            <a:r>
              <a:rPr lang="ja-JP" altLang="en-US" sz="800" b="1">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SPORTS BULL</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との連携</a:t>
            </a:r>
            <a:r>
              <a:rPr lang="ja-JP" altLang="en-US" sz="800" b="1">
                <a:solidFill>
                  <a:prstClr val="black"/>
                </a:solidFill>
                <a:latin typeface="游ゴシック" panose="020B0400000000000000" pitchFamily="50" charset="-128"/>
                <a:ea typeface="游ゴシック" panose="020B0400000000000000" pitchFamily="50" charset="-128"/>
              </a:rPr>
              <a:t>による、</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約</a:t>
            </a:r>
            <a:r>
              <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億回動画再生</a:t>
            </a:r>
            <a:r>
              <a:rPr lang="ja-JP" altLang="en-US" sz="800" b="1">
                <a:solidFill>
                  <a:prstClr val="black"/>
                </a:solidFill>
                <a:latin typeface="游ゴシック" panose="020B0400000000000000" pitchFamily="50" charset="-128"/>
                <a:ea typeface="游ゴシック" panose="020B0400000000000000" pitchFamily="50" charset="-128"/>
              </a:rPr>
              <a:t>を誇る</a:t>
            </a:r>
            <a:endParaRPr lang="en-US" altLang="ja-JP" sz="800" b="1">
              <a:solidFill>
                <a:prstClr val="black"/>
              </a:solidFill>
              <a:latin typeface="游ゴシック" panose="020B0400000000000000" pitchFamily="50" charset="-128"/>
              <a:ea typeface="游ゴシック" panose="020B0400000000000000" pitchFamily="50" charset="-128"/>
            </a:endParaRPr>
          </a:p>
          <a:p>
            <a:pPr defTabSz="895327">
              <a:lnSpc>
                <a:spcPct val="110000"/>
              </a:lnSpc>
              <a:buClr>
                <a:prstClr val="black"/>
              </a:buClr>
            </a:pPr>
            <a:r>
              <a:rPr lang="ja-JP" altLang="en-US" sz="800" b="1">
                <a:solidFill>
                  <a:prstClr val="black"/>
                </a:solidFill>
                <a:latin typeface="游ゴシック" panose="020B0400000000000000" pitchFamily="50" charset="-128"/>
                <a:ea typeface="游ゴシック" panose="020B0400000000000000" pitchFamily="50" charset="-128"/>
              </a:rPr>
              <a:t>　プラットフォーム</a:t>
            </a:r>
            <a:endParaRPr lang="en-US" altLang="ja-JP" sz="800" b="1">
              <a:solidFill>
                <a:prstClr val="black"/>
              </a:solidFill>
              <a:latin typeface="游ゴシック" panose="020B0400000000000000" pitchFamily="50" charset="-128"/>
              <a:ea typeface="游ゴシック" panose="020B0400000000000000" pitchFamily="50" charset="-128"/>
            </a:endParaRPr>
          </a:p>
          <a:p>
            <a:pPr defTabSz="895327">
              <a:lnSpc>
                <a:spcPct val="110000"/>
              </a:lnSpc>
              <a:buClr>
                <a:prstClr val="black"/>
              </a:buClr>
            </a:pPr>
            <a:r>
              <a:rPr lang="ja-JP" altLang="en-US" sz="800" b="1">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朝日新聞</a:t>
            </a:r>
            <a:r>
              <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×ABC</a:t>
            </a:r>
            <a:r>
              <a:rPr lang="ja-JP" altLang="en-US" sz="800" b="1">
                <a:solidFill>
                  <a:prstClr val="black"/>
                </a:solidFill>
                <a:latin typeface="游ゴシック" panose="020B0400000000000000" pitchFamily="50" charset="-128"/>
                <a:ea typeface="游ゴシック" panose="020B0400000000000000" pitchFamily="50" charset="-128"/>
              </a:rPr>
              <a:t>が配信する高校野球に限った優良なコンテンツのため、　</a:t>
            </a:r>
            <a:endParaRPr lang="en-US" altLang="ja-JP" sz="800" b="1">
              <a:solidFill>
                <a:prstClr val="black"/>
              </a:solidFill>
              <a:latin typeface="游ゴシック" panose="020B0400000000000000" pitchFamily="50" charset="-128"/>
              <a:ea typeface="游ゴシック" panose="020B0400000000000000" pitchFamily="50" charset="-128"/>
            </a:endParaRPr>
          </a:p>
          <a:p>
            <a:pPr defTabSz="895327">
              <a:lnSpc>
                <a:spcPct val="110000"/>
              </a:lnSpc>
              <a:buClr>
                <a:prstClr val="black"/>
              </a:buClr>
            </a:pPr>
            <a:r>
              <a:rPr lang="ja-JP" altLang="en-US" sz="800" b="1">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ブランドリスクがない</a:t>
            </a:r>
            <a:endPar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5" name="テキスト ボックス 104">
            <a:extLst>
              <a:ext uri="{FF2B5EF4-FFF2-40B4-BE49-F238E27FC236}">
                <a16:creationId xmlns:a16="http://schemas.microsoft.com/office/drawing/2014/main" id="{AEB5A3FB-4C2C-4188-83B0-DFE2783FAE48}"/>
              </a:ext>
            </a:extLst>
          </p:cNvPr>
          <p:cNvSpPr txBox="1"/>
          <p:nvPr/>
        </p:nvSpPr>
        <p:spPr>
          <a:xfrm>
            <a:off x="5315644" y="3466255"/>
            <a:ext cx="1340752" cy="538609"/>
          </a:xfrm>
          <a:prstGeom prst="rect">
            <a:avLst/>
          </a:prstGeom>
          <a:noFill/>
          <a:effectLst/>
        </p:spPr>
        <p:txBody>
          <a:bodyPr wrap="none" rtlCol="0">
            <a:spAutoFit/>
          </a:bodyPr>
          <a:lstStyle/>
          <a:p>
            <a:pPr defTabSz="414772"/>
            <a:endParaRPr kumimoji="0" lang="en-US" altLang="ja-JP" sz="1100" b="1">
              <a:solidFill>
                <a:prstClr val="black"/>
              </a:solidFill>
              <a:latin typeface="游ゴシック" panose="020B0400000000000000" pitchFamily="50" charset="-128"/>
              <a:ea typeface="游ゴシック" panose="020B0400000000000000" pitchFamily="50" charset="-128"/>
            </a:endParaRPr>
          </a:p>
          <a:p>
            <a:pPr defTabSz="414772"/>
            <a:r>
              <a:rPr kumimoji="0" lang="en-US" altLang="ja-JP" sz="1100" b="1" u="sng">
                <a:solidFill>
                  <a:prstClr val="black"/>
                </a:solidFill>
                <a:latin typeface="游ゴシック" panose="020B0400000000000000" pitchFamily="50" charset="-128"/>
                <a:ea typeface="游ゴシック" panose="020B0400000000000000" pitchFamily="50" charset="-128"/>
              </a:rPr>
              <a:t>UU	</a:t>
            </a:r>
            <a:r>
              <a:rPr kumimoji="0" lang="en-US" altLang="ja-JP" b="1" u="sng">
                <a:solidFill>
                  <a:prstClr val="black"/>
                </a:solidFill>
                <a:latin typeface="游ゴシック" panose="020B0400000000000000" pitchFamily="50" charset="-128"/>
                <a:ea typeface="游ゴシック" panose="020B0400000000000000" pitchFamily="50" charset="-128"/>
              </a:rPr>
              <a:t>4,500</a:t>
            </a:r>
            <a:r>
              <a:rPr kumimoji="0" lang="ja-JP" altLang="en-US" sz="1100" b="1" u="sng">
                <a:solidFill>
                  <a:prstClr val="black"/>
                </a:solidFill>
                <a:latin typeface="游ゴシック" panose="020B0400000000000000" pitchFamily="50" charset="-128"/>
                <a:ea typeface="游ゴシック" panose="020B0400000000000000" pitchFamily="50" charset="-128"/>
              </a:rPr>
              <a:t>万</a:t>
            </a:r>
            <a:endParaRPr kumimoji="0" lang="en-US" altLang="ja-JP" sz="1100" b="1" u="sng">
              <a:solidFill>
                <a:prstClr val="black"/>
              </a:solidFill>
              <a:latin typeface="游ゴシック" panose="020B0400000000000000" pitchFamily="50" charset="-128"/>
              <a:ea typeface="游ゴシック" panose="020B0400000000000000" pitchFamily="50" charset="-128"/>
            </a:endParaRPr>
          </a:p>
        </p:txBody>
      </p:sp>
      <p:sp>
        <p:nvSpPr>
          <p:cNvPr id="115" name="テキスト ボックス 114">
            <a:extLst>
              <a:ext uri="{FF2B5EF4-FFF2-40B4-BE49-F238E27FC236}">
                <a16:creationId xmlns:a16="http://schemas.microsoft.com/office/drawing/2014/main" id="{A6F1D29C-56B2-4AA1-BC34-2C517C4BE4DB}"/>
              </a:ext>
            </a:extLst>
          </p:cNvPr>
          <p:cNvSpPr txBox="1"/>
          <p:nvPr/>
        </p:nvSpPr>
        <p:spPr>
          <a:xfrm>
            <a:off x="4264049" y="3137782"/>
            <a:ext cx="897682" cy="174215"/>
          </a:xfrm>
          <a:prstGeom prst="rect">
            <a:avLst/>
          </a:prstGeom>
          <a:noFill/>
        </p:spPr>
        <p:txBody>
          <a:bodyPr wrap="none" lIns="0" tIns="0" rIns="0" bIns="0" rtlCol="0" anchor="t" anchorCtr="0">
            <a:spAutoFit/>
          </a:bodyPr>
          <a:lstStyle/>
          <a:p>
            <a:pPr defTabSz="414772">
              <a:lnSpc>
                <a:spcPct val="120000"/>
              </a:lnSpc>
            </a:pPr>
            <a:r>
              <a:rPr kumimoji="0" lang="ja-JP" altLang="en-US" sz="1000" b="1">
                <a:solidFill>
                  <a:prstClr val="black"/>
                </a:solidFill>
                <a:latin typeface="游ゴシック" panose="020B0400000000000000" pitchFamily="50" charset="-128"/>
                <a:ea typeface="游ゴシック" panose="020B0400000000000000" pitchFamily="50" charset="-128"/>
              </a:rPr>
              <a:t>■想定アクセス</a:t>
            </a:r>
          </a:p>
        </p:txBody>
      </p:sp>
      <p:sp>
        <p:nvSpPr>
          <p:cNvPr id="116" name="テキスト ボックス 115">
            <a:extLst>
              <a:ext uri="{FF2B5EF4-FFF2-40B4-BE49-F238E27FC236}">
                <a16:creationId xmlns:a16="http://schemas.microsoft.com/office/drawing/2014/main" id="{E17D9241-1B23-40ED-9C16-D7A2DE17859A}"/>
              </a:ext>
            </a:extLst>
          </p:cNvPr>
          <p:cNvSpPr txBox="1"/>
          <p:nvPr/>
        </p:nvSpPr>
        <p:spPr>
          <a:xfrm>
            <a:off x="587565" y="5166845"/>
            <a:ext cx="968137" cy="189165"/>
          </a:xfrm>
          <a:prstGeom prst="rect">
            <a:avLst/>
          </a:prstGeom>
          <a:noFill/>
        </p:spPr>
        <p:txBody>
          <a:bodyPr wrap="square" lIns="0" tIns="0" rIns="0" bIns="0" rtlCol="0" anchor="t" anchorCtr="0">
            <a:spAutoFit/>
          </a:bodyPr>
          <a:lstStyle/>
          <a:p>
            <a:pPr defTabSz="414772">
              <a:lnSpc>
                <a:spcPct val="120000"/>
              </a:lnSpc>
            </a:pPr>
            <a:r>
              <a:rPr kumimoji="0" lang="ja-JP" altLang="en-US" sz="998" b="1">
                <a:solidFill>
                  <a:prstClr val="black"/>
                </a:solidFill>
                <a:latin typeface="游ゴシック" panose="020B0400000000000000" pitchFamily="50" charset="-128"/>
                <a:ea typeface="游ゴシック" panose="020B0400000000000000" pitchFamily="50" charset="-128"/>
              </a:rPr>
              <a:t>■ユーザー</a:t>
            </a:r>
          </a:p>
        </p:txBody>
      </p:sp>
      <p:sp>
        <p:nvSpPr>
          <p:cNvPr id="117" name="テキスト ボックス 116">
            <a:extLst>
              <a:ext uri="{FF2B5EF4-FFF2-40B4-BE49-F238E27FC236}">
                <a16:creationId xmlns:a16="http://schemas.microsoft.com/office/drawing/2014/main" id="{102BA737-1F78-4D0A-BAC8-10B60EC1A0FF}"/>
              </a:ext>
            </a:extLst>
          </p:cNvPr>
          <p:cNvSpPr txBox="1"/>
          <p:nvPr/>
        </p:nvSpPr>
        <p:spPr>
          <a:xfrm>
            <a:off x="6932884" y="3137782"/>
            <a:ext cx="1583545" cy="174215"/>
          </a:xfrm>
          <a:prstGeom prst="rect">
            <a:avLst/>
          </a:prstGeom>
          <a:noFill/>
        </p:spPr>
        <p:txBody>
          <a:bodyPr wrap="square" lIns="0" tIns="0" rIns="0" bIns="0" rtlCol="0" anchor="t" anchorCtr="0">
            <a:spAutoFit/>
          </a:bodyPr>
          <a:lstStyle/>
          <a:p>
            <a:pPr defTabSz="414772">
              <a:lnSpc>
                <a:spcPct val="120000"/>
              </a:lnSpc>
            </a:pPr>
            <a:r>
              <a:rPr kumimoji="0" lang="ja-JP" altLang="en-US" sz="1000" b="1">
                <a:solidFill>
                  <a:prstClr val="black"/>
                </a:solidFill>
                <a:latin typeface="游ゴシック" panose="020B0400000000000000" pitchFamily="50" charset="-128"/>
                <a:ea typeface="游ゴシック" panose="020B0400000000000000" pitchFamily="50" charset="-128"/>
              </a:rPr>
              <a:t>■セールスポイント</a:t>
            </a:r>
          </a:p>
        </p:txBody>
      </p:sp>
      <p:sp>
        <p:nvSpPr>
          <p:cNvPr id="120" name="正方形/長方形 119">
            <a:extLst>
              <a:ext uri="{FF2B5EF4-FFF2-40B4-BE49-F238E27FC236}">
                <a16:creationId xmlns:a16="http://schemas.microsoft.com/office/drawing/2014/main" id="{2984EA3D-49B5-4A46-95D2-91A19FD22A99}"/>
              </a:ext>
            </a:extLst>
          </p:cNvPr>
          <p:cNvSpPr/>
          <p:nvPr/>
        </p:nvSpPr>
        <p:spPr>
          <a:xfrm>
            <a:off x="6932884" y="4887844"/>
            <a:ext cx="3488694" cy="1158961"/>
          </a:xfrm>
          <a:prstGeom prst="rect">
            <a:avLst/>
          </a:prstGeom>
          <a:solidFill>
            <a:srgbClr val="D8E9F4"/>
          </a:solidFill>
        </p:spPr>
        <p:txBody>
          <a:bodyPr wrap="square">
            <a:noAutofit/>
          </a:bodyPr>
          <a:lstStyle/>
          <a:p>
            <a:pPr algn="ctr" defTabSz="895327">
              <a:lnSpc>
                <a:spcPct val="110000"/>
              </a:lnSpc>
            </a:pPr>
            <a:r>
              <a:rPr lang="ja-JP" altLang="en-US" sz="1000" b="1">
                <a:solidFill>
                  <a:prstClr val="black"/>
                </a:solidFill>
                <a:latin typeface="游ゴシック" panose="020B0400000000000000" pitchFamily="50" charset="-128"/>
                <a:ea typeface="游ゴシック" panose="020B0400000000000000" pitchFamily="50" charset="-128"/>
              </a:rPr>
              <a:t>インストリーム動画で高い動画視聴完了率</a:t>
            </a:r>
            <a:endParaRPr lang="en-US" altLang="ja-JP" sz="1000" b="1">
              <a:solidFill>
                <a:prstClr val="black"/>
              </a:solidFill>
              <a:latin typeface="游ゴシック" panose="020B0400000000000000" pitchFamily="50" charset="-128"/>
              <a:ea typeface="游ゴシック" panose="020B0400000000000000" pitchFamily="50" charset="-128"/>
            </a:endParaRPr>
          </a:p>
          <a:p>
            <a:pPr algn="ctr" defTabSz="895327">
              <a:lnSpc>
                <a:spcPct val="110000"/>
              </a:lnSpc>
            </a:pPr>
            <a:endParaRPr lang="en-US" altLang="ja-JP" sz="1000" b="1">
              <a:solidFill>
                <a:prstClr val="black"/>
              </a:solidFill>
              <a:latin typeface="游ゴシック" panose="020B0400000000000000" pitchFamily="50" charset="-128"/>
              <a:ea typeface="游ゴシック" panose="020B0400000000000000" pitchFamily="50" charset="-128"/>
            </a:endParaRPr>
          </a:p>
          <a:p>
            <a:pPr defTabSz="895327">
              <a:lnSpc>
                <a:spcPct val="110000"/>
              </a:lnSpc>
            </a:pPr>
            <a:r>
              <a:rPr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imp</a:t>
            </a:r>
            <a:r>
              <a:rPr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単価は</a:t>
            </a:r>
            <a:r>
              <a:rPr lang="en-US" altLang="ja-JP"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4~6</a:t>
            </a:r>
            <a:r>
              <a:rPr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円と高いが、コンテンツの前や間に広告配信される</a:t>
            </a:r>
            <a:endParaRPr lang="en-US" altLang="ja-JP"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a:p>
            <a:pPr defTabSz="895327">
              <a:lnSpc>
                <a:spcPct val="110000"/>
              </a:lnSpc>
            </a:pPr>
            <a:r>
              <a:rPr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　インストリーム動画なので、</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動画視聴完了率が高い</a:t>
            </a:r>
            <a:r>
              <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平均</a:t>
            </a:r>
            <a:r>
              <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90</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a:t>
            </a:r>
          </a:p>
          <a:p>
            <a:pPr defTabSz="895327">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●動画視聴完了率が高いため、他メディアと比較しても</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動画視聴完了</a:t>
            </a:r>
            <a:endPar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endParaRPr>
          </a:p>
          <a:p>
            <a:pPr defTabSz="895327">
              <a:lnSpc>
                <a:spcPct val="110000"/>
              </a:lnSpc>
            </a:pP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　単価が安い（</a:t>
            </a:r>
            <a:r>
              <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4.4</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円～</a:t>
            </a:r>
            <a:r>
              <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6.6</a:t>
            </a:r>
            <a:r>
              <a:rPr lang="ja-JP" altLang="en-US"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rPr>
              <a:t>円）</a:t>
            </a:r>
            <a:endParaRPr lang="en-US" altLang="ja-JP" sz="800" b="1">
              <a:solidFill>
                <a:srgbClr val="C00000"/>
              </a:solidFill>
              <a:latin typeface="游ゴシック" panose="020B0400000000000000" pitchFamily="50" charset="-128"/>
              <a:ea typeface="游ゴシック" panose="020B0400000000000000" pitchFamily="50" charset="-128"/>
              <a:cs typeface="メイリオ" panose="020B0604030504040204" pitchFamily="50" charset="-128"/>
            </a:endParaRPr>
          </a:p>
          <a:p>
            <a:pPr defTabSz="895327">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●クリッカブル</a:t>
            </a:r>
            <a:endParaRPr lang="en-US" altLang="ja-JP" sz="800" b="1">
              <a:solidFill>
                <a:srgbClr val="FF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3" name="グループ化 2">
            <a:extLst>
              <a:ext uri="{FF2B5EF4-FFF2-40B4-BE49-F238E27FC236}">
                <a16:creationId xmlns:a16="http://schemas.microsoft.com/office/drawing/2014/main" id="{4DD66F80-3A9C-436E-ACD3-F1E079D57737}"/>
              </a:ext>
            </a:extLst>
          </p:cNvPr>
          <p:cNvGrpSpPr/>
          <p:nvPr/>
        </p:nvGrpSpPr>
        <p:grpSpPr>
          <a:xfrm>
            <a:off x="4264049" y="4206742"/>
            <a:ext cx="2281052" cy="2817191"/>
            <a:chOff x="5986388" y="3312967"/>
            <a:chExt cx="2281052" cy="2817191"/>
          </a:xfrm>
        </p:grpSpPr>
        <p:pic>
          <p:nvPicPr>
            <p:cNvPr id="119" name="図 118">
              <a:extLst>
                <a:ext uri="{FF2B5EF4-FFF2-40B4-BE49-F238E27FC236}">
                  <a16:creationId xmlns:a16="http://schemas.microsoft.com/office/drawing/2014/main" id="{F5493A61-0F6A-4F3C-8226-1C6CBFB60451}"/>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986388" y="3806269"/>
              <a:ext cx="2281052" cy="2323889"/>
            </a:xfrm>
            <a:prstGeom prst="rect">
              <a:avLst/>
            </a:prstGeom>
            <a:solidFill>
              <a:schemeClr val="bg1"/>
            </a:solidFill>
          </p:spPr>
        </p:pic>
        <p:sp>
          <p:nvSpPr>
            <p:cNvPr id="122" name="テキスト ボックス 121">
              <a:extLst>
                <a:ext uri="{FF2B5EF4-FFF2-40B4-BE49-F238E27FC236}">
                  <a16:creationId xmlns:a16="http://schemas.microsoft.com/office/drawing/2014/main" id="{31E37631-E716-4576-B03A-76FD1D818044}"/>
                </a:ext>
              </a:extLst>
            </p:cNvPr>
            <p:cNvSpPr txBox="1"/>
            <p:nvPr/>
          </p:nvSpPr>
          <p:spPr>
            <a:xfrm>
              <a:off x="5986388" y="3312967"/>
              <a:ext cx="2083776" cy="189165"/>
            </a:xfrm>
            <a:prstGeom prst="rect">
              <a:avLst/>
            </a:prstGeom>
            <a:noFill/>
          </p:spPr>
          <p:txBody>
            <a:bodyPr wrap="square" lIns="0" tIns="0" rIns="0" bIns="0" rtlCol="0" anchor="t" anchorCtr="0">
              <a:spAutoFit/>
            </a:bodyPr>
            <a:lstStyle/>
            <a:p>
              <a:pPr defTabSz="414772">
                <a:lnSpc>
                  <a:spcPct val="120000"/>
                </a:lnSpc>
              </a:pPr>
              <a:r>
                <a:rPr kumimoji="0" lang="ja-JP" altLang="en-US" sz="998" b="1">
                  <a:solidFill>
                    <a:prstClr val="black"/>
                  </a:solidFill>
                  <a:latin typeface="游ゴシック" panose="020B0400000000000000" pitchFamily="50" charset="-128"/>
                  <a:ea typeface="游ゴシック" panose="020B0400000000000000" pitchFamily="50" charset="-128"/>
                </a:rPr>
                <a:t>■効率的な認知拡大施策</a:t>
              </a:r>
            </a:p>
          </p:txBody>
        </p:sp>
      </p:grpSp>
      <p:grpSp>
        <p:nvGrpSpPr>
          <p:cNvPr id="5" name="グループ化 4">
            <a:extLst>
              <a:ext uri="{FF2B5EF4-FFF2-40B4-BE49-F238E27FC236}">
                <a16:creationId xmlns:a16="http://schemas.microsoft.com/office/drawing/2014/main" id="{710C13D8-6148-4185-8B5E-34757FDFDE55}"/>
              </a:ext>
            </a:extLst>
          </p:cNvPr>
          <p:cNvGrpSpPr/>
          <p:nvPr/>
        </p:nvGrpSpPr>
        <p:grpSpPr>
          <a:xfrm>
            <a:off x="373704" y="5254159"/>
            <a:ext cx="3385225" cy="2130713"/>
            <a:chOff x="2171469" y="3032284"/>
            <a:chExt cx="5472439" cy="3444437"/>
          </a:xfrm>
        </p:grpSpPr>
        <p:pic>
          <p:nvPicPr>
            <p:cNvPr id="74" name="図 73">
              <a:extLst>
                <a:ext uri="{FF2B5EF4-FFF2-40B4-BE49-F238E27FC236}">
                  <a16:creationId xmlns:a16="http://schemas.microsoft.com/office/drawing/2014/main" id="{F6AB2796-5F73-4F8D-B9A0-1693E89DAC36}"/>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205072" y="4662155"/>
              <a:ext cx="3024278" cy="1814566"/>
            </a:xfrm>
            <a:prstGeom prst="rect">
              <a:avLst/>
            </a:prstGeom>
          </p:spPr>
        </p:pic>
        <p:pic>
          <p:nvPicPr>
            <p:cNvPr id="75" name="図 74">
              <a:extLst>
                <a:ext uri="{FF2B5EF4-FFF2-40B4-BE49-F238E27FC236}">
                  <a16:creationId xmlns:a16="http://schemas.microsoft.com/office/drawing/2014/main" id="{11ABF19D-9A23-48B6-B148-32780B06140B}"/>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624430" y="4617593"/>
              <a:ext cx="3019478" cy="1819366"/>
            </a:xfrm>
            <a:prstGeom prst="rect">
              <a:avLst/>
            </a:prstGeom>
          </p:spPr>
        </p:pic>
        <p:pic>
          <p:nvPicPr>
            <p:cNvPr id="76" name="図 75">
              <a:extLst>
                <a:ext uri="{FF2B5EF4-FFF2-40B4-BE49-F238E27FC236}">
                  <a16:creationId xmlns:a16="http://schemas.microsoft.com/office/drawing/2014/main" id="{E45E44B5-5096-4F81-862C-39054F947D3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616902" y="3057820"/>
              <a:ext cx="3018439" cy="1815088"/>
            </a:xfrm>
            <a:prstGeom prst="rect">
              <a:avLst/>
            </a:prstGeom>
          </p:spPr>
        </p:pic>
        <p:pic>
          <p:nvPicPr>
            <p:cNvPr id="77" name="図 76">
              <a:extLst>
                <a:ext uri="{FF2B5EF4-FFF2-40B4-BE49-F238E27FC236}">
                  <a16:creationId xmlns:a16="http://schemas.microsoft.com/office/drawing/2014/main" id="{82133BCC-9D05-448F-B109-0030F8F47698}"/>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171469" y="3032284"/>
              <a:ext cx="3091482" cy="1857772"/>
            </a:xfrm>
            <a:prstGeom prst="rect">
              <a:avLst/>
            </a:prstGeom>
          </p:spPr>
        </p:pic>
      </p:grpSp>
      <p:sp>
        <p:nvSpPr>
          <p:cNvPr id="4" name="正方形/長方形 3">
            <a:extLst>
              <a:ext uri="{FF2B5EF4-FFF2-40B4-BE49-F238E27FC236}">
                <a16:creationId xmlns:a16="http://schemas.microsoft.com/office/drawing/2014/main" id="{0EE0EF13-39B9-4F12-8CCB-63A1B84E876D}"/>
              </a:ext>
            </a:extLst>
          </p:cNvPr>
          <p:cNvSpPr/>
          <p:nvPr/>
        </p:nvSpPr>
        <p:spPr>
          <a:xfrm>
            <a:off x="4335498" y="3389300"/>
            <a:ext cx="889987" cy="261610"/>
          </a:xfrm>
          <a:prstGeom prst="rect">
            <a:avLst/>
          </a:prstGeom>
        </p:spPr>
        <p:txBody>
          <a:bodyPr wrap="none">
            <a:spAutoFit/>
          </a:bodyPr>
          <a:lstStyle/>
          <a:p>
            <a:pPr algn="ctr" defTabSz="414772"/>
            <a:r>
              <a:rPr lang="ja-JP" altLang="en-US" sz="1100" b="1">
                <a:solidFill>
                  <a:prstClr val="black"/>
                </a:solidFill>
                <a:latin typeface="游ゴシック" panose="020B0400000000000000" pitchFamily="50" charset="-128"/>
                <a:ea typeface="游ゴシック" panose="020B0400000000000000" pitchFamily="50" charset="-128"/>
              </a:rPr>
              <a:t>期間中延べ</a:t>
            </a:r>
            <a:endParaRPr lang="en-US" altLang="ja-JP" sz="1100" b="1">
              <a:solidFill>
                <a:prstClr val="black"/>
              </a:solidFill>
              <a:latin typeface="游ゴシック" panose="020B0400000000000000" pitchFamily="50" charset="-128"/>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8DB61D70-19C1-4C15-A7C8-EA656917E2D6}"/>
              </a:ext>
            </a:extLst>
          </p:cNvPr>
          <p:cNvSpPr txBox="1"/>
          <p:nvPr/>
        </p:nvSpPr>
        <p:spPr>
          <a:xfrm>
            <a:off x="5315644" y="3145736"/>
            <a:ext cx="1074653" cy="538609"/>
          </a:xfrm>
          <a:prstGeom prst="rect">
            <a:avLst/>
          </a:prstGeom>
          <a:noFill/>
          <a:effectLst/>
        </p:spPr>
        <p:txBody>
          <a:bodyPr wrap="none" rtlCol="0">
            <a:spAutoFit/>
          </a:bodyPr>
          <a:lstStyle/>
          <a:p>
            <a:pPr defTabSz="414772"/>
            <a:endParaRPr kumimoji="0" lang="en-US" altLang="ja-JP" sz="1100" b="1">
              <a:solidFill>
                <a:prstClr val="black"/>
              </a:solidFill>
              <a:latin typeface="游ゴシック" panose="020B0400000000000000" pitchFamily="50" charset="-128"/>
              <a:ea typeface="游ゴシック" panose="020B0400000000000000" pitchFamily="50" charset="-128"/>
            </a:endParaRPr>
          </a:p>
          <a:p>
            <a:pPr defTabSz="414772"/>
            <a:r>
              <a:rPr kumimoji="0" lang="en-US" altLang="ja-JP" sz="1100" b="1" u="sng">
                <a:solidFill>
                  <a:prstClr val="black"/>
                </a:solidFill>
                <a:latin typeface="游ゴシック" panose="020B0400000000000000" pitchFamily="50" charset="-128"/>
                <a:ea typeface="游ゴシック" panose="020B0400000000000000" pitchFamily="50" charset="-128"/>
              </a:rPr>
              <a:t>PV</a:t>
            </a:r>
            <a:r>
              <a:rPr kumimoji="0" lang="ja-JP" altLang="en-US" sz="1100" b="1" u="sng">
                <a:solidFill>
                  <a:prstClr val="black"/>
                </a:solidFill>
                <a:latin typeface="游ゴシック" panose="020B0400000000000000" pitchFamily="50" charset="-128"/>
                <a:ea typeface="游ゴシック" panose="020B0400000000000000" pitchFamily="50" charset="-128"/>
              </a:rPr>
              <a:t>　 </a:t>
            </a:r>
            <a:r>
              <a:rPr kumimoji="0" lang="en-US" altLang="ja-JP" sz="1100" b="1" u="sng">
                <a:solidFill>
                  <a:prstClr val="black"/>
                </a:solidFill>
                <a:latin typeface="游ゴシック" panose="020B0400000000000000" pitchFamily="50" charset="-128"/>
                <a:ea typeface="游ゴシック" panose="020B0400000000000000" pitchFamily="50" charset="-128"/>
              </a:rPr>
              <a:t>	</a:t>
            </a:r>
            <a:r>
              <a:rPr kumimoji="0" lang="en-US" altLang="ja-JP" b="1" u="sng">
                <a:solidFill>
                  <a:prstClr val="black"/>
                </a:solidFill>
                <a:latin typeface="游ゴシック" panose="020B0400000000000000" pitchFamily="50" charset="-128"/>
                <a:ea typeface="游ゴシック" panose="020B0400000000000000" pitchFamily="50" charset="-128"/>
              </a:rPr>
              <a:t>2.8</a:t>
            </a:r>
            <a:r>
              <a:rPr kumimoji="0" lang="ja-JP" altLang="en-US" sz="1100" b="1" u="sng">
                <a:solidFill>
                  <a:prstClr val="black"/>
                </a:solidFill>
                <a:latin typeface="游ゴシック" panose="020B0400000000000000" pitchFamily="50" charset="-128"/>
                <a:ea typeface="游ゴシック" panose="020B0400000000000000" pitchFamily="50" charset="-128"/>
              </a:rPr>
              <a:t>億</a:t>
            </a:r>
          </a:p>
        </p:txBody>
      </p:sp>
      <p:pic>
        <p:nvPicPr>
          <p:cNvPr id="71" name="Picture 2">
            <a:extLst>
              <a:ext uri="{FF2B5EF4-FFF2-40B4-BE49-F238E27FC236}">
                <a16:creationId xmlns:a16="http://schemas.microsoft.com/office/drawing/2014/main" id="{345BA208-C18C-4D91-8ABB-EB2B169105FB}"/>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01394" y="270010"/>
            <a:ext cx="2490757" cy="29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331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7836F8D-1F82-4E05-8691-60ED979B7731}"/>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プレースホルダー 2">
            <a:extLst>
              <a:ext uri="{FF2B5EF4-FFF2-40B4-BE49-F238E27FC236}">
                <a16:creationId xmlns:a16="http://schemas.microsoft.com/office/drawing/2014/main" id="{12D648E8-D856-4D00-A300-5054526591FE}"/>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800"/>
              <a:t>部活動、サークル、趣味、サブカルなどに懸命に取り組む人たちを応援する</a:t>
            </a:r>
            <a:endParaRPr lang="en-US" altLang="ja-JP" sz="1800"/>
          </a:p>
          <a:p>
            <a:r>
              <a:rPr lang="ja-JP" altLang="en-US" sz="1800"/>
              <a:t>プロジェクト。タイアップ動画制作、</a:t>
            </a:r>
            <a:r>
              <a:rPr lang="en-US" altLang="ja-JP" sz="1800"/>
              <a:t>YouTube</a:t>
            </a:r>
            <a:r>
              <a:rPr lang="ja-JP" altLang="en-US" sz="1800"/>
              <a:t>配信で若年層向け訴求が可能</a:t>
            </a:r>
          </a:p>
        </p:txBody>
      </p:sp>
      <p:sp>
        <p:nvSpPr>
          <p:cNvPr id="5" name="テキスト プレースホルダー 2">
            <a:extLst>
              <a:ext uri="{FF2B5EF4-FFF2-40B4-BE49-F238E27FC236}">
                <a16:creationId xmlns:a16="http://schemas.microsoft.com/office/drawing/2014/main" id="{6F62AE67-1F19-4BF5-8361-D9FC3206B221}"/>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6" name="テキスト プレースホルダー 2">
            <a:extLst>
              <a:ext uri="{FF2B5EF4-FFF2-40B4-BE49-F238E27FC236}">
                <a16:creationId xmlns:a16="http://schemas.microsoft.com/office/drawing/2014/main" id="{64ABA7D8-0BB7-4A3E-B73C-A68225322647}"/>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部活動をしている学生層</a:t>
            </a:r>
          </a:p>
        </p:txBody>
      </p:sp>
      <p:sp>
        <p:nvSpPr>
          <p:cNvPr id="7" name="テキスト プレースホルダー 2">
            <a:extLst>
              <a:ext uri="{FF2B5EF4-FFF2-40B4-BE49-F238E27FC236}">
                <a16:creationId xmlns:a16="http://schemas.microsoft.com/office/drawing/2014/main" id="{886576E2-E2C0-4FC4-A424-7A2B16600144}"/>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pic>
        <p:nvPicPr>
          <p:cNvPr id="8" name="グラフィックス 7" descr="ノート PC">
            <a:extLst>
              <a:ext uri="{FF2B5EF4-FFF2-40B4-BE49-F238E27FC236}">
                <a16:creationId xmlns:a16="http://schemas.microsoft.com/office/drawing/2014/main" id="{221DB763-6257-4294-8B13-F6B12382804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5196" y="689456"/>
            <a:ext cx="216000" cy="216000"/>
          </a:xfrm>
          <a:prstGeom prst="rect">
            <a:avLst/>
          </a:prstGeom>
        </p:spPr>
      </p:pic>
      <p:sp>
        <p:nvSpPr>
          <p:cNvPr id="9" name="正方形/長方形 8">
            <a:extLst>
              <a:ext uri="{FF2B5EF4-FFF2-40B4-BE49-F238E27FC236}">
                <a16:creationId xmlns:a16="http://schemas.microsoft.com/office/drawing/2014/main" id="{40EBB58B-678F-4FBB-B7AB-A8A4D096AE31}"/>
              </a:ext>
            </a:extLst>
          </p:cNvPr>
          <p:cNvSpPr/>
          <p:nvPr/>
        </p:nvSpPr>
        <p:spPr>
          <a:xfrm>
            <a:off x="591196" y="708511"/>
            <a:ext cx="3695242" cy="307777"/>
          </a:xfrm>
          <a:prstGeom prst="rect">
            <a:avLst/>
          </a:prstGeom>
        </p:spPr>
        <p:txBody>
          <a:bodyPr wrap="none">
            <a:spAutoFit/>
          </a:bodyPr>
          <a:lstStyle/>
          <a:p>
            <a:pPr defTabSz="493456">
              <a:defRPr/>
            </a:pPr>
            <a:r>
              <a:rPr lang="ja-JP" altLang="en-US" sz="700">
                <a:latin typeface="游ゴシック" panose="020B0400000000000000" pitchFamily="50" charset="-128"/>
                <a:ea typeface="游ゴシック" panose="020B0400000000000000" pitchFamily="50" charset="-128"/>
              </a:rPr>
              <a:t>ブカピチャンネル　</a:t>
            </a:r>
            <a:r>
              <a:rPr lang="en-US" altLang="ja-JP" sz="700">
                <a:latin typeface="游ゴシック" panose="020B0400000000000000" pitchFamily="50" charset="-128"/>
                <a:ea typeface="游ゴシック" panose="020B0400000000000000" pitchFamily="50" charset="-128"/>
                <a:hlinkClick r:id="rId5"/>
              </a:rPr>
              <a:t>https://www.youtube.com/channel/UCKPgDittmcqhf0v52rqNzAA</a:t>
            </a:r>
            <a:endParaRPr lang="en-US" altLang="ja-JP" sz="700">
              <a:latin typeface="游ゴシック" panose="020B0400000000000000" pitchFamily="50" charset="-128"/>
              <a:ea typeface="游ゴシック" panose="020B0400000000000000" pitchFamily="50" charset="-128"/>
            </a:endParaRPr>
          </a:p>
          <a:p>
            <a:pPr defTabSz="493456">
              <a:defRPr/>
            </a:pPr>
            <a:endParaRPr lang="en-US" altLang="ja-JP" sz="700">
              <a:latin typeface="游ゴシック" panose="020B0400000000000000" pitchFamily="50" charset="-128"/>
              <a:ea typeface="游ゴシック" panose="020B0400000000000000" pitchFamily="50" charset="-128"/>
            </a:endParaRPr>
          </a:p>
        </p:txBody>
      </p:sp>
      <p:sp>
        <p:nvSpPr>
          <p:cNvPr id="10" name="テキスト プレースホルダー 2">
            <a:extLst>
              <a:ext uri="{FF2B5EF4-FFF2-40B4-BE49-F238E27FC236}">
                <a16:creationId xmlns:a16="http://schemas.microsoft.com/office/drawing/2014/main" id="{F8AC6A1A-96F5-4ADF-98BB-C44A9C8B03DC}"/>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11" name="直線コネクタ 10">
            <a:extLst>
              <a:ext uri="{FF2B5EF4-FFF2-40B4-BE49-F238E27FC236}">
                <a16:creationId xmlns:a16="http://schemas.microsoft.com/office/drawing/2014/main" id="{2CE4822D-DD1D-47D5-A505-96D47957904D}"/>
              </a:ext>
            </a:extLst>
          </p:cNvPr>
          <p:cNvCxnSpPr>
            <a:cxnSpLocks/>
          </p:cNvCxnSpPr>
          <p:nvPr/>
        </p:nvCxnSpPr>
        <p:spPr>
          <a:xfrm>
            <a:off x="370909" y="2951286"/>
            <a:ext cx="68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F4F7346-C200-4EAF-8600-93C2D4F32239}"/>
              </a:ext>
            </a:extLst>
          </p:cNvPr>
          <p:cNvCxnSpPr>
            <a:cxnSpLocks/>
          </p:cNvCxnSpPr>
          <p:nvPr/>
        </p:nvCxnSpPr>
        <p:spPr>
          <a:xfrm>
            <a:off x="7420845" y="2951286"/>
            <a:ext cx="28268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プレースホルダー 2">
            <a:extLst>
              <a:ext uri="{FF2B5EF4-FFF2-40B4-BE49-F238E27FC236}">
                <a16:creationId xmlns:a16="http://schemas.microsoft.com/office/drawing/2014/main" id="{9EC14B42-09F2-41C7-A66A-C828A3B1D35B}"/>
              </a:ext>
            </a:extLst>
          </p:cNvPr>
          <p:cNvSpPr txBox="1">
            <a:spLocks/>
          </p:cNvSpPr>
          <p:nvPr/>
        </p:nvSpPr>
        <p:spPr>
          <a:xfrm>
            <a:off x="7336621" y="2683145"/>
            <a:ext cx="902811" cy="26814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cxnSp>
        <p:nvCxnSpPr>
          <p:cNvPr id="14" name="直線コネクタ 13">
            <a:extLst>
              <a:ext uri="{FF2B5EF4-FFF2-40B4-BE49-F238E27FC236}">
                <a16:creationId xmlns:a16="http://schemas.microsoft.com/office/drawing/2014/main" id="{90E4B1BF-8A00-4CF1-A549-2DD099B88270}"/>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四角形: 角を丸くする 14">
            <a:extLst>
              <a:ext uri="{FF2B5EF4-FFF2-40B4-BE49-F238E27FC236}">
                <a16:creationId xmlns:a16="http://schemas.microsoft.com/office/drawing/2014/main" id="{BCB6AB65-E249-4716-8B6D-20AA134F6813}"/>
              </a:ext>
            </a:extLst>
          </p:cNvPr>
          <p:cNvSpPr/>
          <p:nvPr/>
        </p:nvSpPr>
        <p:spPr>
          <a:xfrm>
            <a:off x="7421857" y="6766018"/>
            <a:ext cx="2889091" cy="362560"/>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000" b="1">
                <a:solidFill>
                  <a:schemeClr val="tx1"/>
                </a:solidFill>
                <a:latin typeface="游ゴシック" panose="020B0400000000000000" pitchFamily="50" charset="-128"/>
                <a:ea typeface="游ゴシック" panose="020B0400000000000000" pitchFamily="50" charset="-128"/>
              </a:rPr>
              <a:t>■視聴単価</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pPr defTabSz="1881188"/>
            <a:r>
              <a:rPr lang="en-US" altLang="ja-JP" sz="1000">
                <a:solidFill>
                  <a:schemeClr val="tx1">
                    <a:lumMod val="85000"/>
                    <a:lumOff val="15000"/>
                  </a:schemeClr>
                </a:solidFill>
                <a:latin typeface="+mn-ea"/>
              </a:rPr>
              <a:t>4</a:t>
            </a:r>
            <a:r>
              <a:rPr lang="ja-JP" altLang="en-US" sz="1000">
                <a:solidFill>
                  <a:schemeClr val="tx1">
                    <a:lumMod val="85000"/>
                    <a:lumOff val="15000"/>
                  </a:schemeClr>
                </a:solidFill>
                <a:latin typeface="+mn-ea"/>
              </a:rPr>
              <a:t>円</a:t>
            </a:r>
            <a:r>
              <a:rPr lang="en-US" altLang="ja-JP" sz="1000">
                <a:solidFill>
                  <a:schemeClr val="tx1">
                    <a:lumMod val="85000"/>
                    <a:lumOff val="15000"/>
                  </a:schemeClr>
                </a:solidFill>
                <a:latin typeface="+mn-ea"/>
              </a:rPr>
              <a:t>/imp</a:t>
            </a:r>
            <a:r>
              <a:rPr lang="ja-JP" altLang="en-US" sz="1000">
                <a:solidFill>
                  <a:schemeClr val="tx1">
                    <a:lumMod val="85000"/>
                    <a:lumOff val="15000"/>
                  </a:schemeClr>
                </a:solidFill>
                <a:latin typeface="+mn-ea"/>
              </a:rPr>
              <a:t>～　</a:t>
            </a:r>
            <a:r>
              <a:rPr kumimoji="1" lang="en-US" altLang="ja-JP" sz="800">
                <a:solidFill>
                  <a:schemeClr val="tx1"/>
                </a:solidFill>
                <a:latin typeface="游ゴシック" panose="020B0400000000000000" pitchFamily="50" charset="-128"/>
                <a:ea typeface="游ゴシック" panose="020B0400000000000000" pitchFamily="50" charset="-128"/>
              </a:rPr>
              <a:t>※</a:t>
            </a:r>
            <a:r>
              <a:rPr kumimoji="1" lang="ja-JP" altLang="en-US" sz="800">
                <a:solidFill>
                  <a:schemeClr val="tx1"/>
                </a:solidFill>
                <a:latin typeface="游ゴシック" panose="020B0400000000000000" pitchFamily="50" charset="-128"/>
                <a:ea typeface="游ゴシック" panose="020B0400000000000000" pitchFamily="50" charset="-128"/>
              </a:rPr>
              <a:t>参考コスト</a:t>
            </a:r>
            <a:endParaRPr kumimoji="1" lang="en-US" altLang="ja-JP" sz="1000">
              <a:solidFill>
                <a:schemeClr val="tx1"/>
              </a:solidFill>
              <a:latin typeface="游ゴシック" panose="020B0400000000000000" pitchFamily="50" charset="-128"/>
              <a:ea typeface="游ゴシック" panose="020B0400000000000000" pitchFamily="50" charset="-128"/>
            </a:endParaRPr>
          </a:p>
        </p:txBody>
      </p:sp>
      <p:sp>
        <p:nvSpPr>
          <p:cNvPr id="16" name="object 9">
            <a:extLst>
              <a:ext uri="{FF2B5EF4-FFF2-40B4-BE49-F238E27FC236}">
                <a16:creationId xmlns:a16="http://schemas.microsoft.com/office/drawing/2014/main" id="{5BC05571-1231-4717-BD7B-54CE38C74B30}"/>
              </a:ext>
            </a:extLst>
          </p:cNvPr>
          <p:cNvSpPr/>
          <p:nvPr/>
        </p:nvSpPr>
        <p:spPr>
          <a:xfrm>
            <a:off x="315696" y="219456"/>
            <a:ext cx="2255667" cy="40275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7" name="図 16">
            <a:extLst>
              <a:ext uri="{FF2B5EF4-FFF2-40B4-BE49-F238E27FC236}">
                <a16:creationId xmlns:a16="http://schemas.microsoft.com/office/drawing/2014/main" id="{A683A013-7FA4-47DD-AE39-79A7476DA9F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55927" y="3259680"/>
            <a:ext cx="1679100" cy="944494"/>
          </a:xfrm>
          <a:prstGeom prst="rect">
            <a:avLst/>
          </a:prstGeom>
          <a:ln>
            <a:solidFill>
              <a:schemeClr val="bg1">
                <a:lumMod val="50000"/>
              </a:schemeClr>
            </a:solidFill>
          </a:ln>
        </p:spPr>
      </p:pic>
      <p:sp>
        <p:nvSpPr>
          <p:cNvPr id="18" name="object 14">
            <a:extLst>
              <a:ext uri="{FF2B5EF4-FFF2-40B4-BE49-F238E27FC236}">
                <a16:creationId xmlns:a16="http://schemas.microsoft.com/office/drawing/2014/main" id="{429CF6C6-BBC8-4E62-9559-32F865C2920A}"/>
              </a:ext>
            </a:extLst>
          </p:cNvPr>
          <p:cNvSpPr/>
          <p:nvPr/>
        </p:nvSpPr>
        <p:spPr>
          <a:xfrm>
            <a:off x="7453182" y="5011660"/>
            <a:ext cx="1681845" cy="1040212"/>
          </a:xfrm>
          <a:prstGeom prst="rect">
            <a:avLst/>
          </a:prstGeom>
          <a:blipFill>
            <a:blip r:embed="rId8" cstate="print">
              <a:extLst>
                <a:ext uri="{28A0092B-C50C-407E-A947-70E740481C1C}">
                  <a14:useLocalDpi xmlns:a14="http://schemas.microsoft.com/office/drawing/2010/main"/>
                </a:ext>
              </a:extLst>
            </a:blip>
            <a:stretch>
              <a:fillRect/>
            </a:stretch>
          </a:blipFill>
          <a:ln>
            <a:solidFill>
              <a:schemeClr val="bg1">
                <a:lumMod val="50000"/>
              </a:schemeClr>
            </a:solidFill>
          </a:ln>
        </p:spPr>
        <p:txBody>
          <a:bodyPr wrap="square" lIns="0" tIns="0" rIns="0" bIns="0" rtlCol="0"/>
          <a:lstStyle/>
          <a:p>
            <a:endParaRPr/>
          </a:p>
        </p:txBody>
      </p:sp>
      <p:sp>
        <p:nvSpPr>
          <p:cNvPr id="19" name="正方形/長方形 18">
            <a:extLst>
              <a:ext uri="{FF2B5EF4-FFF2-40B4-BE49-F238E27FC236}">
                <a16:creationId xmlns:a16="http://schemas.microsoft.com/office/drawing/2014/main" id="{C1118483-9445-4C5A-9A7F-4CE32941A043}"/>
              </a:ext>
            </a:extLst>
          </p:cNvPr>
          <p:cNvSpPr/>
          <p:nvPr/>
        </p:nvSpPr>
        <p:spPr>
          <a:xfrm>
            <a:off x="7485519" y="3062867"/>
            <a:ext cx="2670825" cy="162993"/>
          </a:xfrm>
          <a:prstGeom prst="rect">
            <a:avLst/>
          </a:prstGeom>
        </p:spPr>
        <p:txBody>
          <a:bodyPr wrap="square" lIns="0" tIns="0" rIns="0" bIns="0">
            <a:spAutoFit/>
          </a:bodyPr>
          <a:lstStyle/>
          <a:p>
            <a:pPr lvl="0">
              <a:lnSpc>
                <a:spcPct val="110000"/>
              </a:lnSpc>
            </a:pPr>
            <a:r>
              <a:rPr lang="ja-JP" altLang="en-US" sz="1000" b="1">
                <a:solidFill>
                  <a:prstClr val="black"/>
                </a:solidFill>
                <a:latin typeface="游ゴシック" panose="020B0400000000000000" pitchFamily="50" charset="-128"/>
                <a:ea typeface="游ゴシック" panose="020B0400000000000000" pitchFamily="50" charset="-128"/>
              </a:rPr>
              <a:t>■広告主：森永製菓</a:t>
            </a:r>
            <a:endParaRPr lang="en-US" altLang="ja-JP" sz="1000">
              <a:solidFill>
                <a:prstClr val="black"/>
              </a:solidFill>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BCDB02C1-7DC0-4C9A-9B13-D0184B2AFC78}"/>
              </a:ext>
            </a:extLst>
          </p:cNvPr>
          <p:cNvSpPr/>
          <p:nvPr/>
        </p:nvSpPr>
        <p:spPr>
          <a:xfrm>
            <a:off x="7501539" y="4290203"/>
            <a:ext cx="2889091" cy="401328"/>
          </a:xfrm>
          <a:prstGeom prst="rect">
            <a:avLst/>
          </a:prstGeom>
        </p:spPr>
        <p:txBody>
          <a:bodyPr wrap="square" lIns="0" tIns="0" rIns="0" bIns="0">
            <a:spAutoFit/>
          </a:bodyPr>
          <a:lstStyle/>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夏の高校野球期間中にサンシャイン池崎氏が母校に訪問し、</a:t>
            </a:r>
            <a:endParaRPr lang="en-US" altLang="ja-JP" sz="800">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en-US" altLang="ja-JP" sz="800">
                <a:solidFill>
                  <a:prstClr val="black"/>
                </a:solidFill>
                <a:latin typeface="游ゴシック" panose="020B0400000000000000" pitchFamily="50" charset="-128"/>
                <a:ea typeface="游ゴシック" panose="020B0400000000000000" pitchFamily="50" charset="-128"/>
              </a:rPr>
              <a:t>in</a:t>
            </a:r>
            <a:r>
              <a:rPr lang="ja-JP" altLang="en-US" sz="800">
                <a:solidFill>
                  <a:prstClr val="black"/>
                </a:solidFill>
                <a:latin typeface="游ゴシック" panose="020B0400000000000000" pitchFamily="50" charset="-128"/>
                <a:ea typeface="游ゴシック" panose="020B0400000000000000" pitchFamily="50" charset="-128"/>
              </a:rPr>
              <a:t>ゼリーを差し入れする</a:t>
            </a:r>
            <a:r>
              <a:rPr lang="en-US" altLang="ja-JP" sz="800">
                <a:solidFill>
                  <a:prstClr val="black"/>
                </a:solidFill>
                <a:latin typeface="游ゴシック" panose="020B0400000000000000" pitchFamily="50" charset="-128"/>
                <a:ea typeface="游ゴシック" panose="020B0400000000000000" pitchFamily="50" charset="-128"/>
              </a:rPr>
              <a:t>2</a:t>
            </a:r>
            <a:r>
              <a:rPr lang="ja-JP" altLang="en-US" sz="800">
                <a:solidFill>
                  <a:prstClr val="black"/>
                </a:solidFill>
                <a:latin typeface="游ゴシック" panose="020B0400000000000000" pitchFamily="50" charset="-128"/>
                <a:ea typeface="游ゴシック" panose="020B0400000000000000" pitchFamily="50" charset="-128"/>
              </a:rPr>
              <a:t>分半のドキュメンタリー動画を配信</a:t>
            </a:r>
          </a:p>
          <a:p>
            <a:pPr lvl="0">
              <a:lnSpc>
                <a:spcPct val="110000"/>
              </a:lnSpc>
            </a:pPr>
            <a:endParaRPr lang="ja-JP" altLang="en-US" sz="800">
              <a:solidFill>
                <a:prstClr val="black"/>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B89B4AA6-5EBD-4A5B-8DB8-D1991432F718}"/>
              </a:ext>
            </a:extLst>
          </p:cNvPr>
          <p:cNvSpPr/>
          <p:nvPr/>
        </p:nvSpPr>
        <p:spPr>
          <a:xfrm>
            <a:off x="7485520" y="4846564"/>
            <a:ext cx="2870244" cy="162993"/>
          </a:xfrm>
          <a:prstGeom prst="rect">
            <a:avLst/>
          </a:prstGeom>
        </p:spPr>
        <p:txBody>
          <a:bodyPr wrap="square" lIns="0" tIns="0" rIns="0" bIns="0">
            <a:spAutoFit/>
          </a:bodyPr>
          <a:lstStyle/>
          <a:p>
            <a:pPr lvl="0">
              <a:lnSpc>
                <a:spcPct val="110000"/>
              </a:lnSpc>
            </a:pPr>
            <a:r>
              <a:rPr lang="ja-JP" altLang="en-US" sz="1000" b="1">
                <a:solidFill>
                  <a:prstClr val="black"/>
                </a:solidFill>
                <a:latin typeface="游ゴシック" panose="020B0400000000000000" pitchFamily="50" charset="-128"/>
                <a:ea typeface="游ゴシック" panose="020B0400000000000000" pitchFamily="50" charset="-128"/>
              </a:rPr>
              <a:t>■広告主：ワーナー・ブラザーズ</a:t>
            </a:r>
            <a:endParaRPr lang="en-US" altLang="ja-JP" sz="1000">
              <a:solidFill>
                <a:prstClr val="black"/>
              </a:solidFill>
              <a:latin typeface="游ゴシック" panose="020B0400000000000000" pitchFamily="50" charset="-128"/>
              <a:ea typeface="游ゴシック" panose="020B0400000000000000" pitchFamily="50" charset="-128"/>
            </a:endParaRPr>
          </a:p>
        </p:txBody>
      </p:sp>
      <p:sp>
        <p:nvSpPr>
          <p:cNvPr id="23" name="正方形/長方形 22">
            <a:extLst>
              <a:ext uri="{FF2B5EF4-FFF2-40B4-BE49-F238E27FC236}">
                <a16:creationId xmlns:a16="http://schemas.microsoft.com/office/drawing/2014/main" id="{57B2989E-5F1B-43D2-83CA-D213B2622D0B}"/>
              </a:ext>
            </a:extLst>
          </p:cNvPr>
          <p:cNvSpPr/>
          <p:nvPr/>
        </p:nvSpPr>
        <p:spPr>
          <a:xfrm>
            <a:off x="7500035" y="6125972"/>
            <a:ext cx="2813954" cy="401328"/>
          </a:xfrm>
          <a:prstGeom prst="rect">
            <a:avLst/>
          </a:prstGeom>
        </p:spPr>
        <p:txBody>
          <a:bodyPr wrap="square" lIns="0" tIns="0" rIns="0" bIns="0">
            <a:spAutoFit/>
          </a:bodyPr>
          <a:lstStyle/>
          <a:p>
            <a:pPr lvl="0">
              <a:lnSpc>
                <a:spcPct val="110000"/>
              </a:lnSpc>
            </a:pPr>
            <a:r>
              <a:rPr lang="ja-JP" altLang="en-US" sz="800" spc="-5">
                <a:latin typeface="IPAexGothic"/>
                <a:cs typeface="IPAexGothic"/>
              </a:rPr>
              <a:t>映画「ドクタースリープ」の告知として、</a:t>
            </a:r>
            <a:r>
              <a:rPr lang="en-US" altLang="ja-JP" sz="800"/>
              <a:t>#</a:t>
            </a:r>
            <a:r>
              <a:rPr lang="ja-JP" altLang="en-US" sz="800"/>
              <a:t>部活</a:t>
            </a:r>
            <a:r>
              <a:rPr lang="en-US" altLang="ja-JP" sz="800" spc="145"/>
              <a:t>ONE</a:t>
            </a:r>
            <a:r>
              <a:rPr lang="en-US" altLang="ja-JP" sz="800" spc="100"/>
              <a:t>!</a:t>
            </a:r>
            <a:r>
              <a:rPr lang="en-US" altLang="ja-JP" sz="800"/>
              <a:t>(</a:t>
            </a:r>
            <a:r>
              <a:rPr lang="ja-JP" altLang="en-US" sz="800"/>
              <a:t>オカルト部</a:t>
            </a:r>
            <a:r>
              <a:rPr lang="en-US" altLang="ja-JP" sz="800"/>
              <a:t>)</a:t>
            </a:r>
            <a:r>
              <a:rPr lang="ja-JP" altLang="en-US" sz="800"/>
              <a:t>でトンネルの心霊現象を体験する</a:t>
            </a:r>
            <a:r>
              <a:rPr lang="en-US" altLang="ja-JP" sz="800">
                <a:solidFill>
                  <a:prstClr val="black"/>
                </a:solidFill>
                <a:latin typeface="游ゴシック" panose="020B0400000000000000" pitchFamily="50" charset="-128"/>
                <a:ea typeface="游ゴシック" panose="020B0400000000000000" pitchFamily="50" charset="-128"/>
              </a:rPr>
              <a:t>YouTube</a:t>
            </a:r>
            <a:r>
              <a:rPr lang="ja-JP" altLang="en-US" sz="800">
                <a:solidFill>
                  <a:prstClr val="black"/>
                </a:solidFill>
                <a:latin typeface="游ゴシック" panose="020B0400000000000000" pitchFamily="50" charset="-128"/>
                <a:ea typeface="游ゴシック" panose="020B0400000000000000" pitchFamily="50" charset="-128"/>
              </a:rPr>
              <a:t>タイアップ動画の企画、制作、配信を実施。</a:t>
            </a:r>
            <a:endParaRPr lang="en-US" altLang="ja-JP" sz="800">
              <a:solidFill>
                <a:prstClr val="black"/>
              </a:solidFill>
              <a:latin typeface="游ゴシック" panose="020B0400000000000000" pitchFamily="50" charset="-128"/>
              <a:ea typeface="游ゴシック" panose="020B0400000000000000" pitchFamily="50" charset="-128"/>
            </a:endParaRPr>
          </a:p>
        </p:txBody>
      </p:sp>
      <p:sp>
        <p:nvSpPr>
          <p:cNvPr id="24" name="object 13">
            <a:extLst>
              <a:ext uri="{FF2B5EF4-FFF2-40B4-BE49-F238E27FC236}">
                <a16:creationId xmlns:a16="http://schemas.microsoft.com/office/drawing/2014/main" id="{250323B9-EE1C-49FF-9C8E-4D140D22E4B7}"/>
              </a:ext>
            </a:extLst>
          </p:cNvPr>
          <p:cNvSpPr txBox="1"/>
          <p:nvPr/>
        </p:nvSpPr>
        <p:spPr>
          <a:xfrm>
            <a:off x="439889" y="3405080"/>
            <a:ext cx="6735020" cy="569387"/>
          </a:xfrm>
          <a:prstGeom prst="rect">
            <a:avLst/>
          </a:prstGeom>
        </p:spPr>
        <p:txBody>
          <a:bodyPr vert="horz" wrap="square" lIns="0" tIns="50800" rIns="0" bIns="0" rtlCol="0">
            <a:spAutoFit/>
          </a:bodyPr>
          <a:lstStyle/>
          <a:p>
            <a:pPr marL="43180">
              <a:lnSpc>
                <a:spcPct val="100000"/>
              </a:lnSpc>
              <a:spcBef>
                <a:spcPts val="400"/>
              </a:spcBef>
            </a:pPr>
            <a:r>
              <a:rPr lang="ja-JP" altLang="en-US" sz="900">
                <a:latin typeface="+mn-ea"/>
                <a:cs typeface="Noto Sans CJK JP Medium"/>
              </a:rPr>
              <a:t>①</a:t>
            </a:r>
            <a:r>
              <a:rPr lang="en-US" altLang="ja-JP" sz="900">
                <a:latin typeface="+mn-ea"/>
                <a:cs typeface="Noto Sans CJK JP Medium"/>
              </a:rPr>
              <a:t>ABC</a:t>
            </a:r>
            <a:r>
              <a:rPr lang="ja-JP" altLang="en-US" sz="900">
                <a:latin typeface="+mn-ea"/>
                <a:cs typeface="Noto Sans CJK JP Medium"/>
              </a:rPr>
              <a:t>テレビにて</a:t>
            </a:r>
            <a:r>
              <a:rPr lang="ja-JP" altLang="en-US" sz="900">
                <a:latin typeface="+mn-ea"/>
              </a:rPr>
              <a:t>毎週火曜 深夜</a:t>
            </a:r>
            <a:r>
              <a:rPr lang="en-US" altLang="ja-JP" sz="900">
                <a:latin typeface="+mn-ea"/>
              </a:rPr>
              <a:t>2:14</a:t>
            </a:r>
            <a:r>
              <a:rPr lang="ja-JP" altLang="en-US" sz="900">
                <a:latin typeface="+mn-ea"/>
              </a:rPr>
              <a:t>～</a:t>
            </a:r>
            <a:r>
              <a:rPr lang="en-US" altLang="ja-JP" sz="900">
                <a:latin typeface="+mn-ea"/>
              </a:rPr>
              <a:t>2:34</a:t>
            </a:r>
            <a:r>
              <a:rPr lang="ja-JP" altLang="en-US" sz="900">
                <a:latin typeface="+mn-ea"/>
                <a:cs typeface="Noto Sans CJK JP Medium"/>
              </a:rPr>
              <a:t>放送の「部活ピーポー全力応援！ブカピ！」</a:t>
            </a:r>
          </a:p>
          <a:p>
            <a:pPr marL="43180">
              <a:lnSpc>
                <a:spcPct val="100000"/>
              </a:lnSpc>
              <a:spcBef>
                <a:spcPts val="400"/>
              </a:spcBef>
            </a:pPr>
            <a:r>
              <a:rPr lang="ja-JP" altLang="en-US" sz="900">
                <a:latin typeface="+mn-ea"/>
                <a:cs typeface="Noto Sans CJK JP Medium"/>
              </a:rPr>
              <a:t>②文化部、運動部、学年問わず全国の部活動を頑張る生徒（ブカツピーポー）を応援する</a:t>
            </a:r>
            <a:r>
              <a:rPr lang="en-US" altLang="ja-JP" sz="900">
                <a:latin typeface="+mn-ea"/>
                <a:cs typeface="Noto Sans CJK JP Medium"/>
              </a:rPr>
              <a:t>YouTube</a:t>
            </a:r>
            <a:r>
              <a:rPr lang="ja-JP" altLang="en-US" sz="900">
                <a:latin typeface="+mn-ea"/>
                <a:cs typeface="Noto Sans CJK JP Medium"/>
              </a:rPr>
              <a:t>チャンネル「ブカピ」</a:t>
            </a:r>
          </a:p>
          <a:p>
            <a:pPr marL="43180">
              <a:lnSpc>
                <a:spcPct val="100000"/>
              </a:lnSpc>
              <a:spcBef>
                <a:spcPts val="400"/>
              </a:spcBef>
            </a:pPr>
            <a:r>
              <a:rPr lang="ja-JP" altLang="en-US" sz="900">
                <a:latin typeface="+mn-ea"/>
                <a:cs typeface="Noto Sans CJK JP Medium"/>
              </a:rPr>
              <a:t>③人気</a:t>
            </a:r>
            <a:r>
              <a:rPr lang="en-US" altLang="ja-JP" sz="900">
                <a:latin typeface="+mn-ea"/>
                <a:cs typeface="Noto Sans CJK JP Medium"/>
              </a:rPr>
              <a:t>YouTuber</a:t>
            </a:r>
            <a:r>
              <a:rPr lang="ja-JP" altLang="en-US" sz="900">
                <a:latin typeface="+mn-ea"/>
                <a:cs typeface="Noto Sans CJK JP Medium"/>
              </a:rPr>
              <a:t>達が心霊スポットを巡る</a:t>
            </a:r>
            <a:r>
              <a:rPr lang="en-US" altLang="ja-JP" sz="900">
                <a:latin typeface="+mn-ea"/>
                <a:cs typeface="Noto Sans CJK JP Medium"/>
              </a:rPr>
              <a:t>YouTube</a:t>
            </a:r>
            <a:r>
              <a:rPr lang="ja-JP" altLang="en-US" sz="900">
                <a:latin typeface="+mn-ea"/>
                <a:cs typeface="Noto Sans CJK JP Medium"/>
              </a:rPr>
              <a:t>チャンネル</a:t>
            </a:r>
            <a:r>
              <a:rPr lang="en-US" altLang="ja-JP" sz="900">
                <a:latin typeface="+mn-ea"/>
                <a:cs typeface="Noto Sans CJK JP Medium"/>
              </a:rPr>
              <a:t>｢</a:t>
            </a:r>
            <a:r>
              <a:rPr lang="ja-JP" altLang="en-US" sz="900">
                <a:latin typeface="+mn-ea"/>
                <a:cs typeface="Noto Sans CJK JP Medium"/>
              </a:rPr>
              <a:t>オカルト部</a:t>
            </a:r>
            <a:r>
              <a:rPr lang="en-US" altLang="ja-JP" sz="900">
                <a:latin typeface="+mn-ea"/>
                <a:cs typeface="Noto Sans CJK JP Medium"/>
              </a:rPr>
              <a:t>｣</a:t>
            </a:r>
            <a:endParaRPr lang="ja-JP" altLang="en-US" sz="900">
              <a:latin typeface="+mn-ea"/>
              <a:cs typeface="Noto Sans CJK JP Medium"/>
            </a:endParaRPr>
          </a:p>
        </p:txBody>
      </p:sp>
      <p:sp>
        <p:nvSpPr>
          <p:cNvPr id="25" name="正方形/長方形 24">
            <a:extLst>
              <a:ext uri="{FF2B5EF4-FFF2-40B4-BE49-F238E27FC236}">
                <a16:creationId xmlns:a16="http://schemas.microsoft.com/office/drawing/2014/main" id="{F08549D8-EF0E-4AC0-BB22-72AC581D0CF9}"/>
              </a:ext>
            </a:extLst>
          </p:cNvPr>
          <p:cNvSpPr/>
          <p:nvPr/>
        </p:nvSpPr>
        <p:spPr>
          <a:xfrm>
            <a:off x="4196670" y="708511"/>
            <a:ext cx="4278735" cy="307777"/>
          </a:xfrm>
          <a:prstGeom prst="rect">
            <a:avLst/>
          </a:prstGeom>
        </p:spPr>
        <p:txBody>
          <a:bodyPr wrap="none">
            <a:spAutoFit/>
          </a:bodyPr>
          <a:lstStyle/>
          <a:p>
            <a:pPr defTabSz="493456">
              <a:defRPr/>
            </a:pPr>
            <a:r>
              <a:rPr lang="ja-JP" altLang="en-US" sz="700">
                <a:latin typeface="游ゴシック" panose="020B0400000000000000" pitchFamily="50" charset="-128"/>
                <a:ea typeface="游ゴシック" panose="020B0400000000000000" pitchFamily="50" charset="-128"/>
              </a:rPr>
              <a:t>オカルト部チャンネル　</a:t>
            </a:r>
            <a:r>
              <a:rPr lang="en-US" altLang="ja-JP" sz="700">
                <a:latin typeface="游ゴシック" panose="020B0400000000000000" pitchFamily="50" charset="-128"/>
                <a:ea typeface="游ゴシック" panose="020B0400000000000000" pitchFamily="50" charset="-128"/>
                <a:hlinkClick r:id="rId9"/>
              </a:rPr>
              <a:t>https://www.youtube.com/channel/UCvD2TR9nJifQfHWJVtQalCA/featured</a:t>
            </a:r>
            <a:endParaRPr lang="en-US" altLang="ja-JP" sz="700">
              <a:latin typeface="游ゴシック" panose="020B0400000000000000" pitchFamily="50" charset="-128"/>
              <a:ea typeface="游ゴシック" panose="020B0400000000000000" pitchFamily="50" charset="-128"/>
            </a:endParaRPr>
          </a:p>
          <a:p>
            <a:pPr defTabSz="493456">
              <a:defRPr/>
            </a:pPr>
            <a:endParaRPr lang="en-US" altLang="ja-JP" sz="700">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DFA0C7B7-A8E7-4403-AAB1-610D824E4670}"/>
              </a:ext>
            </a:extLst>
          </p:cNvPr>
          <p:cNvSpPr/>
          <p:nvPr/>
        </p:nvSpPr>
        <p:spPr>
          <a:xfrm>
            <a:off x="439889" y="3021608"/>
            <a:ext cx="6735020" cy="365165"/>
          </a:xfrm>
          <a:prstGeom prst="rect">
            <a:avLst/>
          </a:prstGeom>
        </p:spPr>
        <p:txBody>
          <a:bodyPr wrap="square" lIns="0" tIns="0" rIns="0" bIns="0">
            <a:spAutoFit/>
          </a:bodyPr>
          <a:lstStyle/>
          <a:p>
            <a:pPr>
              <a:lnSpc>
                <a:spcPct val="110000"/>
              </a:lnSpc>
            </a:pPr>
            <a:r>
              <a:rPr lang="ja-JP" altLang="en-US" sz="1100" b="1">
                <a:latin typeface="游ゴシック" panose="020B0400000000000000" pitchFamily="50" charset="-128"/>
                <a:ea typeface="游ゴシック" panose="020B0400000000000000" pitchFamily="50" charset="-128"/>
              </a:rPr>
              <a:t>■学校の部活はもちろん、サークル、趣味、サブカルなどを「部活」とくくり、</a:t>
            </a:r>
            <a:endParaRPr lang="en-US" altLang="ja-JP" sz="1100" b="1">
              <a:latin typeface="游ゴシック" panose="020B0400000000000000" pitchFamily="50" charset="-128"/>
              <a:ea typeface="游ゴシック" panose="020B0400000000000000" pitchFamily="50" charset="-128"/>
            </a:endParaRPr>
          </a:p>
          <a:p>
            <a:pPr>
              <a:lnSpc>
                <a:spcPct val="110000"/>
              </a:lnSpc>
            </a:pPr>
            <a:r>
              <a:rPr lang="ja-JP" altLang="en-US" sz="1100" b="1">
                <a:latin typeface="游ゴシック" panose="020B0400000000000000" pitchFamily="50" charset="-128"/>
                <a:ea typeface="游ゴシック" panose="020B0400000000000000" pitchFamily="50" charset="-128"/>
              </a:rPr>
              <a:t>一生懸命に取り組む人たちを応援するプロジェクト</a:t>
            </a:r>
          </a:p>
        </p:txBody>
      </p:sp>
      <p:sp>
        <p:nvSpPr>
          <p:cNvPr id="27" name="角丸四角形 85">
            <a:extLst>
              <a:ext uri="{FF2B5EF4-FFF2-40B4-BE49-F238E27FC236}">
                <a16:creationId xmlns:a16="http://schemas.microsoft.com/office/drawing/2014/main" id="{E9C5E218-B08E-4DDB-85AE-79BA860B048B}"/>
              </a:ext>
            </a:extLst>
          </p:cNvPr>
          <p:cNvSpPr/>
          <p:nvPr/>
        </p:nvSpPr>
        <p:spPr>
          <a:xfrm>
            <a:off x="5533215" y="5025021"/>
            <a:ext cx="1656210" cy="330899"/>
          </a:xfrm>
          <a:prstGeom prst="roundRect">
            <a:avLst>
              <a:gd name="adj" fmla="val 14483"/>
            </a:avLst>
          </a:prstGeom>
          <a:solidFill>
            <a:schemeClr val="accent2">
              <a:lumMod val="10000"/>
              <a:lumOff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27000" tIns="81000" rIns="27000" bIns="0" rtlCol="0" anchor="t" anchorCtr="0"/>
          <a:lstStyle/>
          <a:p>
            <a:pPr algn="ctr">
              <a:lnSpc>
                <a:spcPct val="110000"/>
              </a:lnSpc>
            </a:pPr>
            <a:r>
              <a:rPr lang="en-US" altLang="ja-JP" sz="1000" b="1">
                <a:solidFill>
                  <a:schemeClr val="tx1"/>
                </a:solidFill>
                <a:latin typeface="+mn-ea"/>
              </a:rPr>
              <a:t>CM</a:t>
            </a:r>
            <a:r>
              <a:rPr lang="ja-JP" altLang="en-US" sz="1000" b="1">
                <a:solidFill>
                  <a:schemeClr val="tx1"/>
                </a:solidFill>
                <a:latin typeface="+mn-ea"/>
              </a:rPr>
              <a:t>素材を</a:t>
            </a:r>
            <a:r>
              <a:rPr lang="en-US" altLang="ja-JP" sz="1000" b="1">
                <a:solidFill>
                  <a:schemeClr val="tx1"/>
                </a:solidFill>
                <a:latin typeface="+mn-ea"/>
              </a:rPr>
              <a:t>YouTube</a:t>
            </a:r>
            <a:r>
              <a:rPr lang="ja-JP" altLang="en-US" sz="1000" b="1">
                <a:solidFill>
                  <a:schemeClr val="tx1"/>
                </a:solidFill>
                <a:latin typeface="+mn-ea"/>
              </a:rPr>
              <a:t>配信</a:t>
            </a:r>
            <a:endParaRPr lang="en-US" altLang="ja-JP" sz="1000" b="1">
              <a:solidFill>
                <a:schemeClr val="tx1"/>
              </a:solidFill>
              <a:latin typeface="+mn-ea"/>
            </a:endParaRPr>
          </a:p>
        </p:txBody>
      </p:sp>
      <p:sp>
        <p:nvSpPr>
          <p:cNvPr id="29" name="角丸四角形 85">
            <a:extLst>
              <a:ext uri="{FF2B5EF4-FFF2-40B4-BE49-F238E27FC236}">
                <a16:creationId xmlns:a16="http://schemas.microsoft.com/office/drawing/2014/main" id="{CAEE8D84-37CC-4BDF-ABCC-13EE23B19589}"/>
              </a:ext>
            </a:extLst>
          </p:cNvPr>
          <p:cNvSpPr/>
          <p:nvPr/>
        </p:nvSpPr>
        <p:spPr>
          <a:xfrm>
            <a:off x="5518700" y="4151636"/>
            <a:ext cx="1656210" cy="797870"/>
          </a:xfrm>
          <a:prstGeom prst="roundRect">
            <a:avLst>
              <a:gd name="adj" fmla="val 8342"/>
            </a:avLst>
          </a:prstGeom>
          <a:solidFill>
            <a:schemeClr val="accent2">
              <a:lumMod val="10000"/>
              <a:lumOff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27000" tIns="81000" rIns="27000" bIns="0" rtlCol="0" anchor="t" anchorCtr="0"/>
          <a:lstStyle/>
          <a:p>
            <a:pPr algn="ctr">
              <a:lnSpc>
                <a:spcPct val="110000"/>
              </a:lnSpc>
            </a:pPr>
            <a:r>
              <a:rPr lang="ja-JP" altLang="en-US" sz="1000" b="1">
                <a:solidFill>
                  <a:schemeClr val="tx1"/>
                </a:solidFill>
                <a:latin typeface="+mn-ea"/>
              </a:rPr>
              <a:t>タイアップ動画制作</a:t>
            </a:r>
            <a:endParaRPr lang="en-US" altLang="ja-JP" sz="1000" b="1">
              <a:solidFill>
                <a:schemeClr val="tx1"/>
              </a:solidFill>
              <a:latin typeface="+mn-ea"/>
            </a:endParaRPr>
          </a:p>
          <a:p>
            <a:pPr algn="ctr">
              <a:lnSpc>
                <a:spcPct val="110000"/>
              </a:lnSpc>
            </a:pPr>
            <a:r>
              <a:rPr lang="ja-JP" altLang="en-US" sz="1000" b="1">
                <a:solidFill>
                  <a:schemeClr val="tx1"/>
                </a:solidFill>
                <a:latin typeface="+mn-ea"/>
              </a:rPr>
              <a:t>（短尺・長尺）</a:t>
            </a:r>
            <a:endParaRPr lang="en-US" altLang="ja-JP" sz="1000" b="1">
              <a:solidFill>
                <a:schemeClr val="tx1"/>
              </a:solidFill>
              <a:latin typeface="+mn-ea"/>
            </a:endParaRPr>
          </a:p>
          <a:p>
            <a:pPr algn="ctr">
              <a:lnSpc>
                <a:spcPct val="110000"/>
              </a:lnSpc>
            </a:pPr>
            <a:r>
              <a:rPr lang="ja-JP" altLang="en-US" sz="1000" b="1">
                <a:solidFill>
                  <a:schemeClr val="tx1"/>
                </a:solidFill>
                <a:latin typeface="+mn-ea"/>
              </a:rPr>
              <a:t>＋</a:t>
            </a:r>
            <a:endParaRPr lang="en-US" altLang="ja-JP" sz="1000" b="1">
              <a:solidFill>
                <a:schemeClr val="tx1"/>
              </a:solidFill>
              <a:latin typeface="+mn-ea"/>
            </a:endParaRPr>
          </a:p>
          <a:p>
            <a:pPr algn="ctr">
              <a:lnSpc>
                <a:spcPct val="110000"/>
              </a:lnSpc>
            </a:pPr>
            <a:r>
              <a:rPr lang="en-US" altLang="ja-JP" sz="1000" b="1">
                <a:solidFill>
                  <a:schemeClr val="tx1"/>
                </a:solidFill>
                <a:latin typeface="+mn-ea"/>
              </a:rPr>
              <a:t>YouTube</a:t>
            </a:r>
            <a:r>
              <a:rPr lang="ja-JP" altLang="en-US" sz="1000" b="1">
                <a:solidFill>
                  <a:schemeClr val="tx1"/>
                </a:solidFill>
                <a:latin typeface="+mn-ea"/>
              </a:rPr>
              <a:t>配信</a:t>
            </a:r>
            <a:endParaRPr lang="en-US" altLang="ja-JP" sz="1000" b="1">
              <a:solidFill>
                <a:schemeClr val="tx1"/>
              </a:solidFill>
              <a:latin typeface="+mn-ea"/>
            </a:endParaRPr>
          </a:p>
        </p:txBody>
      </p:sp>
      <p:sp>
        <p:nvSpPr>
          <p:cNvPr id="30" name="角丸四角形 85">
            <a:extLst>
              <a:ext uri="{FF2B5EF4-FFF2-40B4-BE49-F238E27FC236}">
                <a16:creationId xmlns:a16="http://schemas.microsoft.com/office/drawing/2014/main" id="{C7F0E85C-103B-4C49-9363-4CBE040E49FA}"/>
              </a:ext>
            </a:extLst>
          </p:cNvPr>
          <p:cNvSpPr/>
          <p:nvPr/>
        </p:nvSpPr>
        <p:spPr>
          <a:xfrm>
            <a:off x="5513994" y="5388000"/>
            <a:ext cx="1681846" cy="1105840"/>
          </a:xfrm>
          <a:prstGeom prst="roundRect">
            <a:avLst>
              <a:gd name="adj" fmla="val 8342"/>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27000" tIns="81000" rIns="27000" bIns="0" rtlCol="0" anchor="t" anchorCtr="0"/>
          <a:lstStyle/>
          <a:p>
            <a:pPr>
              <a:lnSpc>
                <a:spcPct val="110000"/>
              </a:lnSpc>
            </a:pPr>
            <a:r>
              <a:rPr lang="ja-JP" altLang="en-US" sz="900">
                <a:solidFill>
                  <a:schemeClr val="tx1"/>
                </a:solidFill>
                <a:latin typeface="+mn-ea"/>
              </a:rPr>
              <a:t>ノンスキッパブルの</a:t>
            </a:r>
            <a:r>
              <a:rPr lang="en-US" altLang="ja-JP" sz="900">
                <a:solidFill>
                  <a:schemeClr val="tx1"/>
                </a:solidFill>
                <a:latin typeface="+mn-ea"/>
              </a:rPr>
              <a:t>YouTube</a:t>
            </a:r>
            <a:r>
              <a:rPr lang="ja-JP" altLang="en-US" sz="900">
                <a:solidFill>
                  <a:schemeClr val="tx1"/>
                </a:solidFill>
                <a:latin typeface="+mn-ea"/>
              </a:rPr>
              <a:t>インストリーム動画広告（視聴完了率</a:t>
            </a:r>
            <a:r>
              <a:rPr lang="en-US" altLang="ja-JP" sz="900">
                <a:solidFill>
                  <a:schemeClr val="tx1"/>
                </a:solidFill>
                <a:latin typeface="+mn-ea"/>
              </a:rPr>
              <a:t>90%</a:t>
            </a:r>
            <a:r>
              <a:rPr lang="ja-JP" altLang="en-US" sz="900">
                <a:solidFill>
                  <a:schemeClr val="tx1"/>
                </a:solidFill>
                <a:latin typeface="+mn-ea"/>
              </a:rPr>
              <a:t>以上）を「ブカピ」「オカルト部」の各チャンネルで配信し、若年層へのリーチを最大化！</a:t>
            </a:r>
            <a:endParaRPr lang="en-US" altLang="ja-JP" sz="900">
              <a:solidFill>
                <a:schemeClr val="tx1"/>
              </a:solidFill>
              <a:latin typeface="+mn-ea"/>
            </a:endParaRPr>
          </a:p>
        </p:txBody>
      </p:sp>
      <p:pic>
        <p:nvPicPr>
          <p:cNvPr id="35" name="図 34">
            <a:extLst>
              <a:ext uri="{FF2B5EF4-FFF2-40B4-BE49-F238E27FC236}">
                <a16:creationId xmlns:a16="http://schemas.microsoft.com/office/drawing/2014/main" id="{95F52C18-5571-4357-81EA-8617476E89F9}"/>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2720978" y="181362"/>
            <a:ext cx="468000" cy="468000"/>
          </a:xfrm>
          <a:prstGeom prst="rect">
            <a:avLst/>
          </a:prstGeom>
        </p:spPr>
      </p:pic>
      <p:pic>
        <p:nvPicPr>
          <p:cNvPr id="37" name="図 36">
            <a:extLst>
              <a:ext uri="{FF2B5EF4-FFF2-40B4-BE49-F238E27FC236}">
                <a16:creationId xmlns:a16="http://schemas.microsoft.com/office/drawing/2014/main" id="{B28D5B89-6638-443E-9FC6-A3BD47E42AA6}"/>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4247315" y="181362"/>
            <a:ext cx="468000" cy="468000"/>
          </a:xfrm>
          <a:prstGeom prst="rect">
            <a:avLst/>
          </a:prstGeom>
        </p:spPr>
      </p:pic>
      <p:grpSp>
        <p:nvGrpSpPr>
          <p:cNvPr id="51" name="グループ化 50">
            <a:extLst>
              <a:ext uri="{FF2B5EF4-FFF2-40B4-BE49-F238E27FC236}">
                <a16:creationId xmlns:a16="http://schemas.microsoft.com/office/drawing/2014/main" id="{CCCE26F0-CD56-4C8C-8C8E-08BF7A052126}"/>
              </a:ext>
            </a:extLst>
          </p:cNvPr>
          <p:cNvGrpSpPr/>
          <p:nvPr/>
        </p:nvGrpSpPr>
        <p:grpSpPr>
          <a:xfrm>
            <a:off x="439889" y="6294177"/>
            <a:ext cx="5026186" cy="972000"/>
            <a:chOff x="507029" y="6227673"/>
            <a:chExt cx="5195289" cy="972000"/>
          </a:xfrm>
        </p:grpSpPr>
        <p:sp>
          <p:nvSpPr>
            <p:cNvPr id="2" name="テキスト ボックス 1">
              <a:extLst>
                <a:ext uri="{FF2B5EF4-FFF2-40B4-BE49-F238E27FC236}">
                  <a16:creationId xmlns:a16="http://schemas.microsoft.com/office/drawing/2014/main" id="{7184F74A-C3A6-45CD-B5B3-7C7EDD6371DA}"/>
                </a:ext>
              </a:extLst>
            </p:cNvPr>
            <p:cNvSpPr txBox="1"/>
            <p:nvPr/>
          </p:nvSpPr>
          <p:spPr>
            <a:xfrm>
              <a:off x="507029" y="6227673"/>
              <a:ext cx="1692000" cy="972000"/>
            </a:xfrm>
            <a:prstGeom prst="roundRect">
              <a:avLst>
                <a:gd name="adj" fmla="val 7902"/>
              </a:avLst>
            </a:prstGeom>
            <a:solidFill>
              <a:srgbClr val="FFCCFF"/>
            </a:solidFill>
          </p:spPr>
          <p:txBody>
            <a:bodyPr wrap="square" lIns="36000" rIns="36000" rtlCol="0">
              <a:noAutofit/>
            </a:bodyPr>
            <a:lstStyle/>
            <a:p>
              <a:r>
                <a:rPr kumimoji="1" lang="ja-JP" altLang="en-US" sz="600"/>
                <a:t>時　間：</a:t>
              </a:r>
              <a:r>
                <a:rPr kumimoji="1" lang="zh-TW" altLang="en-US" sz="600"/>
                <a:t>毎週火曜 深夜</a:t>
              </a:r>
              <a:r>
                <a:rPr kumimoji="1" lang="en-US" altLang="zh-TW" sz="600"/>
                <a:t>2:14</a:t>
              </a:r>
              <a:r>
                <a:rPr kumimoji="1" lang="ja-JP" altLang="en-US" sz="600"/>
                <a:t>～</a:t>
              </a:r>
              <a:r>
                <a:rPr kumimoji="1" lang="en-US" altLang="zh-TW" sz="600"/>
                <a:t>2:34</a:t>
              </a:r>
              <a:endParaRPr kumimoji="1" lang="en-US" altLang="ja-JP" sz="600"/>
            </a:p>
            <a:p>
              <a:r>
                <a:rPr kumimoji="1" lang="ja-JP" altLang="en-US" sz="600"/>
                <a:t>エリア：関西ローカル</a:t>
              </a:r>
              <a:endParaRPr kumimoji="1" lang="en-US" altLang="ja-JP" sz="600"/>
            </a:p>
            <a:p>
              <a:r>
                <a:rPr kumimoji="1" lang="ja-JP" altLang="en-US" sz="600"/>
                <a:t>　　　　北海道・東海・九州でも放送</a:t>
              </a:r>
              <a:endParaRPr kumimoji="1" lang="en-US" altLang="ja-JP" sz="600"/>
            </a:p>
            <a:p>
              <a:r>
                <a:rPr kumimoji="1" lang="ja-JP" altLang="en-US" sz="600"/>
                <a:t>配　信：</a:t>
              </a:r>
              <a:r>
                <a:rPr kumimoji="1" lang="en-US" altLang="ja-JP" sz="600"/>
                <a:t>YouTube</a:t>
              </a:r>
              <a:r>
                <a:rPr kumimoji="1" lang="ja-JP" altLang="en-US" sz="600"/>
                <a:t>へのアーカイブ配信</a:t>
              </a:r>
              <a:endParaRPr kumimoji="1" lang="en-US" altLang="ja-JP" sz="600"/>
            </a:p>
            <a:p>
              <a:r>
                <a:rPr kumimoji="1" lang="ja-JP" altLang="en-US" sz="600"/>
                <a:t>　　　　</a:t>
              </a:r>
              <a:r>
                <a:rPr kumimoji="1" lang="en-US" altLang="ja-JP" sz="600" err="1"/>
                <a:t>TVer</a:t>
              </a:r>
              <a:r>
                <a:rPr kumimoji="1" lang="ja-JP" altLang="en-US" sz="600"/>
                <a:t>、</a:t>
              </a:r>
              <a:r>
                <a:rPr kumimoji="1" lang="en-US" altLang="ja-JP" sz="600"/>
                <a:t>GYAO</a:t>
              </a:r>
              <a:r>
                <a:rPr kumimoji="1" lang="ja-JP" altLang="en-US" sz="600"/>
                <a:t>への見逃し配信</a:t>
              </a:r>
              <a:endParaRPr kumimoji="1" lang="en-US" altLang="ja-JP" sz="600"/>
            </a:p>
            <a:p>
              <a:r>
                <a:rPr kumimoji="1" lang="ja-JP" altLang="en-US" sz="600"/>
                <a:t>現役</a:t>
              </a:r>
              <a:r>
                <a:rPr kumimoji="1" lang="en-US" altLang="ja-JP" sz="600"/>
                <a:t>JK</a:t>
              </a:r>
              <a:r>
                <a:rPr kumimoji="1" lang="ja-JP" altLang="en-US" sz="600"/>
                <a:t>のカリスマ‘莉子’が、頑張る部活生を応援する地上波番組。</a:t>
              </a:r>
              <a:r>
                <a:rPr kumimoji="1" lang="en-US" altLang="ja-JP" sz="600"/>
                <a:t>2020</a:t>
              </a:r>
              <a:r>
                <a:rPr kumimoji="1" lang="ja-JP" altLang="en-US" sz="600"/>
                <a:t>年</a:t>
              </a:r>
              <a:r>
                <a:rPr kumimoji="1" lang="en-US" altLang="ja-JP" sz="600"/>
                <a:t>4</a:t>
              </a:r>
              <a:r>
                <a:rPr kumimoji="1" lang="ja-JP" altLang="en-US" sz="600"/>
                <a:t>月に番組リニューアル実施。部活経験者の</a:t>
              </a:r>
              <a:r>
                <a:rPr kumimoji="1" lang="en-US" altLang="ja-JP" sz="600"/>
                <a:t>YouTuber</a:t>
              </a:r>
              <a:r>
                <a:rPr kumimoji="1" lang="ja-JP" altLang="en-US" sz="600"/>
                <a:t>がその魅力を莉子にアツく語る</a:t>
              </a:r>
              <a:r>
                <a:rPr kumimoji="1" lang="en-US" altLang="ja-JP" sz="600"/>
                <a:t>!</a:t>
              </a:r>
              <a:endParaRPr kumimoji="1" lang="ja-JP" altLang="en-US" sz="600"/>
            </a:p>
          </p:txBody>
        </p:sp>
        <p:grpSp>
          <p:nvGrpSpPr>
            <p:cNvPr id="32" name="グループ化 31">
              <a:extLst>
                <a:ext uri="{FF2B5EF4-FFF2-40B4-BE49-F238E27FC236}">
                  <a16:creationId xmlns:a16="http://schemas.microsoft.com/office/drawing/2014/main" id="{0A4ADBA4-E2F7-4B1B-B208-5EB31CEBA98F}"/>
                </a:ext>
              </a:extLst>
            </p:cNvPr>
            <p:cNvGrpSpPr/>
            <p:nvPr/>
          </p:nvGrpSpPr>
          <p:grpSpPr>
            <a:xfrm>
              <a:off x="2258674" y="6227673"/>
              <a:ext cx="1692000" cy="972000"/>
              <a:chOff x="4207958" y="4334596"/>
              <a:chExt cx="1692000" cy="972000"/>
            </a:xfrm>
          </p:grpSpPr>
          <p:sp>
            <p:nvSpPr>
              <p:cNvPr id="33" name="テキスト ボックス 32">
                <a:extLst>
                  <a:ext uri="{FF2B5EF4-FFF2-40B4-BE49-F238E27FC236}">
                    <a16:creationId xmlns:a16="http://schemas.microsoft.com/office/drawing/2014/main" id="{5E9736B4-8E1B-4A2B-B8F7-ED6CEDA18460}"/>
                  </a:ext>
                </a:extLst>
              </p:cNvPr>
              <p:cNvSpPr txBox="1"/>
              <p:nvPr/>
            </p:nvSpPr>
            <p:spPr>
              <a:xfrm>
                <a:off x="4207958" y="4334596"/>
                <a:ext cx="1692000" cy="972000"/>
              </a:xfrm>
              <a:prstGeom prst="roundRect">
                <a:avLst>
                  <a:gd name="adj" fmla="val 7902"/>
                </a:avLst>
              </a:prstGeom>
              <a:solidFill>
                <a:srgbClr val="CCFFCC"/>
              </a:solidFill>
            </p:spPr>
            <p:txBody>
              <a:bodyPr wrap="square" rtlCol="0">
                <a:noAutofit/>
              </a:bodyPr>
              <a:lstStyle/>
              <a:p>
                <a:r>
                  <a:rPr kumimoji="1" lang="ja-JP" altLang="en-US" sz="600"/>
                  <a:t>登録者数：約</a:t>
                </a:r>
                <a:r>
                  <a:rPr kumimoji="1" lang="en-US" altLang="ja-JP" sz="600"/>
                  <a:t>4.3</a:t>
                </a:r>
                <a:r>
                  <a:rPr kumimoji="1" lang="ja-JP" altLang="en-US" sz="600"/>
                  <a:t>万人 </a:t>
                </a:r>
                <a:r>
                  <a:rPr kumimoji="1" lang="en-US" altLang="ja-JP" sz="600"/>
                  <a:t>※2020</a:t>
                </a:r>
                <a:r>
                  <a:rPr kumimoji="1" lang="ja-JP" altLang="en-US" sz="600"/>
                  <a:t>年</a:t>
                </a:r>
                <a:r>
                  <a:rPr kumimoji="1" lang="en-US" altLang="ja-JP" sz="600"/>
                  <a:t>10</a:t>
                </a:r>
                <a:r>
                  <a:rPr kumimoji="1" lang="ja-JP" altLang="en-US" sz="600"/>
                  <a:t>月時点</a:t>
                </a:r>
                <a:endParaRPr kumimoji="1" lang="en-US" altLang="ja-JP" sz="600"/>
              </a:p>
              <a:p>
                <a:r>
                  <a:rPr kumimoji="1" lang="ja-JP" altLang="en-US" sz="600"/>
                  <a:t>総視聴回数：約</a:t>
                </a:r>
                <a:r>
                  <a:rPr kumimoji="1" lang="en-US" altLang="ja-JP" sz="600"/>
                  <a:t>3600</a:t>
                </a:r>
                <a:r>
                  <a:rPr kumimoji="1" lang="ja-JP" altLang="en-US" sz="600"/>
                  <a:t>万回</a:t>
                </a:r>
                <a:endParaRPr kumimoji="1" lang="en-US" altLang="ja-JP" sz="600"/>
              </a:p>
            </p:txBody>
          </p:sp>
          <p:sp>
            <p:nvSpPr>
              <p:cNvPr id="31" name="テキスト ボックス 30">
                <a:extLst>
                  <a:ext uri="{FF2B5EF4-FFF2-40B4-BE49-F238E27FC236}">
                    <a16:creationId xmlns:a16="http://schemas.microsoft.com/office/drawing/2014/main" id="{8E6B92FB-C84A-47FC-B30A-66E48984FD74}"/>
                  </a:ext>
                </a:extLst>
              </p:cNvPr>
              <p:cNvSpPr txBox="1"/>
              <p:nvPr/>
            </p:nvSpPr>
            <p:spPr>
              <a:xfrm>
                <a:off x="4242148" y="4635930"/>
                <a:ext cx="661449" cy="369332"/>
              </a:xfrm>
              <a:prstGeom prst="rect">
                <a:avLst/>
              </a:prstGeom>
              <a:noFill/>
            </p:spPr>
            <p:txBody>
              <a:bodyPr wrap="none" rtlCol="0">
                <a:spAutoFit/>
              </a:bodyPr>
              <a:lstStyle/>
              <a:p>
                <a:r>
                  <a:rPr kumimoji="1" lang="en-US" altLang="ja-JP" sz="600"/>
                  <a:t>【</a:t>
                </a:r>
                <a:r>
                  <a:rPr kumimoji="1" lang="ja-JP" altLang="en-US" sz="600"/>
                  <a:t>男女比</a:t>
                </a:r>
                <a:r>
                  <a:rPr kumimoji="1" lang="en-US" altLang="ja-JP" sz="600"/>
                  <a:t>】</a:t>
                </a:r>
              </a:p>
              <a:p>
                <a:r>
                  <a:rPr kumimoji="1" lang="ja-JP" altLang="en-US" sz="600"/>
                  <a:t>・男性：</a:t>
                </a:r>
                <a:r>
                  <a:rPr kumimoji="1" lang="en-US" altLang="ja-JP" sz="600"/>
                  <a:t>77%</a:t>
                </a:r>
              </a:p>
              <a:p>
                <a:r>
                  <a:rPr kumimoji="1" lang="ja-JP" altLang="en-US" sz="600"/>
                  <a:t>・女性：</a:t>
                </a:r>
                <a:r>
                  <a:rPr kumimoji="1" lang="en-US" altLang="ja-JP" sz="600"/>
                  <a:t>23%</a:t>
                </a:r>
                <a:endParaRPr kumimoji="1" lang="ja-JP" altLang="en-US" sz="600"/>
              </a:p>
            </p:txBody>
          </p:sp>
          <p:sp>
            <p:nvSpPr>
              <p:cNvPr id="36" name="テキスト ボックス 35">
                <a:extLst>
                  <a:ext uri="{FF2B5EF4-FFF2-40B4-BE49-F238E27FC236}">
                    <a16:creationId xmlns:a16="http://schemas.microsoft.com/office/drawing/2014/main" id="{0A3C458C-29A9-4236-8358-D08D7FBFA16C}"/>
                  </a:ext>
                </a:extLst>
              </p:cNvPr>
              <p:cNvSpPr txBox="1"/>
              <p:nvPr/>
            </p:nvSpPr>
            <p:spPr>
              <a:xfrm>
                <a:off x="4882519" y="4635930"/>
                <a:ext cx="923244" cy="553998"/>
              </a:xfrm>
              <a:prstGeom prst="rect">
                <a:avLst/>
              </a:prstGeom>
              <a:noFill/>
            </p:spPr>
            <p:txBody>
              <a:bodyPr wrap="none" rtlCol="0">
                <a:spAutoFit/>
              </a:bodyPr>
              <a:lstStyle/>
              <a:p>
                <a:r>
                  <a:rPr kumimoji="1" lang="en-US" altLang="ja-JP" sz="600"/>
                  <a:t>【</a:t>
                </a:r>
                <a:r>
                  <a:rPr kumimoji="1" lang="ja-JP" altLang="en-US" sz="600"/>
                  <a:t>視聴年齢層</a:t>
                </a:r>
                <a:r>
                  <a:rPr kumimoji="1" lang="en-US" altLang="ja-JP" sz="600"/>
                  <a:t>】</a:t>
                </a:r>
              </a:p>
              <a:p>
                <a:r>
                  <a:rPr kumimoji="1" lang="ja-JP" altLang="en-US" sz="600"/>
                  <a:t>・</a:t>
                </a:r>
                <a:r>
                  <a:rPr kumimoji="1" lang="en-US" altLang="ja-JP" sz="600" b="1">
                    <a:solidFill>
                      <a:schemeClr val="accent1"/>
                    </a:solidFill>
                  </a:rPr>
                  <a:t>13</a:t>
                </a:r>
                <a:r>
                  <a:rPr kumimoji="1" lang="ja-JP" altLang="en-US" sz="600" b="1">
                    <a:solidFill>
                      <a:schemeClr val="accent1"/>
                    </a:solidFill>
                  </a:rPr>
                  <a:t>～</a:t>
                </a:r>
                <a:r>
                  <a:rPr kumimoji="1" lang="en-US" altLang="ja-JP" sz="600" b="1">
                    <a:solidFill>
                      <a:schemeClr val="accent1"/>
                    </a:solidFill>
                  </a:rPr>
                  <a:t>24</a:t>
                </a:r>
                <a:r>
                  <a:rPr kumimoji="1" lang="ja-JP" altLang="en-US" sz="600" b="1">
                    <a:solidFill>
                      <a:schemeClr val="accent1"/>
                    </a:solidFill>
                  </a:rPr>
                  <a:t>歳：</a:t>
                </a:r>
                <a:r>
                  <a:rPr kumimoji="1" lang="en-US" altLang="ja-JP" sz="600" b="1">
                    <a:solidFill>
                      <a:schemeClr val="accent1"/>
                    </a:solidFill>
                  </a:rPr>
                  <a:t>55%</a:t>
                </a:r>
              </a:p>
              <a:p>
                <a:r>
                  <a:rPr kumimoji="1" lang="ja-JP" altLang="en-US" sz="600"/>
                  <a:t>・</a:t>
                </a:r>
                <a:r>
                  <a:rPr kumimoji="1" lang="en-US" altLang="ja-JP" sz="600"/>
                  <a:t>25</a:t>
                </a:r>
                <a:r>
                  <a:rPr kumimoji="1" lang="ja-JP" altLang="en-US" sz="600"/>
                  <a:t>～</a:t>
                </a:r>
                <a:r>
                  <a:rPr kumimoji="1" lang="en-US" altLang="ja-JP" sz="600"/>
                  <a:t>34</a:t>
                </a:r>
                <a:r>
                  <a:rPr kumimoji="1" lang="ja-JP" altLang="en-US" sz="600"/>
                  <a:t>歳：</a:t>
                </a:r>
                <a:r>
                  <a:rPr kumimoji="1" lang="en-US" altLang="ja-JP" sz="600"/>
                  <a:t>22%</a:t>
                </a:r>
              </a:p>
              <a:p>
                <a:r>
                  <a:rPr kumimoji="1" lang="ja-JP" altLang="en-US" sz="600"/>
                  <a:t>・</a:t>
                </a:r>
                <a:r>
                  <a:rPr kumimoji="1" lang="en-US" altLang="ja-JP" sz="600"/>
                  <a:t>35</a:t>
                </a:r>
                <a:r>
                  <a:rPr kumimoji="1" lang="ja-JP" altLang="en-US" sz="600"/>
                  <a:t>～</a:t>
                </a:r>
                <a:r>
                  <a:rPr kumimoji="1" lang="en-US" altLang="ja-JP" sz="600"/>
                  <a:t>44</a:t>
                </a:r>
                <a:r>
                  <a:rPr kumimoji="1" lang="ja-JP" altLang="en-US" sz="600"/>
                  <a:t>歳：</a:t>
                </a:r>
                <a:r>
                  <a:rPr kumimoji="1" lang="en-US" altLang="ja-JP" sz="600"/>
                  <a:t>12%</a:t>
                </a:r>
              </a:p>
              <a:p>
                <a:r>
                  <a:rPr kumimoji="1" lang="ja-JP" altLang="en-US" sz="600"/>
                  <a:t>・その他　 ：</a:t>
                </a:r>
                <a:r>
                  <a:rPr kumimoji="1" lang="en-US" altLang="ja-JP" sz="600"/>
                  <a:t>11%</a:t>
                </a:r>
                <a:r>
                  <a:rPr kumimoji="1" lang="ja-JP" altLang="en-US" sz="600"/>
                  <a:t>　</a:t>
                </a:r>
              </a:p>
            </p:txBody>
          </p:sp>
        </p:grpSp>
        <p:grpSp>
          <p:nvGrpSpPr>
            <p:cNvPr id="39" name="グループ化 38">
              <a:extLst>
                <a:ext uri="{FF2B5EF4-FFF2-40B4-BE49-F238E27FC236}">
                  <a16:creationId xmlns:a16="http://schemas.microsoft.com/office/drawing/2014/main" id="{2A0F5E7B-F303-4421-BFB2-997F8714B96C}"/>
                </a:ext>
              </a:extLst>
            </p:cNvPr>
            <p:cNvGrpSpPr/>
            <p:nvPr/>
          </p:nvGrpSpPr>
          <p:grpSpPr>
            <a:xfrm>
              <a:off x="4010318" y="6227673"/>
              <a:ext cx="1692000" cy="972000"/>
              <a:chOff x="4207958" y="4334596"/>
              <a:chExt cx="1692000" cy="972000"/>
            </a:xfrm>
          </p:grpSpPr>
          <p:sp>
            <p:nvSpPr>
              <p:cNvPr id="40" name="テキスト ボックス 39">
                <a:extLst>
                  <a:ext uri="{FF2B5EF4-FFF2-40B4-BE49-F238E27FC236}">
                    <a16:creationId xmlns:a16="http://schemas.microsoft.com/office/drawing/2014/main" id="{A11E663F-330C-4BDA-B53F-BB0FE5B80CBB}"/>
                  </a:ext>
                </a:extLst>
              </p:cNvPr>
              <p:cNvSpPr txBox="1"/>
              <p:nvPr/>
            </p:nvSpPr>
            <p:spPr>
              <a:xfrm>
                <a:off x="4207958" y="4334596"/>
                <a:ext cx="1692000" cy="972000"/>
              </a:xfrm>
              <a:prstGeom prst="roundRect">
                <a:avLst>
                  <a:gd name="adj" fmla="val 7902"/>
                </a:avLst>
              </a:prstGeom>
              <a:solidFill>
                <a:srgbClr val="CCEBFF"/>
              </a:solidFill>
            </p:spPr>
            <p:txBody>
              <a:bodyPr wrap="square" rtlCol="0">
                <a:noAutofit/>
              </a:bodyPr>
              <a:lstStyle/>
              <a:p>
                <a:r>
                  <a:rPr kumimoji="1" lang="ja-JP" altLang="en-US" sz="600"/>
                  <a:t>登録者数：約</a:t>
                </a:r>
                <a:r>
                  <a:rPr kumimoji="1" lang="en-US" altLang="ja-JP" sz="600"/>
                  <a:t>25</a:t>
                </a:r>
                <a:r>
                  <a:rPr kumimoji="1" lang="ja-JP" altLang="en-US" sz="600"/>
                  <a:t>万人 </a:t>
                </a:r>
                <a:r>
                  <a:rPr kumimoji="1" lang="en-US" altLang="ja-JP" sz="600"/>
                  <a:t>※2020</a:t>
                </a:r>
                <a:r>
                  <a:rPr kumimoji="1" lang="ja-JP" altLang="en-US" sz="600"/>
                  <a:t>年</a:t>
                </a:r>
                <a:r>
                  <a:rPr kumimoji="1" lang="en-US" altLang="ja-JP" sz="600"/>
                  <a:t>10</a:t>
                </a:r>
                <a:r>
                  <a:rPr kumimoji="1" lang="ja-JP" altLang="en-US" sz="600"/>
                  <a:t>月時点</a:t>
                </a:r>
                <a:endParaRPr kumimoji="1" lang="en-US" altLang="ja-JP" sz="600"/>
              </a:p>
              <a:p>
                <a:r>
                  <a:rPr kumimoji="1" lang="ja-JP" altLang="en-US" sz="600"/>
                  <a:t>総視聴回数：約</a:t>
                </a:r>
                <a:r>
                  <a:rPr kumimoji="1" lang="en-US" altLang="ja-JP" sz="600"/>
                  <a:t>8200</a:t>
                </a:r>
                <a:r>
                  <a:rPr kumimoji="1" lang="ja-JP" altLang="en-US" sz="600"/>
                  <a:t>万回</a:t>
                </a:r>
                <a:endParaRPr kumimoji="1" lang="en-US" altLang="ja-JP" sz="600"/>
              </a:p>
              <a:p>
                <a:r>
                  <a:rPr kumimoji="1" lang="en-US" altLang="ja-JP" sz="600"/>
                  <a:t>1</a:t>
                </a:r>
                <a:r>
                  <a:rPr kumimoji="1" lang="ja-JP" altLang="en-US" sz="600"/>
                  <a:t>動画平均およそ</a:t>
                </a:r>
                <a:r>
                  <a:rPr kumimoji="1" lang="en-US" altLang="ja-JP" sz="600"/>
                  <a:t>5</a:t>
                </a:r>
                <a:r>
                  <a:rPr kumimoji="1" lang="ja-JP" altLang="en-US" sz="600"/>
                  <a:t>万回</a:t>
                </a:r>
                <a:endParaRPr kumimoji="1" lang="en-US" altLang="ja-JP" sz="600"/>
              </a:p>
            </p:txBody>
          </p:sp>
          <p:sp>
            <p:nvSpPr>
              <p:cNvPr id="41" name="テキスト ボックス 40">
                <a:extLst>
                  <a:ext uri="{FF2B5EF4-FFF2-40B4-BE49-F238E27FC236}">
                    <a16:creationId xmlns:a16="http://schemas.microsoft.com/office/drawing/2014/main" id="{5E26AF0A-BE11-4C13-953E-D1311775B8BD}"/>
                  </a:ext>
                </a:extLst>
              </p:cNvPr>
              <p:cNvSpPr txBox="1"/>
              <p:nvPr/>
            </p:nvSpPr>
            <p:spPr>
              <a:xfrm>
                <a:off x="4242148" y="4701242"/>
                <a:ext cx="639919" cy="369332"/>
              </a:xfrm>
              <a:prstGeom prst="rect">
                <a:avLst/>
              </a:prstGeom>
              <a:noFill/>
            </p:spPr>
            <p:txBody>
              <a:bodyPr wrap="none" rtlCol="0">
                <a:spAutoFit/>
              </a:bodyPr>
              <a:lstStyle/>
              <a:p>
                <a:r>
                  <a:rPr kumimoji="1" lang="en-US" altLang="ja-JP" sz="600"/>
                  <a:t>【</a:t>
                </a:r>
                <a:r>
                  <a:rPr kumimoji="1" lang="ja-JP" altLang="en-US" sz="600"/>
                  <a:t>男女比</a:t>
                </a:r>
                <a:r>
                  <a:rPr kumimoji="1" lang="en-US" altLang="ja-JP" sz="600"/>
                  <a:t>】</a:t>
                </a:r>
              </a:p>
              <a:p>
                <a:r>
                  <a:rPr kumimoji="1" lang="ja-JP" altLang="en-US" sz="600"/>
                  <a:t>・男性：</a:t>
                </a:r>
                <a:r>
                  <a:rPr kumimoji="1" lang="en-US" altLang="ja-JP" sz="600"/>
                  <a:t>59%</a:t>
                </a:r>
              </a:p>
              <a:p>
                <a:r>
                  <a:rPr kumimoji="1" lang="ja-JP" altLang="en-US" sz="600"/>
                  <a:t>・女性：</a:t>
                </a:r>
                <a:r>
                  <a:rPr kumimoji="1" lang="en-US" altLang="ja-JP" sz="600"/>
                  <a:t>41%</a:t>
                </a:r>
                <a:endParaRPr kumimoji="1" lang="ja-JP" altLang="en-US" sz="600"/>
              </a:p>
            </p:txBody>
          </p:sp>
          <p:sp>
            <p:nvSpPr>
              <p:cNvPr id="42" name="テキスト ボックス 41">
                <a:extLst>
                  <a:ext uri="{FF2B5EF4-FFF2-40B4-BE49-F238E27FC236}">
                    <a16:creationId xmlns:a16="http://schemas.microsoft.com/office/drawing/2014/main" id="{1063901C-934D-4B00-91A0-0CE43299A597}"/>
                  </a:ext>
                </a:extLst>
              </p:cNvPr>
              <p:cNvSpPr txBox="1"/>
              <p:nvPr/>
            </p:nvSpPr>
            <p:spPr>
              <a:xfrm>
                <a:off x="4882519" y="4701242"/>
                <a:ext cx="923244" cy="553998"/>
              </a:xfrm>
              <a:prstGeom prst="rect">
                <a:avLst/>
              </a:prstGeom>
              <a:noFill/>
            </p:spPr>
            <p:txBody>
              <a:bodyPr wrap="none" rtlCol="0">
                <a:spAutoFit/>
              </a:bodyPr>
              <a:lstStyle/>
              <a:p>
                <a:r>
                  <a:rPr kumimoji="1" lang="en-US" altLang="ja-JP" sz="600"/>
                  <a:t>【</a:t>
                </a:r>
                <a:r>
                  <a:rPr kumimoji="1" lang="ja-JP" altLang="en-US" sz="600"/>
                  <a:t>視聴年齢層</a:t>
                </a:r>
                <a:r>
                  <a:rPr kumimoji="1" lang="en-US" altLang="ja-JP" sz="600"/>
                  <a:t>】</a:t>
                </a:r>
              </a:p>
              <a:p>
                <a:r>
                  <a:rPr kumimoji="1" lang="ja-JP" altLang="en-US" sz="600"/>
                  <a:t>・</a:t>
                </a:r>
                <a:r>
                  <a:rPr kumimoji="1" lang="en-US" altLang="ja-JP" sz="600" b="1">
                    <a:solidFill>
                      <a:schemeClr val="accent1"/>
                    </a:solidFill>
                  </a:rPr>
                  <a:t>13</a:t>
                </a:r>
                <a:r>
                  <a:rPr kumimoji="1" lang="ja-JP" altLang="en-US" sz="600" b="1">
                    <a:solidFill>
                      <a:schemeClr val="accent1"/>
                    </a:solidFill>
                  </a:rPr>
                  <a:t>～</a:t>
                </a:r>
                <a:r>
                  <a:rPr kumimoji="1" lang="en-US" altLang="ja-JP" sz="600" b="1">
                    <a:solidFill>
                      <a:schemeClr val="accent1"/>
                    </a:solidFill>
                  </a:rPr>
                  <a:t>24</a:t>
                </a:r>
                <a:r>
                  <a:rPr kumimoji="1" lang="ja-JP" altLang="en-US" sz="600" b="1">
                    <a:solidFill>
                      <a:schemeClr val="accent1"/>
                    </a:solidFill>
                  </a:rPr>
                  <a:t>歳：</a:t>
                </a:r>
                <a:r>
                  <a:rPr kumimoji="1" lang="en-US" altLang="ja-JP" sz="600" b="1">
                    <a:solidFill>
                      <a:schemeClr val="accent1"/>
                    </a:solidFill>
                  </a:rPr>
                  <a:t>42%</a:t>
                </a:r>
              </a:p>
              <a:p>
                <a:r>
                  <a:rPr kumimoji="1" lang="ja-JP" altLang="en-US" sz="600"/>
                  <a:t>・</a:t>
                </a:r>
                <a:r>
                  <a:rPr kumimoji="1" lang="en-US" altLang="ja-JP" sz="600"/>
                  <a:t>25</a:t>
                </a:r>
                <a:r>
                  <a:rPr kumimoji="1" lang="ja-JP" altLang="en-US" sz="600"/>
                  <a:t>～</a:t>
                </a:r>
                <a:r>
                  <a:rPr kumimoji="1" lang="en-US" altLang="ja-JP" sz="600"/>
                  <a:t>34</a:t>
                </a:r>
                <a:r>
                  <a:rPr kumimoji="1" lang="ja-JP" altLang="en-US" sz="600"/>
                  <a:t>歳：</a:t>
                </a:r>
                <a:r>
                  <a:rPr kumimoji="1" lang="en-US" altLang="ja-JP" sz="600"/>
                  <a:t>21%</a:t>
                </a:r>
              </a:p>
              <a:p>
                <a:r>
                  <a:rPr kumimoji="1" lang="ja-JP" altLang="en-US" sz="600"/>
                  <a:t>・</a:t>
                </a:r>
                <a:r>
                  <a:rPr kumimoji="1" lang="en-US" altLang="ja-JP" sz="600"/>
                  <a:t>35</a:t>
                </a:r>
                <a:r>
                  <a:rPr kumimoji="1" lang="ja-JP" altLang="en-US" sz="600"/>
                  <a:t>～</a:t>
                </a:r>
                <a:r>
                  <a:rPr kumimoji="1" lang="en-US" altLang="ja-JP" sz="600"/>
                  <a:t>44</a:t>
                </a:r>
                <a:r>
                  <a:rPr kumimoji="1" lang="ja-JP" altLang="en-US" sz="600"/>
                  <a:t>歳：</a:t>
                </a:r>
                <a:r>
                  <a:rPr kumimoji="1" lang="en-US" altLang="ja-JP" sz="600"/>
                  <a:t>18%</a:t>
                </a:r>
              </a:p>
              <a:p>
                <a:r>
                  <a:rPr kumimoji="1" lang="ja-JP" altLang="en-US" sz="600"/>
                  <a:t>・その他　 ：</a:t>
                </a:r>
                <a:r>
                  <a:rPr kumimoji="1" lang="en-US" altLang="ja-JP" sz="600"/>
                  <a:t>19%</a:t>
                </a:r>
                <a:r>
                  <a:rPr kumimoji="1" lang="ja-JP" altLang="en-US" sz="600"/>
                  <a:t>　</a:t>
                </a:r>
              </a:p>
            </p:txBody>
          </p:sp>
        </p:grpSp>
      </p:grpSp>
      <p:sp>
        <p:nvSpPr>
          <p:cNvPr id="28" name="正方形/長方形 27">
            <a:extLst>
              <a:ext uri="{FF2B5EF4-FFF2-40B4-BE49-F238E27FC236}">
                <a16:creationId xmlns:a16="http://schemas.microsoft.com/office/drawing/2014/main" id="{C282CBED-270C-481C-886E-7799F8AD4323}"/>
              </a:ext>
            </a:extLst>
          </p:cNvPr>
          <p:cNvSpPr/>
          <p:nvPr/>
        </p:nvSpPr>
        <p:spPr>
          <a:xfrm>
            <a:off x="7413872" y="4504149"/>
            <a:ext cx="902811" cy="222818"/>
          </a:xfrm>
          <a:prstGeom prst="rect">
            <a:avLst/>
          </a:prstGeom>
        </p:spPr>
        <p:txBody>
          <a:bodyPr wrap="none">
            <a:spAutoFit/>
          </a:bodyPr>
          <a:lstStyle/>
          <a:p>
            <a:pPr lvl="0">
              <a:lnSpc>
                <a:spcPct val="110000"/>
              </a:lnSpc>
            </a:pPr>
            <a:r>
              <a:rPr lang="ja-JP" altLang="en-US" sz="800">
                <a:latin typeface="游ゴシック" panose="020B0400000000000000" pitchFamily="50" charset="-128"/>
                <a:ea typeface="游ゴシック" panose="020B0400000000000000" pitchFamily="50" charset="-128"/>
                <a:hlinkClick r:id="rId12">
                  <a:extLst>
                    <a:ext uri="{A12FA001-AC4F-418D-AE19-62706E023703}">
                      <ahyp:hlinkClr xmlns:ahyp="http://schemas.microsoft.com/office/drawing/2018/hyperlinkcolor" val="tx"/>
                    </a:ext>
                  </a:extLst>
                </a:hlinkClick>
              </a:rPr>
              <a:t>リンクはこちら</a:t>
            </a:r>
            <a:endParaRPr lang="ja-JP" altLang="en-US" sz="800">
              <a:latin typeface="游ゴシック" panose="020B0400000000000000" pitchFamily="50" charset="-128"/>
              <a:ea typeface="游ゴシック" panose="020B0400000000000000" pitchFamily="50" charset="-128"/>
            </a:endParaRPr>
          </a:p>
        </p:txBody>
      </p:sp>
      <p:sp>
        <p:nvSpPr>
          <p:cNvPr id="34" name="正方形/長方形 33">
            <a:extLst>
              <a:ext uri="{FF2B5EF4-FFF2-40B4-BE49-F238E27FC236}">
                <a16:creationId xmlns:a16="http://schemas.microsoft.com/office/drawing/2014/main" id="{7E29ADD4-6BCB-4444-9BE5-7F488026545D}"/>
              </a:ext>
            </a:extLst>
          </p:cNvPr>
          <p:cNvSpPr/>
          <p:nvPr/>
        </p:nvSpPr>
        <p:spPr>
          <a:xfrm>
            <a:off x="7401504" y="6502649"/>
            <a:ext cx="902811" cy="222818"/>
          </a:xfrm>
          <a:prstGeom prst="rect">
            <a:avLst/>
          </a:prstGeom>
        </p:spPr>
        <p:txBody>
          <a:bodyPr wrap="none">
            <a:spAutoFit/>
          </a:bodyPr>
          <a:lstStyle/>
          <a:p>
            <a:pPr lvl="0">
              <a:lnSpc>
                <a:spcPct val="110000"/>
              </a:lnSpc>
            </a:pPr>
            <a:r>
              <a:rPr lang="ja-JP" altLang="en-US" sz="800">
                <a:latin typeface="游ゴシック" panose="020B0400000000000000" pitchFamily="50" charset="-128"/>
                <a:ea typeface="游ゴシック" panose="020B0400000000000000" pitchFamily="50" charset="-128"/>
                <a:hlinkClick r:id="rId13">
                  <a:extLst>
                    <a:ext uri="{A12FA001-AC4F-418D-AE19-62706E023703}">
                      <ahyp:hlinkClr xmlns:ahyp="http://schemas.microsoft.com/office/drawing/2018/hyperlinkcolor" val="tx"/>
                    </a:ext>
                  </a:extLst>
                </a:hlinkClick>
              </a:rPr>
              <a:t>リンクはこちら</a:t>
            </a:r>
            <a:endParaRPr lang="ja-JP" altLang="en-US" sz="800">
              <a:latin typeface="游ゴシック" panose="020B0400000000000000" pitchFamily="50" charset="-128"/>
              <a:ea typeface="游ゴシック" panose="020B0400000000000000" pitchFamily="50" charset="-128"/>
            </a:endParaRPr>
          </a:p>
        </p:txBody>
      </p:sp>
      <p:grpSp>
        <p:nvGrpSpPr>
          <p:cNvPr id="52" name="グループ化 51">
            <a:extLst>
              <a:ext uri="{FF2B5EF4-FFF2-40B4-BE49-F238E27FC236}">
                <a16:creationId xmlns:a16="http://schemas.microsoft.com/office/drawing/2014/main" id="{5F6028F5-BAE7-4A97-B9F3-321209A9BB63}"/>
              </a:ext>
            </a:extLst>
          </p:cNvPr>
          <p:cNvGrpSpPr/>
          <p:nvPr/>
        </p:nvGrpSpPr>
        <p:grpSpPr>
          <a:xfrm>
            <a:off x="439888" y="4010668"/>
            <a:ext cx="4975186" cy="2125964"/>
            <a:chOff x="457980" y="1888570"/>
            <a:chExt cx="4913272" cy="2099508"/>
          </a:xfrm>
        </p:grpSpPr>
        <p:pic>
          <p:nvPicPr>
            <p:cNvPr id="57" name="図 56">
              <a:extLst>
                <a:ext uri="{FF2B5EF4-FFF2-40B4-BE49-F238E27FC236}">
                  <a16:creationId xmlns:a16="http://schemas.microsoft.com/office/drawing/2014/main" id="{23FDEFAC-545F-478C-A1C8-9B1905219CE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3823439" y="1888570"/>
              <a:ext cx="1547813" cy="2099508"/>
            </a:xfrm>
            <a:prstGeom prst="roundRect">
              <a:avLst>
                <a:gd name="adj" fmla="val 7744"/>
              </a:avLst>
            </a:prstGeom>
          </p:spPr>
        </p:pic>
        <p:pic>
          <p:nvPicPr>
            <p:cNvPr id="58" name="図 57">
              <a:extLst>
                <a:ext uri="{FF2B5EF4-FFF2-40B4-BE49-F238E27FC236}">
                  <a16:creationId xmlns:a16="http://schemas.microsoft.com/office/drawing/2014/main" id="{C99EC97E-3488-4465-89B4-BC484E26251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140710" y="1888570"/>
              <a:ext cx="1547813" cy="2099508"/>
            </a:xfrm>
            <a:prstGeom prst="roundRect">
              <a:avLst>
                <a:gd name="adj" fmla="val 7744"/>
              </a:avLst>
            </a:prstGeom>
          </p:spPr>
        </p:pic>
        <p:pic>
          <p:nvPicPr>
            <p:cNvPr id="59" name="図 58">
              <a:extLst>
                <a:ext uri="{FF2B5EF4-FFF2-40B4-BE49-F238E27FC236}">
                  <a16:creationId xmlns:a16="http://schemas.microsoft.com/office/drawing/2014/main" id="{F40226E8-C9D8-4939-B17E-BC95139C3326}"/>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57980" y="1888570"/>
              <a:ext cx="1547813" cy="2099508"/>
            </a:xfrm>
            <a:prstGeom prst="roundRect">
              <a:avLst>
                <a:gd name="adj" fmla="val 7744"/>
              </a:avLst>
            </a:prstGeom>
          </p:spPr>
        </p:pic>
        <p:pic>
          <p:nvPicPr>
            <p:cNvPr id="60" name="図 59" descr="文字と写真のスクリーンショット&#10;&#10;自動的に生成された説明">
              <a:extLst>
                <a:ext uri="{FF2B5EF4-FFF2-40B4-BE49-F238E27FC236}">
                  <a16:creationId xmlns:a16="http://schemas.microsoft.com/office/drawing/2014/main" id="{51ECB488-53DF-45F1-BD08-C7B4466553AA}"/>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164187" y="2622636"/>
              <a:ext cx="1500908" cy="870506"/>
            </a:xfrm>
            <a:prstGeom prst="rect">
              <a:avLst/>
            </a:prstGeom>
          </p:spPr>
        </p:pic>
      </p:grpSp>
      <p:sp>
        <p:nvSpPr>
          <p:cNvPr id="44" name="正方形/長方形 43">
            <a:extLst>
              <a:ext uri="{FF2B5EF4-FFF2-40B4-BE49-F238E27FC236}">
                <a16:creationId xmlns:a16="http://schemas.microsoft.com/office/drawing/2014/main" id="{B178ABD2-8E9D-4070-BEA6-6B5243CB970B}"/>
              </a:ext>
            </a:extLst>
          </p:cNvPr>
          <p:cNvSpPr/>
          <p:nvPr/>
        </p:nvSpPr>
        <p:spPr>
          <a:xfrm>
            <a:off x="483196" y="4076121"/>
            <a:ext cx="1524009" cy="270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700" b="1">
                <a:solidFill>
                  <a:schemeClr val="bg1"/>
                </a:solidFill>
              </a:rPr>
              <a:t>ABC</a:t>
            </a:r>
            <a:r>
              <a:rPr kumimoji="1" lang="ja-JP" altLang="en-US" sz="700" b="1">
                <a:solidFill>
                  <a:schemeClr val="bg1"/>
                </a:solidFill>
              </a:rPr>
              <a:t>テレビ</a:t>
            </a:r>
            <a:endParaRPr kumimoji="1" lang="en-US" altLang="ja-JP" sz="700" b="1">
              <a:solidFill>
                <a:schemeClr val="bg1"/>
              </a:solidFill>
            </a:endParaRPr>
          </a:p>
          <a:p>
            <a:pPr algn="ctr"/>
            <a:r>
              <a:rPr kumimoji="1" lang="ja-JP" altLang="en-US" sz="700" b="1">
                <a:solidFill>
                  <a:schemeClr val="bg1"/>
                </a:solidFill>
              </a:rPr>
              <a:t>部活ピーポー全力応援！</a:t>
            </a:r>
            <a:r>
              <a:rPr kumimoji="1" lang="ja-JP" altLang="en-US" sz="1050" b="1">
                <a:solidFill>
                  <a:schemeClr val="bg1"/>
                </a:solidFill>
              </a:rPr>
              <a:t>ブカピ！</a:t>
            </a:r>
            <a:endParaRPr kumimoji="1" lang="ja-JP" altLang="en-US" sz="1400" b="1">
              <a:solidFill>
                <a:schemeClr val="bg1"/>
              </a:solidFill>
            </a:endParaRPr>
          </a:p>
        </p:txBody>
      </p:sp>
      <p:sp>
        <p:nvSpPr>
          <p:cNvPr id="65" name="正方形/長方形 64">
            <a:extLst>
              <a:ext uri="{FF2B5EF4-FFF2-40B4-BE49-F238E27FC236}">
                <a16:creationId xmlns:a16="http://schemas.microsoft.com/office/drawing/2014/main" id="{B6DE1BEF-9BA7-43F5-BC97-E22C43C35E06}"/>
              </a:ext>
            </a:extLst>
          </p:cNvPr>
          <p:cNvSpPr/>
          <p:nvPr/>
        </p:nvSpPr>
        <p:spPr>
          <a:xfrm>
            <a:off x="2189673" y="4076121"/>
            <a:ext cx="1474277" cy="270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700" b="1">
                <a:solidFill>
                  <a:schemeClr val="bg1"/>
                </a:solidFill>
              </a:rPr>
              <a:t>YouTube</a:t>
            </a:r>
            <a:r>
              <a:rPr kumimoji="1" lang="ja-JP" altLang="en-US" sz="700" b="1">
                <a:solidFill>
                  <a:schemeClr val="bg1"/>
                </a:solidFill>
              </a:rPr>
              <a:t>チャンネル</a:t>
            </a:r>
            <a:endParaRPr kumimoji="1" lang="en-US" altLang="ja-JP" sz="700" b="1">
              <a:solidFill>
                <a:schemeClr val="bg1"/>
              </a:solidFill>
            </a:endParaRPr>
          </a:p>
          <a:p>
            <a:pPr algn="ctr"/>
            <a:r>
              <a:rPr kumimoji="1" lang="ja-JP" altLang="en-US" sz="1100" b="1">
                <a:solidFill>
                  <a:schemeClr val="bg1"/>
                </a:solidFill>
              </a:rPr>
              <a:t>ブカピ</a:t>
            </a:r>
            <a:endParaRPr kumimoji="1" lang="ja-JP" altLang="en-US" sz="1400" b="1">
              <a:solidFill>
                <a:schemeClr val="bg1"/>
              </a:solidFill>
            </a:endParaRPr>
          </a:p>
        </p:txBody>
      </p:sp>
      <p:sp>
        <p:nvSpPr>
          <p:cNvPr id="66" name="正方形/長方形 65">
            <a:extLst>
              <a:ext uri="{FF2B5EF4-FFF2-40B4-BE49-F238E27FC236}">
                <a16:creationId xmlns:a16="http://schemas.microsoft.com/office/drawing/2014/main" id="{2ECDF76C-3A6B-4773-BE3B-D1BB6DEAB6BF}"/>
              </a:ext>
            </a:extLst>
          </p:cNvPr>
          <p:cNvSpPr/>
          <p:nvPr/>
        </p:nvSpPr>
        <p:spPr>
          <a:xfrm>
            <a:off x="3862225" y="4076121"/>
            <a:ext cx="1524009" cy="270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700" b="1">
                <a:solidFill>
                  <a:schemeClr val="bg1"/>
                </a:solidFill>
              </a:rPr>
              <a:t>YouTube</a:t>
            </a:r>
            <a:r>
              <a:rPr kumimoji="1" lang="ja-JP" altLang="en-US" sz="700" b="1">
                <a:solidFill>
                  <a:schemeClr val="bg1"/>
                </a:solidFill>
              </a:rPr>
              <a:t>チャンネル</a:t>
            </a:r>
            <a:endParaRPr kumimoji="1" lang="en-US" altLang="ja-JP" sz="1100" b="1">
              <a:solidFill>
                <a:schemeClr val="bg1"/>
              </a:solidFill>
            </a:endParaRPr>
          </a:p>
          <a:p>
            <a:pPr algn="ctr"/>
            <a:r>
              <a:rPr kumimoji="1" lang="ja-JP" altLang="en-US" sz="1100" b="1">
                <a:solidFill>
                  <a:schemeClr val="bg1"/>
                </a:solidFill>
              </a:rPr>
              <a:t>オカルト部</a:t>
            </a:r>
            <a:endParaRPr kumimoji="1" lang="ja-JP" altLang="en-US" sz="1400" b="1">
              <a:solidFill>
                <a:schemeClr val="bg1"/>
              </a:solidFill>
            </a:endParaRPr>
          </a:p>
        </p:txBody>
      </p:sp>
      <p:sp>
        <p:nvSpPr>
          <p:cNvPr id="73" name="正方形/長方形 72">
            <a:extLst>
              <a:ext uri="{FF2B5EF4-FFF2-40B4-BE49-F238E27FC236}">
                <a16:creationId xmlns:a16="http://schemas.microsoft.com/office/drawing/2014/main" id="{C59ED2B3-8D2D-4768-9902-3FF151620481}"/>
              </a:ext>
            </a:extLst>
          </p:cNvPr>
          <p:cNvSpPr/>
          <p:nvPr/>
        </p:nvSpPr>
        <p:spPr>
          <a:xfrm>
            <a:off x="483196" y="4396029"/>
            <a:ext cx="1524009" cy="270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a:solidFill>
                  <a:srgbClr val="E10A72"/>
                </a:solidFill>
                <a:latin typeface="+mn-ea"/>
              </a:rPr>
              <a:t>中高生のイマを発信</a:t>
            </a:r>
            <a:endParaRPr kumimoji="1" lang="ja-JP" altLang="en-US" sz="1600" b="1">
              <a:solidFill>
                <a:srgbClr val="E10A72"/>
              </a:solidFill>
              <a:latin typeface="+mn-ea"/>
            </a:endParaRPr>
          </a:p>
        </p:txBody>
      </p:sp>
      <p:sp>
        <p:nvSpPr>
          <p:cNvPr id="74" name="正方形/長方形 73">
            <a:extLst>
              <a:ext uri="{FF2B5EF4-FFF2-40B4-BE49-F238E27FC236}">
                <a16:creationId xmlns:a16="http://schemas.microsoft.com/office/drawing/2014/main" id="{4F5DBA90-672B-4E13-BF15-4F409A908B2A}"/>
              </a:ext>
            </a:extLst>
          </p:cNvPr>
          <p:cNvSpPr/>
          <p:nvPr/>
        </p:nvSpPr>
        <p:spPr>
          <a:xfrm>
            <a:off x="2160432" y="4396029"/>
            <a:ext cx="1524009" cy="270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a:solidFill>
                  <a:srgbClr val="0F961D"/>
                </a:solidFill>
                <a:latin typeface="+mn-ea"/>
              </a:rPr>
              <a:t>リアル部活チャンネル</a:t>
            </a:r>
            <a:endParaRPr kumimoji="1" lang="ja-JP" altLang="en-US" sz="1600" b="1">
              <a:solidFill>
                <a:srgbClr val="0F961D"/>
              </a:solidFill>
              <a:latin typeface="+mn-ea"/>
            </a:endParaRPr>
          </a:p>
        </p:txBody>
      </p:sp>
      <p:sp>
        <p:nvSpPr>
          <p:cNvPr id="75" name="正方形/長方形 74">
            <a:extLst>
              <a:ext uri="{FF2B5EF4-FFF2-40B4-BE49-F238E27FC236}">
                <a16:creationId xmlns:a16="http://schemas.microsoft.com/office/drawing/2014/main" id="{4559F945-1F53-4E02-BAC7-12CC6036E2A5}"/>
              </a:ext>
            </a:extLst>
          </p:cNvPr>
          <p:cNvSpPr/>
          <p:nvPr/>
        </p:nvSpPr>
        <p:spPr>
          <a:xfrm>
            <a:off x="3865970" y="4396029"/>
            <a:ext cx="1524009" cy="270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a:solidFill>
                  <a:srgbClr val="0B64C0"/>
                </a:solidFill>
                <a:latin typeface="+mn-ea"/>
              </a:rPr>
              <a:t>バラエティチャンネル</a:t>
            </a:r>
            <a:endParaRPr kumimoji="1" lang="ja-JP" altLang="en-US" sz="1600" b="1">
              <a:solidFill>
                <a:srgbClr val="0B64C0"/>
              </a:solidFill>
              <a:latin typeface="+mn-ea"/>
            </a:endParaRPr>
          </a:p>
        </p:txBody>
      </p:sp>
      <p:sp>
        <p:nvSpPr>
          <p:cNvPr id="76" name="正方形/長方形 75">
            <a:extLst>
              <a:ext uri="{FF2B5EF4-FFF2-40B4-BE49-F238E27FC236}">
                <a16:creationId xmlns:a16="http://schemas.microsoft.com/office/drawing/2014/main" id="{F950AA3F-6D1D-4C5D-871F-1C9AD73B2FB9}"/>
              </a:ext>
            </a:extLst>
          </p:cNvPr>
          <p:cNvSpPr/>
          <p:nvPr/>
        </p:nvSpPr>
        <p:spPr>
          <a:xfrm>
            <a:off x="483196" y="5654040"/>
            <a:ext cx="1524009" cy="472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b="1">
                <a:solidFill>
                  <a:srgbClr val="FFFF00"/>
                </a:solidFill>
                <a:latin typeface="+mn-ea"/>
              </a:rPr>
              <a:t>現役高校生</a:t>
            </a:r>
            <a:r>
              <a:rPr kumimoji="1" lang="ja-JP" altLang="en-US" sz="1000" b="1">
                <a:solidFill>
                  <a:schemeClr val="bg1"/>
                </a:solidFill>
                <a:latin typeface="+mn-ea"/>
              </a:rPr>
              <a:t>モデルが</a:t>
            </a:r>
            <a:endParaRPr kumimoji="1" lang="en-US" altLang="ja-JP" sz="1000" b="1">
              <a:solidFill>
                <a:schemeClr val="bg1"/>
              </a:solidFill>
              <a:latin typeface="+mn-ea"/>
            </a:endParaRPr>
          </a:p>
          <a:p>
            <a:pPr algn="ctr"/>
            <a:r>
              <a:rPr kumimoji="1" lang="ja-JP" altLang="en-US" sz="1000" b="1">
                <a:solidFill>
                  <a:schemeClr val="bg1"/>
                </a:solidFill>
                <a:latin typeface="+mn-ea"/>
              </a:rPr>
              <a:t>中高生のトレンドや</a:t>
            </a:r>
            <a:endParaRPr kumimoji="1" lang="en-US" altLang="ja-JP" sz="1000" b="1">
              <a:solidFill>
                <a:schemeClr val="bg1"/>
              </a:solidFill>
              <a:latin typeface="+mn-ea"/>
            </a:endParaRPr>
          </a:p>
          <a:p>
            <a:pPr algn="ctr"/>
            <a:r>
              <a:rPr kumimoji="1" lang="ja-JP" altLang="en-US" sz="1000" b="1">
                <a:solidFill>
                  <a:schemeClr val="bg1"/>
                </a:solidFill>
                <a:latin typeface="+mn-ea"/>
              </a:rPr>
              <a:t>部活情報を発信！</a:t>
            </a:r>
          </a:p>
        </p:txBody>
      </p:sp>
      <p:sp>
        <p:nvSpPr>
          <p:cNvPr id="77" name="正方形/長方形 76">
            <a:extLst>
              <a:ext uri="{FF2B5EF4-FFF2-40B4-BE49-F238E27FC236}">
                <a16:creationId xmlns:a16="http://schemas.microsoft.com/office/drawing/2014/main" id="{7685C75D-03F3-4195-8A0C-828FD1D5CBA1}"/>
              </a:ext>
            </a:extLst>
          </p:cNvPr>
          <p:cNvSpPr/>
          <p:nvPr/>
        </p:nvSpPr>
        <p:spPr>
          <a:xfrm>
            <a:off x="2171649" y="5654040"/>
            <a:ext cx="1524009" cy="472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b="1">
                <a:solidFill>
                  <a:srgbClr val="FFFF00"/>
                </a:solidFill>
                <a:latin typeface="+mn-ea"/>
              </a:rPr>
              <a:t>熱い練習</a:t>
            </a:r>
            <a:r>
              <a:rPr kumimoji="1" lang="ja-JP" altLang="en-US" sz="1000" b="1">
                <a:solidFill>
                  <a:schemeClr val="bg1"/>
                </a:solidFill>
                <a:latin typeface="+mn-ea"/>
              </a:rPr>
              <a:t>から</a:t>
            </a:r>
            <a:r>
              <a:rPr kumimoji="1" lang="ja-JP" altLang="en-US" sz="1000" b="1">
                <a:solidFill>
                  <a:srgbClr val="FFFF00"/>
                </a:solidFill>
                <a:latin typeface="+mn-ea"/>
              </a:rPr>
              <a:t>涙の</a:t>
            </a:r>
            <a:endParaRPr kumimoji="1" lang="en-US" altLang="ja-JP" sz="1000" b="1">
              <a:solidFill>
                <a:srgbClr val="FFFF00"/>
              </a:solidFill>
              <a:latin typeface="+mn-ea"/>
            </a:endParaRPr>
          </a:p>
          <a:p>
            <a:pPr algn="ctr"/>
            <a:r>
              <a:rPr kumimoji="1" lang="ja-JP" altLang="en-US" sz="1000" b="1">
                <a:solidFill>
                  <a:srgbClr val="FFFF00"/>
                </a:solidFill>
                <a:latin typeface="+mn-ea"/>
              </a:rPr>
              <a:t>ラストミーティング</a:t>
            </a:r>
            <a:r>
              <a:rPr kumimoji="1" lang="ja-JP" altLang="en-US" sz="1000" b="1">
                <a:solidFill>
                  <a:schemeClr val="bg1"/>
                </a:solidFill>
                <a:latin typeface="+mn-ea"/>
              </a:rPr>
              <a:t>まで</a:t>
            </a:r>
            <a:endParaRPr kumimoji="1" lang="en-US" altLang="ja-JP" sz="1000" b="1">
              <a:solidFill>
                <a:schemeClr val="bg1"/>
              </a:solidFill>
              <a:latin typeface="+mn-ea"/>
            </a:endParaRPr>
          </a:p>
          <a:p>
            <a:pPr algn="ctr"/>
            <a:r>
              <a:rPr kumimoji="1" lang="ja-JP" altLang="en-US" sz="1000" b="1">
                <a:solidFill>
                  <a:schemeClr val="bg1"/>
                </a:solidFill>
                <a:latin typeface="+mn-ea"/>
              </a:rPr>
              <a:t>部活ピーポーを応援！</a:t>
            </a:r>
          </a:p>
        </p:txBody>
      </p:sp>
      <p:sp>
        <p:nvSpPr>
          <p:cNvPr id="78" name="正方形/長方形 77">
            <a:extLst>
              <a:ext uri="{FF2B5EF4-FFF2-40B4-BE49-F238E27FC236}">
                <a16:creationId xmlns:a16="http://schemas.microsoft.com/office/drawing/2014/main" id="{6668F77D-64FB-4BA1-8010-E2594B964BBB}"/>
              </a:ext>
            </a:extLst>
          </p:cNvPr>
          <p:cNvSpPr/>
          <p:nvPr/>
        </p:nvSpPr>
        <p:spPr>
          <a:xfrm>
            <a:off x="3845412" y="5654040"/>
            <a:ext cx="1524009" cy="472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00" b="1">
                <a:solidFill>
                  <a:schemeClr val="bg1"/>
                </a:solidFill>
                <a:latin typeface="+mn-ea"/>
              </a:rPr>
              <a:t>人気</a:t>
            </a:r>
            <a:r>
              <a:rPr kumimoji="1" lang="en-US" altLang="ja-JP" sz="900" b="1">
                <a:solidFill>
                  <a:schemeClr val="bg1"/>
                </a:solidFill>
                <a:latin typeface="+mn-ea"/>
              </a:rPr>
              <a:t>YouTuber</a:t>
            </a:r>
            <a:r>
              <a:rPr kumimoji="1" lang="ja-JP" altLang="en-US" sz="900" b="1">
                <a:solidFill>
                  <a:schemeClr val="bg1"/>
                </a:solidFill>
                <a:latin typeface="+mn-ea"/>
              </a:rPr>
              <a:t>達が</a:t>
            </a:r>
            <a:r>
              <a:rPr kumimoji="1" lang="ja-JP" altLang="en-US" sz="900" b="1">
                <a:solidFill>
                  <a:srgbClr val="FFFF00"/>
                </a:solidFill>
                <a:latin typeface="+mn-ea"/>
              </a:rPr>
              <a:t>スポーツ</a:t>
            </a:r>
            <a:endParaRPr kumimoji="1" lang="en-US" altLang="ja-JP" sz="900" b="1">
              <a:solidFill>
                <a:srgbClr val="FFFF00"/>
              </a:solidFill>
              <a:latin typeface="+mn-ea"/>
            </a:endParaRPr>
          </a:p>
          <a:p>
            <a:pPr algn="ctr"/>
            <a:r>
              <a:rPr kumimoji="1" lang="ja-JP" altLang="en-US" sz="900" b="1">
                <a:solidFill>
                  <a:schemeClr val="bg1"/>
                </a:solidFill>
                <a:latin typeface="+mn-ea"/>
              </a:rPr>
              <a:t>や</a:t>
            </a:r>
            <a:r>
              <a:rPr kumimoji="1" lang="ja-JP" altLang="en-US" sz="900" b="1">
                <a:solidFill>
                  <a:srgbClr val="FFFF00"/>
                </a:solidFill>
                <a:latin typeface="+mn-ea"/>
              </a:rPr>
              <a:t>オカルト</a:t>
            </a:r>
            <a:r>
              <a:rPr kumimoji="1" lang="ja-JP" altLang="en-US" sz="900" b="1">
                <a:solidFill>
                  <a:schemeClr val="bg1"/>
                </a:solidFill>
                <a:latin typeface="+mn-ea"/>
              </a:rPr>
              <a:t>まで何でも挑戦</a:t>
            </a:r>
            <a:endParaRPr kumimoji="1" lang="en-US" altLang="ja-JP" sz="900" b="1">
              <a:solidFill>
                <a:schemeClr val="bg1"/>
              </a:solidFill>
              <a:latin typeface="+mn-ea"/>
            </a:endParaRPr>
          </a:p>
          <a:p>
            <a:pPr algn="ctr"/>
            <a:r>
              <a:rPr kumimoji="1" lang="ja-JP" altLang="en-US" sz="900" b="1">
                <a:solidFill>
                  <a:schemeClr val="bg1"/>
                </a:solidFill>
                <a:latin typeface="+mn-ea"/>
              </a:rPr>
              <a:t>する部活バラエティ</a:t>
            </a:r>
          </a:p>
        </p:txBody>
      </p:sp>
      <p:sp>
        <p:nvSpPr>
          <p:cNvPr id="45" name="正方形/長方形 44">
            <a:extLst>
              <a:ext uri="{FF2B5EF4-FFF2-40B4-BE49-F238E27FC236}">
                <a16:creationId xmlns:a16="http://schemas.microsoft.com/office/drawing/2014/main" id="{0B114BE2-1A67-41F2-B285-3D919FB0D747}"/>
              </a:ext>
            </a:extLst>
          </p:cNvPr>
          <p:cNvSpPr/>
          <p:nvPr/>
        </p:nvSpPr>
        <p:spPr>
          <a:xfrm>
            <a:off x="476672" y="4728975"/>
            <a:ext cx="1491654" cy="944750"/>
          </a:xfrm>
          <a:prstGeom prst="rect">
            <a:avLst/>
          </a:prstGeom>
          <a:solidFill>
            <a:srgbClr val="E52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3" name="図 42" descr="人, 若い, 子供, 少し が含まれている画像&#10;&#10;自動的に生成された説明">
            <a:extLst>
              <a:ext uri="{FF2B5EF4-FFF2-40B4-BE49-F238E27FC236}">
                <a16:creationId xmlns:a16="http://schemas.microsoft.com/office/drawing/2014/main" id="{C0DBE056-BC09-4EDA-BB95-63CF59D087D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74131" y="4774091"/>
            <a:ext cx="1514387" cy="851843"/>
          </a:xfrm>
          <a:prstGeom prst="rect">
            <a:avLst/>
          </a:prstGeom>
        </p:spPr>
      </p:pic>
    </p:spTree>
    <p:extLst>
      <p:ext uri="{BB962C8B-B14F-4D97-AF65-F5344CB8AC3E}">
        <p14:creationId xmlns:p14="http://schemas.microsoft.com/office/powerpoint/2010/main" val="1820738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グラフィックス 46" descr="ドキュメント">
            <a:extLst>
              <a:ext uri="{FF2B5EF4-FFF2-40B4-BE49-F238E27FC236}">
                <a16:creationId xmlns:a16="http://schemas.microsoft.com/office/drawing/2014/main" id="{7EE6D31D-66DE-46F2-A4D2-C6D7A7C650B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33326" y="685483"/>
            <a:ext cx="180000" cy="180000"/>
          </a:xfrm>
          <a:prstGeom prst="rect">
            <a:avLst/>
          </a:prstGeom>
        </p:spPr>
      </p:pic>
      <p:pic>
        <p:nvPicPr>
          <p:cNvPr id="48" name="グラフィックス 47" descr="ノート PC">
            <a:extLst>
              <a:ext uri="{FF2B5EF4-FFF2-40B4-BE49-F238E27FC236}">
                <a16:creationId xmlns:a16="http://schemas.microsoft.com/office/drawing/2014/main" id="{70A57340-EE97-47F9-85F5-F189D5CD99D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196" y="689456"/>
            <a:ext cx="216000" cy="216000"/>
          </a:xfrm>
          <a:prstGeom prst="rect">
            <a:avLst/>
          </a:prstGeom>
        </p:spPr>
      </p:pic>
      <p:sp>
        <p:nvSpPr>
          <p:cNvPr id="50" name="タイトル 3">
            <a:extLst>
              <a:ext uri="{FF2B5EF4-FFF2-40B4-BE49-F238E27FC236}">
                <a16:creationId xmlns:a16="http://schemas.microsoft.com/office/drawing/2014/main" id="{03C71415-5F95-42CC-8367-76C67D62A9E5}"/>
              </a:ext>
            </a:extLst>
          </p:cNvPr>
          <p:cNvSpPr txBox="1">
            <a:spLocks/>
          </p:cNvSpPr>
          <p:nvPr/>
        </p:nvSpPr>
        <p:spPr>
          <a:xfrm>
            <a:off x="3230673" y="213051"/>
            <a:ext cx="1663613" cy="3303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100" b="1">
                <a:latin typeface="游ゴシック" panose="020B0400000000000000" pitchFamily="50" charset="-128"/>
                <a:ea typeface="游ゴシック" panose="020B0400000000000000" pitchFamily="50" charset="-128"/>
              </a:rPr>
              <a:t>音声でファクトに迫る</a:t>
            </a:r>
          </a:p>
        </p:txBody>
      </p:sp>
      <p:sp>
        <p:nvSpPr>
          <p:cNvPr id="52" name="正方形/長方形 51">
            <a:extLst>
              <a:ext uri="{FF2B5EF4-FFF2-40B4-BE49-F238E27FC236}">
                <a16:creationId xmlns:a16="http://schemas.microsoft.com/office/drawing/2014/main" id="{B5FD7E46-B116-4675-BF8B-7B0F32BC9A96}"/>
              </a:ext>
            </a:extLst>
          </p:cNvPr>
          <p:cNvSpPr/>
          <p:nvPr/>
        </p:nvSpPr>
        <p:spPr>
          <a:xfrm>
            <a:off x="305906" y="985585"/>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プレースホルダー 2">
            <a:extLst>
              <a:ext uri="{FF2B5EF4-FFF2-40B4-BE49-F238E27FC236}">
                <a16:creationId xmlns:a16="http://schemas.microsoft.com/office/drawing/2014/main" id="{E1A5AF95-1CAB-4B8F-A179-B9C50A6CA23B}"/>
              </a:ext>
            </a:extLst>
          </p:cNvPr>
          <p:cNvSpPr txBox="1">
            <a:spLocks/>
          </p:cNvSpPr>
          <p:nvPr/>
        </p:nvSpPr>
        <p:spPr>
          <a:xfrm>
            <a:off x="1798715" y="1754764"/>
            <a:ext cx="8395171"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音声ならではの温度感と切り口で、文脈や背景を深く聴いてもらえる</a:t>
            </a:r>
            <a:endParaRPr lang="en-US" altLang="ja-JP"/>
          </a:p>
          <a:p>
            <a:r>
              <a:rPr lang="ja-JP" altLang="en-US"/>
              <a:t>エンゲージメント醸成メディア</a:t>
            </a:r>
          </a:p>
        </p:txBody>
      </p:sp>
      <p:cxnSp>
        <p:nvCxnSpPr>
          <p:cNvPr id="54" name="直線コネクタ 53">
            <a:extLst>
              <a:ext uri="{FF2B5EF4-FFF2-40B4-BE49-F238E27FC236}">
                <a16:creationId xmlns:a16="http://schemas.microsoft.com/office/drawing/2014/main" id="{D5EC8D5C-7E6C-413F-8475-E25CC3E12CE1}"/>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プレースホルダー 2">
            <a:extLst>
              <a:ext uri="{FF2B5EF4-FFF2-40B4-BE49-F238E27FC236}">
                <a16:creationId xmlns:a16="http://schemas.microsoft.com/office/drawing/2014/main" id="{57853126-E6F2-4154-8C60-9AC4067194B4}"/>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6" name="テキスト プレースホルダー 2">
            <a:extLst>
              <a:ext uri="{FF2B5EF4-FFF2-40B4-BE49-F238E27FC236}">
                <a16:creationId xmlns:a16="http://schemas.microsoft.com/office/drawing/2014/main" id="{60EAE8BF-0742-4F7E-9B6C-2D139261EC83}"/>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情報感度やリテラシーが高く、興味関心の幅が広い</a:t>
            </a:r>
            <a:r>
              <a:rPr lang="en-US" altLang="ja-JP"/>
              <a:t>20</a:t>
            </a:r>
            <a:r>
              <a:rPr lang="ja-JP" altLang="en-US"/>
              <a:t>～</a:t>
            </a:r>
            <a:r>
              <a:rPr lang="en-US" altLang="ja-JP"/>
              <a:t>30</a:t>
            </a:r>
            <a:r>
              <a:rPr lang="ja-JP" altLang="en-US"/>
              <a:t>代の男女。</a:t>
            </a:r>
          </a:p>
        </p:txBody>
      </p:sp>
      <p:sp>
        <p:nvSpPr>
          <p:cNvPr id="57" name="テキスト プレースホルダー 2">
            <a:extLst>
              <a:ext uri="{FF2B5EF4-FFF2-40B4-BE49-F238E27FC236}">
                <a16:creationId xmlns:a16="http://schemas.microsoft.com/office/drawing/2014/main" id="{F7B80262-66E8-4A5A-A14E-10315E407976}"/>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sp>
        <p:nvSpPr>
          <p:cNvPr id="93" name="正方形/長方形 92">
            <a:extLst>
              <a:ext uri="{FF2B5EF4-FFF2-40B4-BE49-F238E27FC236}">
                <a16:creationId xmlns:a16="http://schemas.microsoft.com/office/drawing/2014/main" id="{28E82202-A88E-4A94-8B91-9434E96F1071}"/>
              </a:ext>
            </a:extLst>
          </p:cNvPr>
          <p:cNvSpPr/>
          <p:nvPr/>
        </p:nvSpPr>
        <p:spPr>
          <a:xfrm>
            <a:off x="3273348" y="4922824"/>
            <a:ext cx="4005844" cy="2360849"/>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 name="直線コネクタ 94">
            <a:extLst>
              <a:ext uri="{FF2B5EF4-FFF2-40B4-BE49-F238E27FC236}">
                <a16:creationId xmlns:a16="http://schemas.microsoft.com/office/drawing/2014/main" id="{1AFFA4E4-DB18-4E08-AF92-33FA67F67655}"/>
              </a:ext>
            </a:extLst>
          </p:cNvPr>
          <p:cNvCxnSpPr>
            <a:cxnSpLocks/>
          </p:cNvCxnSpPr>
          <p:nvPr/>
        </p:nvCxnSpPr>
        <p:spPr>
          <a:xfrm>
            <a:off x="7454130" y="2951286"/>
            <a:ext cx="28667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テキスト プレースホルダー 2">
            <a:extLst>
              <a:ext uri="{FF2B5EF4-FFF2-40B4-BE49-F238E27FC236}">
                <a16:creationId xmlns:a16="http://schemas.microsoft.com/office/drawing/2014/main" id="{06483CFB-A47B-4419-A8A8-CF6BA18C63E0}"/>
              </a:ext>
            </a:extLst>
          </p:cNvPr>
          <p:cNvSpPr txBox="1">
            <a:spLocks/>
          </p:cNvSpPr>
          <p:nvPr/>
        </p:nvSpPr>
        <p:spPr>
          <a:xfrm>
            <a:off x="7407113" y="2673142"/>
            <a:ext cx="543739" cy="288147"/>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400"/>
              <a:t>広告</a:t>
            </a:r>
            <a:endParaRPr lang="en-US" altLang="ja-JP" sz="1400"/>
          </a:p>
        </p:txBody>
      </p:sp>
      <p:sp>
        <p:nvSpPr>
          <p:cNvPr id="98" name="テキスト ボックス 97">
            <a:extLst>
              <a:ext uri="{FF2B5EF4-FFF2-40B4-BE49-F238E27FC236}">
                <a16:creationId xmlns:a16="http://schemas.microsoft.com/office/drawing/2014/main" id="{0DBC7ED4-A7E4-4943-9DA2-798FF82E7409}"/>
              </a:ext>
            </a:extLst>
          </p:cNvPr>
          <p:cNvSpPr txBox="1"/>
          <p:nvPr/>
        </p:nvSpPr>
        <p:spPr>
          <a:xfrm>
            <a:off x="3681451" y="4054423"/>
            <a:ext cx="3678055" cy="818761"/>
          </a:xfrm>
          <a:prstGeom prst="rect">
            <a:avLst/>
          </a:prstGeom>
          <a:noFill/>
        </p:spPr>
        <p:txBody>
          <a:bodyPr wrap="square" rtlCol="0">
            <a:noAutofit/>
          </a:bodyPr>
          <a:lstStyle/>
          <a:p>
            <a:pPr>
              <a:tabLst>
                <a:tab pos="628650" algn="l"/>
                <a:tab pos="895350" algn="l"/>
              </a:tabLst>
            </a:pPr>
            <a:r>
              <a:rPr kumimoji="1" lang="ja-JP" altLang="en-US" sz="1050" b="1">
                <a:solidFill>
                  <a:schemeClr val="accent1"/>
                </a:solidFill>
                <a:latin typeface="游ゴシック" panose="020B0400000000000000" pitchFamily="50" charset="-128"/>
                <a:ea typeface="游ゴシック" panose="020B0400000000000000" pitchFamily="50" charset="-128"/>
              </a:rPr>
              <a:t>月間</a:t>
            </a:r>
            <a:r>
              <a:rPr kumimoji="1" lang="en-US" altLang="ja-JP" sz="1050" b="1">
                <a:solidFill>
                  <a:schemeClr val="accent1"/>
                </a:solidFill>
                <a:latin typeface="游ゴシック" panose="020B0400000000000000" pitchFamily="50" charset="-128"/>
                <a:ea typeface="游ゴシック" panose="020B0400000000000000" pitchFamily="50" charset="-128"/>
              </a:rPr>
              <a:t>DL</a:t>
            </a:r>
            <a:r>
              <a:rPr kumimoji="1" lang="ja-JP" altLang="en-US" sz="1050" b="1">
                <a:solidFill>
                  <a:schemeClr val="accent1"/>
                </a:solidFill>
                <a:latin typeface="游ゴシック" panose="020B0400000000000000" pitchFamily="50" charset="-128"/>
                <a:ea typeface="游ゴシック" panose="020B0400000000000000" pitchFamily="50" charset="-128"/>
              </a:rPr>
              <a:t>  </a:t>
            </a:r>
            <a:r>
              <a:rPr kumimoji="1" lang="en-US" altLang="ja-JP" sz="1600" b="1">
                <a:solidFill>
                  <a:schemeClr val="accent1"/>
                </a:solidFill>
                <a:latin typeface="游ゴシック" panose="020B0400000000000000" pitchFamily="50" charset="-128"/>
                <a:ea typeface="游ゴシック" panose="020B0400000000000000" pitchFamily="50" charset="-128"/>
              </a:rPr>
              <a:t>1,029,643</a:t>
            </a:r>
            <a:r>
              <a:rPr kumimoji="1" lang="en-US" altLang="ja-JP" sz="900" b="1">
                <a:solidFill>
                  <a:schemeClr val="accent1"/>
                </a:solidFill>
                <a:latin typeface="游ゴシック" panose="020B0400000000000000" pitchFamily="50" charset="-128"/>
                <a:ea typeface="游ゴシック" panose="020B0400000000000000" pitchFamily="50" charset="-128"/>
              </a:rPr>
              <a:t> DL</a:t>
            </a:r>
            <a:r>
              <a:rPr kumimoji="1" lang="ja-JP" altLang="en-US" sz="900" b="1">
                <a:solidFill>
                  <a:schemeClr val="accent1"/>
                </a:solidFill>
                <a:latin typeface="游ゴシック" panose="020B0400000000000000" pitchFamily="50" charset="-128"/>
                <a:ea typeface="游ゴシック" panose="020B0400000000000000" pitchFamily="50" charset="-128"/>
              </a:rPr>
              <a:t>　　</a:t>
            </a:r>
            <a:r>
              <a:rPr lang="ja-JP" altLang="en-US" sz="1050" b="1">
                <a:solidFill>
                  <a:schemeClr val="accent1"/>
                </a:solidFill>
                <a:latin typeface="游ゴシック" panose="020B0400000000000000" pitchFamily="50" charset="-128"/>
                <a:ea typeface="游ゴシック" panose="020B0400000000000000" pitchFamily="50" charset="-128"/>
              </a:rPr>
              <a:t>月間</a:t>
            </a:r>
            <a:r>
              <a:rPr lang="en-US" altLang="ja-JP" sz="1050" b="1">
                <a:solidFill>
                  <a:schemeClr val="accent1"/>
                </a:solidFill>
                <a:latin typeface="游ゴシック" panose="020B0400000000000000" pitchFamily="50" charset="-128"/>
                <a:ea typeface="游ゴシック" panose="020B0400000000000000" pitchFamily="50" charset="-128"/>
              </a:rPr>
              <a:t>UU</a:t>
            </a:r>
            <a:r>
              <a:rPr lang="ja-JP" altLang="en-US" sz="1050" b="1">
                <a:solidFill>
                  <a:schemeClr val="accent1"/>
                </a:solidFill>
                <a:latin typeface="游ゴシック" panose="020B0400000000000000" pitchFamily="50" charset="-128"/>
                <a:ea typeface="游ゴシック" panose="020B0400000000000000" pitchFamily="50" charset="-128"/>
              </a:rPr>
              <a:t>  </a:t>
            </a:r>
            <a:r>
              <a:rPr lang="en-US" altLang="ja-JP" sz="1600" b="1">
                <a:solidFill>
                  <a:schemeClr val="accent1"/>
                </a:solidFill>
                <a:latin typeface="游ゴシック" panose="020B0400000000000000" pitchFamily="50" charset="-128"/>
                <a:ea typeface="游ゴシック" panose="020B0400000000000000" pitchFamily="50" charset="-128"/>
              </a:rPr>
              <a:t>177,354</a:t>
            </a:r>
            <a:r>
              <a:rPr lang="en-US" altLang="ja-JP" sz="900" b="1">
                <a:solidFill>
                  <a:schemeClr val="accent1"/>
                </a:solidFill>
                <a:latin typeface="游ゴシック" panose="020B0400000000000000" pitchFamily="50" charset="-128"/>
                <a:ea typeface="游ゴシック" panose="020B0400000000000000" pitchFamily="50" charset="-128"/>
              </a:rPr>
              <a:t> UU</a:t>
            </a:r>
          </a:p>
          <a:p>
            <a:pPr>
              <a:tabLst>
                <a:tab pos="628650" algn="l"/>
                <a:tab pos="895350" algn="l"/>
              </a:tabLst>
            </a:pPr>
            <a:r>
              <a:rPr lang="ja-JP" altLang="en-US" sz="800">
                <a:latin typeface="游ゴシック" panose="020B0400000000000000" pitchFamily="50" charset="-128"/>
                <a:ea typeface="游ゴシック" panose="020B0400000000000000" pitchFamily="50" charset="-128"/>
              </a:rPr>
              <a:t>　　　　　　　　　　　　　　　　　　　　　　　　　　</a:t>
            </a:r>
            <a:r>
              <a:rPr lang="en-US" altLang="ja-JP" sz="800">
                <a:latin typeface="游ゴシック" panose="020B0400000000000000" pitchFamily="50" charset="-128"/>
                <a:ea typeface="游ゴシック" panose="020B0400000000000000" pitchFamily="50" charset="-128"/>
              </a:rPr>
              <a:t>※5</a:t>
            </a:r>
            <a:r>
              <a:rPr lang="ja-JP" altLang="en-US" sz="800">
                <a:latin typeface="游ゴシック" panose="020B0400000000000000" pitchFamily="50" charset="-128"/>
                <a:ea typeface="游ゴシック" panose="020B0400000000000000" pitchFamily="50" charset="-128"/>
              </a:rPr>
              <a:t>番組合計</a:t>
            </a:r>
            <a:endParaRPr lang="en-US" altLang="ja-JP" sz="800">
              <a:latin typeface="游ゴシック" panose="020B0400000000000000" pitchFamily="50" charset="-128"/>
              <a:ea typeface="游ゴシック" panose="020B0400000000000000" pitchFamily="50" charset="-128"/>
            </a:endParaRPr>
          </a:p>
          <a:p>
            <a:pPr lvl="0">
              <a:tabLst>
                <a:tab pos="628650" algn="l"/>
                <a:tab pos="895350" algn="l"/>
              </a:tabLst>
            </a:pPr>
            <a:r>
              <a:rPr lang="en-US" altLang="ja-JP" sz="800" b="1">
                <a:solidFill>
                  <a:schemeClr val="accent1"/>
                </a:solidFill>
                <a:latin typeface="游ゴシック" panose="020B0400000000000000" pitchFamily="50" charset="-128"/>
                <a:ea typeface="游ゴシック" panose="020B0400000000000000" pitchFamily="50" charset="-128"/>
              </a:rPr>
              <a:t>1UU</a:t>
            </a:r>
            <a:r>
              <a:rPr lang="ja-JP" altLang="en-US" sz="800" b="1">
                <a:solidFill>
                  <a:schemeClr val="accent1"/>
                </a:solidFill>
                <a:latin typeface="游ゴシック" panose="020B0400000000000000" pitchFamily="50" charset="-128"/>
                <a:ea typeface="游ゴシック" panose="020B0400000000000000" pitchFamily="50" charset="-128"/>
              </a:rPr>
              <a:t>の月間視聴時間  </a:t>
            </a:r>
            <a:r>
              <a:rPr lang="en-US" altLang="ja-JP" b="1">
                <a:solidFill>
                  <a:schemeClr val="accent1"/>
                </a:solidFill>
                <a:latin typeface="游ゴシック" panose="020B0400000000000000" pitchFamily="50" charset="-128"/>
                <a:ea typeface="游ゴシック" panose="020B0400000000000000" pitchFamily="50" charset="-128"/>
              </a:rPr>
              <a:t>4</a:t>
            </a:r>
            <a:r>
              <a:rPr lang="ja-JP" altLang="en-US" sz="900" b="1">
                <a:solidFill>
                  <a:schemeClr val="accent1"/>
                </a:solidFill>
                <a:latin typeface="游ゴシック" panose="020B0400000000000000" pitchFamily="50" charset="-128"/>
                <a:ea typeface="游ゴシック" panose="020B0400000000000000" pitchFamily="50" charset="-128"/>
              </a:rPr>
              <a:t>時間</a:t>
            </a:r>
            <a:r>
              <a:rPr lang="en-US" altLang="ja-JP" b="1">
                <a:solidFill>
                  <a:schemeClr val="accent1"/>
                </a:solidFill>
                <a:latin typeface="游ゴシック" panose="020B0400000000000000" pitchFamily="50" charset="-128"/>
                <a:ea typeface="游ゴシック" panose="020B0400000000000000" pitchFamily="50" charset="-128"/>
              </a:rPr>
              <a:t>3</a:t>
            </a:r>
            <a:r>
              <a:rPr lang="ja-JP" altLang="en-US" sz="900" b="1">
                <a:solidFill>
                  <a:schemeClr val="accent1"/>
                </a:solidFill>
                <a:latin typeface="游ゴシック" panose="020B0400000000000000" pitchFamily="50" charset="-128"/>
                <a:ea typeface="游ゴシック" panose="020B0400000000000000" pitchFamily="50" charset="-128"/>
              </a:rPr>
              <a:t>分　</a:t>
            </a:r>
            <a:r>
              <a:rPr lang="en-US" altLang="ja-JP" sz="900" b="1">
                <a:solidFill>
                  <a:schemeClr val="accent1"/>
                </a:solidFill>
                <a:latin typeface="游ゴシック" panose="020B0400000000000000" pitchFamily="50" charset="-128"/>
                <a:ea typeface="游ゴシック" panose="020B0400000000000000" pitchFamily="50" charset="-128"/>
              </a:rPr>
              <a:t>1</a:t>
            </a:r>
            <a:r>
              <a:rPr lang="ja-JP" altLang="en-US" sz="900" b="1">
                <a:solidFill>
                  <a:schemeClr val="accent1"/>
                </a:solidFill>
                <a:latin typeface="游ゴシック" panose="020B0400000000000000" pitchFamily="50" charset="-128"/>
                <a:ea typeface="游ゴシック" panose="020B0400000000000000" pitchFamily="50" charset="-128"/>
              </a:rPr>
              <a:t>話の</a:t>
            </a:r>
            <a:r>
              <a:rPr lang="en-US" altLang="ja-JP" sz="900" b="1">
                <a:solidFill>
                  <a:schemeClr val="accent1"/>
                </a:solidFill>
                <a:latin typeface="游ゴシック" panose="020B0400000000000000" pitchFamily="50" charset="-128"/>
                <a:ea typeface="游ゴシック" panose="020B0400000000000000" pitchFamily="50" charset="-128"/>
              </a:rPr>
              <a:t>3/4</a:t>
            </a:r>
            <a:r>
              <a:rPr lang="ja-JP" altLang="en-US" sz="900" b="1">
                <a:solidFill>
                  <a:schemeClr val="accent1"/>
                </a:solidFill>
                <a:latin typeface="游ゴシック" panose="020B0400000000000000" pitchFamily="50" charset="-128"/>
                <a:ea typeface="游ゴシック" panose="020B0400000000000000" pitchFamily="50" charset="-128"/>
              </a:rPr>
              <a:t>再生率  </a:t>
            </a:r>
            <a:r>
              <a:rPr lang="en-US" altLang="ja-JP" sz="1600" b="1">
                <a:solidFill>
                  <a:schemeClr val="accent1"/>
                </a:solidFill>
                <a:latin typeface="游ゴシック" panose="020B0400000000000000" pitchFamily="50" charset="-128"/>
                <a:ea typeface="游ゴシック" panose="020B0400000000000000" pitchFamily="50" charset="-128"/>
              </a:rPr>
              <a:t>76</a:t>
            </a:r>
            <a:r>
              <a:rPr lang="en-US" altLang="ja-JP" sz="1200" b="1">
                <a:solidFill>
                  <a:schemeClr val="accent1"/>
                </a:solidFill>
                <a:latin typeface="游ゴシック" panose="020B0400000000000000" pitchFamily="50" charset="-128"/>
                <a:ea typeface="游ゴシック" panose="020B0400000000000000" pitchFamily="50" charset="-128"/>
              </a:rPr>
              <a:t>~</a:t>
            </a:r>
            <a:r>
              <a:rPr lang="en-US" altLang="ja-JP" sz="1600" b="1">
                <a:solidFill>
                  <a:schemeClr val="accent1"/>
                </a:solidFill>
                <a:latin typeface="游ゴシック" panose="020B0400000000000000" pitchFamily="50" charset="-128"/>
                <a:ea typeface="游ゴシック" panose="020B0400000000000000" pitchFamily="50" charset="-128"/>
              </a:rPr>
              <a:t>87</a:t>
            </a:r>
            <a:r>
              <a:rPr lang="ja-JP" altLang="en-US" sz="900" b="1">
                <a:solidFill>
                  <a:schemeClr val="accent1"/>
                </a:solidFill>
                <a:latin typeface="游ゴシック" panose="020B0400000000000000" pitchFamily="50" charset="-128"/>
                <a:ea typeface="游ゴシック" panose="020B0400000000000000" pitchFamily="50" charset="-128"/>
              </a:rPr>
              <a:t>％</a:t>
            </a:r>
            <a:endParaRPr lang="en-US" altLang="ja-JP" sz="900" b="1">
              <a:solidFill>
                <a:schemeClr val="accent1"/>
              </a:solidFill>
              <a:latin typeface="游ゴシック" panose="020B0400000000000000" pitchFamily="50" charset="-128"/>
              <a:ea typeface="游ゴシック" panose="020B0400000000000000" pitchFamily="50" charset="-128"/>
            </a:endParaRPr>
          </a:p>
          <a:p>
            <a:pPr lvl="0">
              <a:tabLst>
                <a:tab pos="628650" algn="l"/>
                <a:tab pos="895350" algn="l"/>
              </a:tabLst>
            </a:pPr>
            <a:r>
              <a:rPr lang="ja-JP" altLang="en-US" sz="800">
                <a:latin typeface="游ゴシック" panose="020B0400000000000000" pitchFamily="50" charset="-128"/>
                <a:ea typeface="游ゴシック" panose="020B0400000000000000" pitchFamily="50" charset="-128"/>
              </a:rPr>
              <a:t>　　　　　　　　　　　　　　　　　　</a:t>
            </a:r>
            <a:r>
              <a:rPr lang="en-US" altLang="ja-JP" sz="800">
                <a:latin typeface="游ゴシック" panose="020B0400000000000000" pitchFamily="50" charset="-128"/>
                <a:ea typeface="游ゴシック" panose="020B0400000000000000" pitchFamily="50" charset="-128"/>
              </a:rPr>
              <a:t>※</a:t>
            </a:r>
            <a:r>
              <a:rPr lang="ja-JP" altLang="en-US" sz="800">
                <a:latin typeface="游ゴシック" panose="020B0400000000000000" pitchFamily="50" charset="-128"/>
                <a:ea typeface="游ゴシック" panose="020B0400000000000000" pitchFamily="50" charset="-128"/>
              </a:rPr>
              <a:t>「ニュースの現場から」実績</a:t>
            </a:r>
            <a:endParaRPr lang="en-US" altLang="ja-JP" sz="800">
              <a:latin typeface="游ゴシック" panose="020B0400000000000000" pitchFamily="50" charset="-128"/>
              <a:ea typeface="游ゴシック" panose="020B0400000000000000" pitchFamily="50" charset="-128"/>
            </a:endParaRPr>
          </a:p>
          <a:p>
            <a:pPr lvl="0">
              <a:tabLst>
                <a:tab pos="628650" algn="l"/>
                <a:tab pos="895350" algn="l"/>
              </a:tabLst>
            </a:pPr>
            <a:endParaRPr lang="ja-JP" altLang="en-US" sz="1050" b="1">
              <a:solidFill>
                <a:schemeClr val="accent1"/>
              </a:solidFill>
              <a:latin typeface="游ゴシック" panose="020B0400000000000000" pitchFamily="50" charset="-128"/>
              <a:ea typeface="游ゴシック" panose="020B0400000000000000" pitchFamily="50" charset="-128"/>
            </a:endParaRPr>
          </a:p>
        </p:txBody>
      </p:sp>
      <p:sp>
        <p:nvSpPr>
          <p:cNvPr id="99" name="テキスト プレースホルダー 2">
            <a:extLst>
              <a:ext uri="{FF2B5EF4-FFF2-40B4-BE49-F238E27FC236}">
                <a16:creationId xmlns:a16="http://schemas.microsoft.com/office/drawing/2014/main" id="{3C47B684-BE2A-4380-95E6-298F893A98C6}"/>
              </a:ext>
            </a:extLst>
          </p:cNvPr>
          <p:cNvSpPr txBox="1">
            <a:spLocks/>
          </p:cNvSpPr>
          <p:nvPr/>
        </p:nvSpPr>
        <p:spPr>
          <a:xfrm>
            <a:off x="326599" y="4592454"/>
            <a:ext cx="2724200" cy="241980"/>
          </a:xfrm>
          <a:prstGeom prst="rect">
            <a:avLst/>
          </a:prstGeom>
        </p:spPr>
        <p:txBody>
          <a:bodyPr vert="horz" wrap="squar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a:t>
            </a:r>
            <a:r>
              <a:rPr lang="ja-JP" altLang="en-US" sz="1100">
                <a:latin typeface="游ゴシック" panose="020B0400000000000000" pitchFamily="50" charset="-128"/>
                <a:ea typeface="游ゴシック" panose="020B0400000000000000" pitchFamily="50" charset="-128"/>
              </a:rPr>
              <a:t>朝日新聞社の音声報道番組のブランド</a:t>
            </a:r>
            <a:endParaRPr lang="ja-JP" altLang="en-US" sz="1100"/>
          </a:p>
        </p:txBody>
      </p:sp>
      <p:sp>
        <p:nvSpPr>
          <p:cNvPr id="100" name="正方形/長方形 99">
            <a:extLst>
              <a:ext uri="{FF2B5EF4-FFF2-40B4-BE49-F238E27FC236}">
                <a16:creationId xmlns:a16="http://schemas.microsoft.com/office/drawing/2014/main" id="{BAFC6BC5-7DF8-42C4-9C35-2425B528564F}"/>
              </a:ext>
            </a:extLst>
          </p:cNvPr>
          <p:cNvSpPr/>
          <p:nvPr/>
        </p:nvSpPr>
        <p:spPr>
          <a:xfrm>
            <a:off x="344490" y="4856200"/>
            <a:ext cx="2822384" cy="1263453"/>
          </a:xfrm>
          <a:prstGeom prst="rect">
            <a:avLst/>
          </a:prstGeom>
        </p:spPr>
        <p:txBody>
          <a:bodyPr wrap="square" lIns="36000" tIns="36000" rIns="36000" bIns="36000">
            <a:noAutofit/>
          </a:bodyPr>
          <a:lstStyle/>
          <a:p>
            <a:pPr>
              <a:lnSpc>
                <a:spcPct val="110000"/>
              </a:lnSpc>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従来のニュース記事の制限を超え、音声でファクトに迫るメディア。多くの記者が日夜取材を続ける中、記事に書ききれなかった話を、熱量や臨場感とともに、記者たちの肉声で伝える。合成音声で最新ニュースの概要をまとめ聴きできる番組「朝日新聞アルキキ」も。朝日新聞デジタルのサイト</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アプリをはじめ、</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Spotify</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Apple</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 </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Podcast</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Google</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 </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Podcasts</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Amazon Music</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などで配信中。</a:t>
            </a:r>
            <a:endPar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5" name="テキスト ボックス 104">
            <a:extLst>
              <a:ext uri="{FF2B5EF4-FFF2-40B4-BE49-F238E27FC236}">
                <a16:creationId xmlns:a16="http://schemas.microsoft.com/office/drawing/2014/main" id="{8C12F12A-30C2-4E15-88AD-22A80DBB02D5}"/>
              </a:ext>
            </a:extLst>
          </p:cNvPr>
          <p:cNvSpPr txBox="1"/>
          <p:nvPr/>
        </p:nvSpPr>
        <p:spPr>
          <a:xfrm>
            <a:off x="7683655" y="6086831"/>
            <a:ext cx="2797483" cy="352103"/>
          </a:xfrm>
          <a:prstGeom prst="rect">
            <a:avLst/>
          </a:prstGeom>
          <a:noFill/>
        </p:spPr>
        <p:txBody>
          <a:bodyPr wrap="square" lIns="36000" tIns="72000" rtlCol="0">
            <a:noAutofit/>
          </a:bodyPr>
          <a:lstStyle/>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飯綱町が、首都圏との関係人口を増やす目的で取り組む</a:t>
            </a:r>
            <a:endParaRPr lang="en-US" altLang="ja-JP" sz="800">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農業塾「信州いいづなりんご学校」の取り組みを紹介</a:t>
            </a:r>
          </a:p>
        </p:txBody>
      </p:sp>
      <p:sp>
        <p:nvSpPr>
          <p:cNvPr id="106" name="テキスト プレースホルダー 2">
            <a:extLst>
              <a:ext uri="{FF2B5EF4-FFF2-40B4-BE49-F238E27FC236}">
                <a16:creationId xmlns:a16="http://schemas.microsoft.com/office/drawing/2014/main" id="{F215928F-8628-40EF-BF7C-A082B2B4343E}"/>
              </a:ext>
            </a:extLst>
          </p:cNvPr>
          <p:cNvSpPr txBox="1">
            <a:spLocks/>
          </p:cNvSpPr>
          <p:nvPr/>
        </p:nvSpPr>
        <p:spPr>
          <a:xfrm>
            <a:off x="7634700" y="5946172"/>
            <a:ext cx="1764667" cy="211203"/>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900"/>
              <a:t>●広告事例：長野県飯綱町</a:t>
            </a:r>
          </a:p>
        </p:txBody>
      </p:sp>
      <p:sp>
        <p:nvSpPr>
          <p:cNvPr id="145" name="四角形: 角を丸くする 144">
            <a:extLst>
              <a:ext uri="{FF2B5EF4-FFF2-40B4-BE49-F238E27FC236}">
                <a16:creationId xmlns:a16="http://schemas.microsoft.com/office/drawing/2014/main" id="{5823B728-C875-437C-8AE4-BBE7D91AFDB3}"/>
              </a:ext>
            </a:extLst>
          </p:cNvPr>
          <p:cNvSpPr/>
          <p:nvPr/>
        </p:nvSpPr>
        <p:spPr>
          <a:xfrm>
            <a:off x="7610282" y="6640676"/>
            <a:ext cx="2745930" cy="618485"/>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nSpc>
                <a:spcPct val="120000"/>
              </a:lnSpc>
            </a:pPr>
            <a:r>
              <a:rPr kumimoji="1" lang="ja-JP" altLang="en-US" sz="1000" b="1">
                <a:solidFill>
                  <a:schemeClr val="tx1"/>
                </a:solidFill>
                <a:latin typeface="游ゴシック" panose="020B0400000000000000" pitchFamily="50" charset="-128"/>
                <a:ea typeface="游ゴシック" panose="020B0400000000000000" pitchFamily="50" charset="-128"/>
              </a:rPr>
              <a:t>■純広　　　　　　　　　　</a:t>
            </a:r>
            <a:r>
              <a:rPr kumimoji="1" lang="en-US" altLang="ja-JP" sz="900">
                <a:solidFill>
                  <a:schemeClr val="tx1"/>
                </a:solidFill>
                <a:latin typeface="游ゴシック" panose="020B0400000000000000" pitchFamily="50" charset="-128"/>
                <a:ea typeface="游ゴシック" panose="020B0400000000000000" pitchFamily="50" charset="-128"/>
              </a:rPr>
              <a:t>CPM3,000</a:t>
            </a:r>
            <a:r>
              <a:rPr kumimoji="1" lang="ja-JP" altLang="en-US" sz="900">
                <a:solidFill>
                  <a:schemeClr val="tx1"/>
                </a:solidFill>
                <a:latin typeface="游ゴシック" panose="020B0400000000000000" pitchFamily="50" charset="-128"/>
                <a:ea typeface="游ゴシック" panose="020B0400000000000000" pitchFamily="50" charset="-128"/>
              </a:rPr>
              <a:t>円</a:t>
            </a:r>
            <a:endParaRPr kumimoji="1" lang="en-US" altLang="ja-JP" sz="900">
              <a:solidFill>
                <a:schemeClr val="tx1"/>
              </a:solidFill>
              <a:latin typeface="游ゴシック" panose="020B0400000000000000" pitchFamily="50" charset="-128"/>
              <a:ea typeface="游ゴシック" panose="020B0400000000000000" pitchFamily="50" charset="-128"/>
            </a:endParaRPr>
          </a:p>
          <a:p>
            <a:pPr>
              <a:lnSpc>
                <a:spcPct val="120000"/>
              </a:lnSpc>
            </a:pPr>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■スポンサードコーナー</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pPr>
              <a:lnSpc>
                <a:spcPct val="120000"/>
              </a:lnSpc>
            </a:pPr>
            <a:r>
              <a:rPr kumimoji="1" lang="en-US" altLang="ja-JP" sz="1000" b="1">
                <a:solidFill>
                  <a:schemeClr val="tx1"/>
                </a:solidFill>
                <a:latin typeface="游ゴシック" panose="020B0400000000000000" pitchFamily="50" charset="-128"/>
                <a:ea typeface="游ゴシック" panose="020B0400000000000000" pitchFamily="50" charset="-128"/>
              </a:rPr>
              <a:t>  </a:t>
            </a:r>
            <a:r>
              <a:rPr kumimoji="1" lang="ja-JP" altLang="en-US" sz="1000">
                <a:solidFill>
                  <a:schemeClr val="tx1"/>
                </a:solidFill>
                <a:latin typeface="游ゴシック" panose="020B0400000000000000" pitchFamily="50" charset="-128"/>
                <a:ea typeface="游ゴシック" panose="020B0400000000000000" pitchFamily="50" charset="-128"/>
              </a:rPr>
              <a:t>　</a:t>
            </a:r>
            <a:r>
              <a:rPr kumimoji="1" lang="en-US" altLang="ja-JP" sz="1000">
                <a:solidFill>
                  <a:schemeClr val="tx1"/>
                </a:solidFill>
                <a:latin typeface="游ゴシック" panose="020B0400000000000000" pitchFamily="50" charset="-128"/>
                <a:ea typeface="游ゴシック" panose="020B0400000000000000" pitchFamily="50" charset="-128"/>
              </a:rPr>
              <a:t>1</a:t>
            </a:r>
            <a:r>
              <a:rPr kumimoji="1" lang="ja-JP" altLang="en-US" sz="1000">
                <a:solidFill>
                  <a:schemeClr val="tx1"/>
                </a:solidFill>
                <a:latin typeface="游ゴシック" panose="020B0400000000000000" pitchFamily="50" charset="-128"/>
                <a:ea typeface="游ゴシック" panose="020B0400000000000000" pitchFamily="50" charset="-128"/>
              </a:rPr>
              <a:t>件</a:t>
            </a:r>
            <a:r>
              <a:rPr lang="en-US" altLang="ja-JP" sz="900">
                <a:solidFill>
                  <a:schemeClr val="tx1"/>
                </a:solidFill>
                <a:latin typeface="游ゴシック" panose="020B0400000000000000" pitchFamily="50" charset="-128"/>
              </a:rPr>
              <a:t> </a:t>
            </a:r>
            <a:r>
              <a:rPr lang="ja-JP" altLang="en-US" sz="900">
                <a:solidFill>
                  <a:schemeClr val="tx1"/>
                </a:solidFill>
                <a:latin typeface="游ゴシック" panose="020B0400000000000000" pitchFamily="50" charset="-128"/>
              </a:rPr>
              <a:t>：</a:t>
            </a:r>
            <a:r>
              <a:rPr lang="en-US" altLang="ja-JP" sz="900">
                <a:solidFill>
                  <a:schemeClr val="tx1"/>
                </a:solidFill>
                <a:latin typeface="游ゴシック" panose="020B0400000000000000" pitchFamily="50" charset="-128"/>
              </a:rPr>
              <a:t>100</a:t>
            </a:r>
            <a:r>
              <a:rPr lang="ja-JP" altLang="en-US" sz="900">
                <a:solidFill>
                  <a:schemeClr val="tx1"/>
                </a:solidFill>
                <a:latin typeface="游ゴシック" panose="020B0400000000000000" pitchFamily="50" charset="-128"/>
              </a:rPr>
              <a:t>万円～　想定</a:t>
            </a:r>
            <a:r>
              <a:rPr lang="en-US" altLang="ja-JP" sz="900">
                <a:solidFill>
                  <a:schemeClr val="tx1"/>
                </a:solidFill>
                <a:latin typeface="游ゴシック" panose="020B0400000000000000" pitchFamily="50" charset="-128"/>
              </a:rPr>
              <a:t>DL</a:t>
            </a:r>
            <a:r>
              <a:rPr lang="ja-JP" altLang="en-US" sz="900">
                <a:solidFill>
                  <a:schemeClr val="tx1"/>
                </a:solidFill>
                <a:latin typeface="游ゴシック" panose="020B0400000000000000" pitchFamily="50" charset="-128"/>
              </a:rPr>
              <a:t>数：</a:t>
            </a:r>
            <a:r>
              <a:rPr lang="en-US" altLang="ja-JP" sz="900">
                <a:solidFill>
                  <a:schemeClr val="tx1"/>
                </a:solidFill>
                <a:latin typeface="游ゴシック" panose="020B0400000000000000" pitchFamily="50" charset="-128"/>
              </a:rPr>
              <a:t>18,000DL</a:t>
            </a:r>
            <a:r>
              <a:rPr lang="ja-JP" altLang="en-US" sz="900">
                <a:solidFill>
                  <a:schemeClr val="tx1"/>
                </a:solidFill>
                <a:latin typeface="游ゴシック" panose="020B0400000000000000" pitchFamily="50" charset="-128"/>
              </a:rPr>
              <a:t>～</a:t>
            </a:r>
            <a:endParaRPr kumimoji="1" lang="ja-JP" altLang="en-US" sz="1000" b="1">
              <a:solidFill>
                <a:schemeClr val="tx1"/>
              </a:solidFill>
              <a:latin typeface="游ゴシック" panose="020B0400000000000000" pitchFamily="50" charset="-128"/>
              <a:ea typeface="游ゴシック" panose="020B0400000000000000" pitchFamily="50" charset="-128"/>
            </a:endParaRPr>
          </a:p>
        </p:txBody>
      </p:sp>
      <p:sp>
        <p:nvSpPr>
          <p:cNvPr id="161" name="テキスト プレースホルダー 2">
            <a:extLst>
              <a:ext uri="{FF2B5EF4-FFF2-40B4-BE49-F238E27FC236}">
                <a16:creationId xmlns:a16="http://schemas.microsoft.com/office/drawing/2014/main" id="{6AC75DF6-739F-4194-9D61-6B9DC0A0EF9D}"/>
              </a:ext>
            </a:extLst>
          </p:cNvPr>
          <p:cNvSpPr txBox="1">
            <a:spLocks/>
          </p:cNvSpPr>
          <p:nvPr/>
        </p:nvSpPr>
        <p:spPr>
          <a:xfrm>
            <a:off x="338400" y="2673142"/>
            <a:ext cx="454799" cy="288147"/>
          </a:xfrm>
          <a:prstGeom prst="rect">
            <a:avLst/>
          </a:prstGeom>
        </p:spPr>
        <p:txBody>
          <a:bodyPr vert="horz" wrap="squar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400"/>
              <a:t>概要</a:t>
            </a:r>
            <a:endParaRPr lang="en-US" altLang="ja-JP" sz="1400"/>
          </a:p>
        </p:txBody>
      </p:sp>
      <p:grpSp>
        <p:nvGrpSpPr>
          <p:cNvPr id="163" name="グループ化 162">
            <a:extLst>
              <a:ext uri="{FF2B5EF4-FFF2-40B4-BE49-F238E27FC236}">
                <a16:creationId xmlns:a16="http://schemas.microsoft.com/office/drawing/2014/main" id="{6D09E1B3-67EB-4F87-8D8B-A61AC9673795}"/>
              </a:ext>
            </a:extLst>
          </p:cNvPr>
          <p:cNvGrpSpPr/>
          <p:nvPr/>
        </p:nvGrpSpPr>
        <p:grpSpPr>
          <a:xfrm>
            <a:off x="3659089" y="5243693"/>
            <a:ext cx="1417870" cy="1144894"/>
            <a:chOff x="370593" y="4418887"/>
            <a:chExt cx="1417870" cy="1144894"/>
          </a:xfrm>
        </p:grpSpPr>
        <p:graphicFrame>
          <p:nvGraphicFramePr>
            <p:cNvPr id="165" name="グラフ 164">
              <a:extLst>
                <a:ext uri="{FF2B5EF4-FFF2-40B4-BE49-F238E27FC236}">
                  <a16:creationId xmlns:a16="http://schemas.microsoft.com/office/drawing/2014/main" id="{F56A9C83-0EAB-4364-902D-154935B6F83E}"/>
                </a:ext>
              </a:extLst>
            </p:cNvPr>
            <p:cNvGraphicFramePr/>
            <p:nvPr/>
          </p:nvGraphicFramePr>
          <p:xfrm>
            <a:off x="370593" y="4418887"/>
            <a:ext cx="1325734" cy="1144894"/>
          </p:xfrm>
          <a:graphic>
            <a:graphicData uri="http://schemas.openxmlformats.org/drawingml/2006/chart">
              <c:chart xmlns:c="http://schemas.openxmlformats.org/drawingml/2006/chart" xmlns:r="http://schemas.openxmlformats.org/officeDocument/2006/relationships" r:id="rId7"/>
            </a:graphicData>
          </a:graphic>
        </p:graphicFrame>
        <p:sp>
          <p:nvSpPr>
            <p:cNvPr id="166" name="正方形/長方形 165">
              <a:extLst>
                <a:ext uri="{FF2B5EF4-FFF2-40B4-BE49-F238E27FC236}">
                  <a16:creationId xmlns:a16="http://schemas.microsoft.com/office/drawing/2014/main" id="{484C9B39-9B99-4648-89C2-6F7DDA1540BF}"/>
                </a:ext>
              </a:extLst>
            </p:cNvPr>
            <p:cNvSpPr/>
            <p:nvPr/>
          </p:nvSpPr>
          <p:spPr>
            <a:xfrm>
              <a:off x="1065608" y="4860208"/>
              <a:ext cx="722855" cy="371291"/>
            </a:xfrm>
            <a:prstGeom prst="rect">
              <a:avLst/>
            </a:prstGeom>
            <a:effectLst/>
          </p:spPr>
          <p:txBody>
            <a:bodyPr wrap="square" lIns="72000" tIns="72000" rIns="72000" anchor="ctr">
              <a:noAutofit/>
            </a:bodyPr>
            <a:lstStyle/>
            <a:p>
              <a:pPr algn="ctr">
                <a:lnSpc>
                  <a:spcPct val="110000"/>
                </a:lnSpc>
              </a:pPr>
              <a:r>
                <a:rPr lang="ja-JP" altLang="en-US" sz="1000" b="1" kern="100">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男性</a:t>
              </a:r>
              <a:endParaRPr lang="en-US" altLang="ja-JP" sz="1000" b="1" kern="100">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ctr">
                <a:lnSpc>
                  <a:spcPct val="110000"/>
                </a:lnSpc>
              </a:pPr>
              <a:r>
                <a:rPr lang="en-US" altLang="ja-JP" sz="1100" b="1" kern="100">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60.4</a:t>
              </a:r>
              <a:r>
                <a:rPr lang="ja-JP" altLang="en-US" sz="1000" b="1" kern="100">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a:t>
              </a:r>
            </a:p>
          </p:txBody>
        </p:sp>
        <p:sp>
          <p:nvSpPr>
            <p:cNvPr id="167" name="正方形/長方形 166">
              <a:extLst>
                <a:ext uri="{FF2B5EF4-FFF2-40B4-BE49-F238E27FC236}">
                  <a16:creationId xmlns:a16="http://schemas.microsoft.com/office/drawing/2014/main" id="{F5DCA7CC-E756-48E4-872B-9B4C081F40BB}"/>
                </a:ext>
              </a:extLst>
            </p:cNvPr>
            <p:cNvSpPr/>
            <p:nvPr/>
          </p:nvSpPr>
          <p:spPr>
            <a:xfrm>
              <a:off x="406242" y="4653296"/>
              <a:ext cx="559369" cy="371291"/>
            </a:xfrm>
            <a:prstGeom prst="rect">
              <a:avLst/>
            </a:prstGeom>
            <a:effectLst>
              <a:glow rad="228600">
                <a:schemeClr val="bg1"/>
              </a:glow>
            </a:effectLst>
          </p:spPr>
          <p:txBody>
            <a:bodyPr wrap="square" lIns="72000" tIns="72000" rIns="72000" anchor="ctr">
              <a:noAutofit/>
            </a:bodyPr>
            <a:lstStyle/>
            <a:p>
              <a:pPr algn="ctr">
                <a:lnSpc>
                  <a:spcPct val="110000"/>
                </a:lnSpc>
              </a:pPr>
              <a:r>
                <a:rPr lang="ja-JP" altLang="en-US" sz="1000" b="1"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女性</a:t>
              </a:r>
              <a:r>
                <a:rPr lang="en-US" altLang="ja-JP" sz="1100" b="1"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39.6</a:t>
              </a:r>
              <a:r>
                <a:rPr lang="ja-JP" altLang="en-US" sz="1000" b="1"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900" b="1"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graphicFrame>
        <p:nvGraphicFramePr>
          <p:cNvPr id="173" name="グラフ 172">
            <a:extLst>
              <a:ext uri="{FF2B5EF4-FFF2-40B4-BE49-F238E27FC236}">
                <a16:creationId xmlns:a16="http://schemas.microsoft.com/office/drawing/2014/main" id="{8B7C3EDB-BC71-462B-9902-456A813BCA1D}"/>
              </a:ext>
            </a:extLst>
          </p:cNvPr>
          <p:cNvGraphicFramePr/>
          <p:nvPr/>
        </p:nvGraphicFramePr>
        <p:xfrm>
          <a:off x="4887033" y="5378116"/>
          <a:ext cx="2171997" cy="1184383"/>
        </p:xfrm>
        <a:graphic>
          <a:graphicData uri="http://schemas.openxmlformats.org/drawingml/2006/chart">
            <c:chart xmlns:c="http://schemas.openxmlformats.org/drawingml/2006/chart" xmlns:r="http://schemas.openxmlformats.org/officeDocument/2006/relationships" r:id="rId8"/>
          </a:graphicData>
        </a:graphic>
      </p:graphicFrame>
      <p:sp>
        <p:nvSpPr>
          <p:cNvPr id="176" name="テキスト プレースホルダー 2">
            <a:extLst>
              <a:ext uri="{FF2B5EF4-FFF2-40B4-BE49-F238E27FC236}">
                <a16:creationId xmlns:a16="http://schemas.microsoft.com/office/drawing/2014/main" id="{34EF06ED-2EF4-4CDD-A6BD-E8FC33323555}"/>
              </a:ext>
            </a:extLst>
          </p:cNvPr>
          <p:cNvSpPr txBox="1">
            <a:spLocks/>
          </p:cNvSpPr>
          <p:nvPr/>
        </p:nvSpPr>
        <p:spPr>
          <a:xfrm>
            <a:off x="3257742" y="4931504"/>
            <a:ext cx="889987" cy="241980"/>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■ユーザー</a:t>
            </a:r>
            <a:endParaRPr lang="en-US" altLang="ja-JP" sz="1100"/>
          </a:p>
        </p:txBody>
      </p:sp>
      <p:sp>
        <p:nvSpPr>
          <p:cNvPr id="177" name="正方形/長方形 176">
            <a:extLst>
              <a:ext uri="{FF2B5EF4-FFF2-40B4-BE49-F238E27FC236}">
                <a16:creationId xmlns:a16="http://schemas.microsoft.com/office/drawing/2014/main" id="{DD957DFE-CDA5-4D38-97DC-AC42A315FE29}"/>
              </a:ext>
            </a:extLst>
          </p:cNvPr>
          <p:cNvSpPr/>
          <p:nvPr/>
        </p:nvSpPr>
        <p:spPr>
          <a:xfrm>
            <a:off x="3328151" y="5120906"/>
            <a:ext cx="889987" cy="199864"/>
          </a:xfrm>
          <a:prstGeom prst="rect">
            <a:avLst/>
          </a:prstGeom>
        </p:spPr>
        <p:txBody>
          <a:bodyPr wrap="square" lIns="90000" tIns="36000" rIns="90000" bIns="36000" anchor="ctr">
            <a:noAutofit/>
          </a:bodyPr>
          <a:lstStyle/>
          <a:p>
            <a:r>
              <a:rPr lang="en-US" altLang="ja-JP" sz="900" b="1"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rPr>
              <a:t>性別</a:t>
            </a:r>
            <a:r>
              <a:rPr lang="en-US" altLang="ja-JP" sz="900" b="1" kern="100">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8" name="正方形/長方形 177">
            <a:extLst>
              <a:ext uri="{FF2B5EF4-FFF2-40B4-BE49-F238E27FC236}">
                <a16:creationId xmlns:a16="http://schemas.microsoft.com/office/drawing/2014/main" id="{5FEB3337-A7F9-41A5-96C7-226B6DF13CDC}"/>
              </a:ext>
            </a:extLst>
          </p:cNvPr>
          <p:cNvSpPr/>
          <p:nvPr/>
        </p:nvSpPr>
        <p:spPr>
          <a:xfrm>
            <a:off x="5334970" y="5073552"/>
            <a:ext cx="889987" cy="199864"/>
          </a:xfrm>
          <a:prstGeom prst="rect">
            <a:avLst/>
          </a:prstGeom>
        </p:spPr>
        <p:txBody>
          <a:bodyPr wrap="square" lIns="90000" tIns="36000" rIns="90000" bIns="36000" anchor="ctr">
            <a:noAutofit/>
          </a:bodyPr>
          <a:lstStyle/>
          <a:p>
            <a:r>
              <a:rPr lang="en-US" altLang="ja-JP" sz="900" b="1"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rPr>
              <a:t>年齢</a:t>
            </a:r>
            <a:r>
              <a:rPr lang="en-US" altLang="ja-JP" sz="900" b="1" kern="100">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9" name="正方形/長方形 178">
            <a:extLst>
              <a:ext uri="{FF2B5EF4-FFF2-40B4-BE49-F238E27FC236}">
                <a16:creationId xmlns:a16="http://schemas.microsoft.com/office/drawing/2014/main" id="{14BA1F07-E4D6-4D29-9F24-62BC2F075F15}"/>
              </a:ext>
            </a:extLst>
          </p:cNvPr>
          <p:cNvSpPr/>
          <p:nvPr/>
        </p:nvSpPr>
        <p:spPr>
          <a:xfrm>
            <a:off x="5250842" y="6489978"/>
            <a:ext cx="1909958" cy="230832"/>
          </a:xfrm>
          <a:prstGeom prst="rect">
            <a:avLst/>
          </a:prstGeom>
        </p:spPr>
        <p:txBody>
          <a:bodyPr wrap="square" lIns="90000" tIns="36000" rIns="90000" bIns="36000" anchor="ctr">
            <a:noAutofit/>
          </a:bodyPr>
          <a:lstStyle/>
          <a:p>
            <a:r>
              <a:rPr lang="en-US" altLang="ja-JP" sz="900" b="1"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rPr>
              <a:t>聞いた情報の検索／購入経験</a:t>
            </a:r>
            <a:r>
              <a:rPr lang="en-US" altLang="ja-JP" sz="900" b="1" kern="100">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0" name="正方形/長方形 179">
            <a:extLst>
              <a:ext uri="{FF2B5EF4-FFF2-40B4-BE49-F238E27FC236}">
                <a16:creationId xmlns:a16="http://schemas.microsoft.com/office/drawing/2014/main" id="{60FF554D-723A-4FEC-B5C3-3E836B07C2CD}"/>
              </a:ext>
            </a:extLst>
          </p:cNvPr>
          <p:cNvSpPr/>
          <p:nvPr/>
        </p:nvSpPr>
        <p:spPr>
          <a:xfrm>
            <a:off x="3306159" y="6501419"/>
            <a:ext cx="987187" cy="222251"/>
          </a:xfrm>
          <a:prstGeom prst="rect">
            <a:avLst/>
          </a:prstGeom>
        </p:spPr>
        <p:txBody>
          <a:bodyPr wrap="square" lIns="90000" tIns="36000" rIns="90000" bIns="36000" anchor="ctr">
            <a:noAutofit/>
          </a:bodyPr>
          <a:lstStyle/>
          <a:p>
            <a:r>
              <a:rPr lang="en-US" altLang="ja-JP" sz="900" b="1"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rPr>
              <a:t>都道府県</a:t>
            </a:r>
            <a:r>
              <a:rPr lang="en-US" altLang="ja-JP" sz="900" b="1" kern="100">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8" name="テキスト プレースホルダー 2">
            <a:extLst>
              <a:ext uri="{FF2B5EF4-FFF2-40B4-BE49-F238E27FC236}">
                <a16:creationId xmlns:a16="http://schemas.microsoft.com/office/drawing/2014/main" id="{11CBC992-BCC1-49B8-A2A7-1122F64630FF}"/>
              </a:ext>
            </a:extLst>
          </p:cNvPr>
          <p:cNvSpPr txBox="1">
            <a:spLocks/>
          </p:cNvSpPr>
          <p:nvPr/>
        </p:nvSpPr>
        <p:spPr>
          <a:xfrm>
            <a:off x="3257742" y="3863687"/>
            <a:ext cx="607859" cy="241980"/>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■規模</a:t>
            </a:r>
            <a:endParaRPr lang="en-US" altLang="ja-JP" sz="1100"/>
          </a:p>
        </p:txBody>
      </p:sp>
      <p:sp>
        <p:nvSpPr>
          <p:cNvPr id="2" name="正方形/長方形 1">
            <a:hlinkClick r:id="rId9"/>
            <a:extLst>
              <a:ext uri="{FF2B5EF4-FFF2-40B4-BE49-F238E27FC236}">
                <a16:creationId xmlns:a16="http://schemas.microsoft.com/office/drawing/2014/main" id="{C5E59034-B7B8-4BE3-B32F-64036F44628A}"/>
              </a:ext>
            </a:extLst>
          </p:cNvPr>
          <p:cNvSpPr/>
          <p:nvPr/>
        </p:nvSpPr>
        <p:spPr>
          <a:xfrm>
            <a:off x="8650694" y="6391728"/>
            <a:ext cx="902811" cy="200055"/>
          </a:xfrm>
          <a:prstGeom prst="rect">
            <a:avLst/>
          </a:prstGeom>
        </p:spPr>
        <p:txBody>
          <a:bodyPr wrap="none">
            <a:spAutoFit/>
          </a:bodyPr>
          <a:lstStyle/>
          <a:p>
            <a:pPr lvl="0"/>
            <a:r>
              <a:rPr lang="ja-JP" altLang="en-US" sz="700" b="1">
                <a:solidFill>
                  <a:srgbClr val="0070C0"/>
                </a:solidFill>
                <a:latin typeface="游ゴシック" panose="020B0400000000000000" pitchFamily="50" charset="-128"/>
                <a:ea typeface="游ゴシック" panose="020B0400000000000000" pitchFamily="50" charset="-128"/>
                <a:hlinkClick r:id="rId10">
                  <a:extLst>
                    <a:ext uri="{A12FA001-AC4F-418D-AE19-62706E023703}">
                      <ahyp:hlinkClr xmlns:ahyp="http://schemas.microsoft.com/office/drawing/2018/hyperlinkcolor" val="tx"/>
                    </a:ext>
                  </a:extLst>
                </a:hlinkClick>
              </a:rPr>
              <a:t>配信エピソード①</a:t>
            </a:r>
            <a:endParaRPr lang="en-US" altLang="ja-JP" sz="700" b="1">
              <a:solidFill>
                <a:srgbClr val="0070C0"/>
              </a:solidFill>
              <a:latin typeface="游ゴシック" panose="020B0400000000000000" pitchFamily="50" charset="-128"/>
              <a:ea typeface="游ゴシック" panose="020B0400000000000000" pitchFamily="50" charset="-128"/>
            </a:endParaRPr>
          </a:p>
        </p:txBody>
      </p:sp>
      <p:cxnSp>
        <p:nvCxnSpPr>
          <p:cNvPr id="97" name="直線コネクタ 96">
            <a:extLst>
              <a:ext uri="{FF2B5EF4-FFF2-40B4-BE49-F238E27FC236}">
                <a16:creationId xmlns:a16="http://schemas.microsoft.com/office/drawing/2014/main" id="{A2A621DE-35CB-44B4-9E51-24D319131A0A}"/>
              </a:ext>
            </a:extLst>
          </p:cNvPr>
          <p:cNvCxnSpPr>
            <a:cxnSpLocks/>
          </p:cNvCxnSpPr>
          <p:nvPr/>
        </p:nvCxnSpPr>
        <p:spPr>
          <a:xfrm>
            <a:off x="370909" y="2951286"/>
            <a:ext cx="68839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図 58" descr="テキスト&#10;&#10;自動的に生成された説明">
            <a:extLst>
              <a:ext uri="{FF2B5EF4-FFF2-40B4-BE49-F238E27FC236}">
                <a16:creationId xmlns:a16="http://schemas.microsoft.com/office/drawing/2014/main" id="{89D5E13F-C2D2-47A0-9B7F-8315E657DAD5}"/>
              </a:ext>
            </a:extLst>
          </p:cNvPr>
          <p:cNvPicPr>
            <a:picLocks noChangeAspect="1"/>
          </p:cNvPicPr>
          <p:nvPr/>
        </p:nvPicPr>
        <p:blipFill>
          <a:blip r:embed="rId11"/>
          <a:stretch>
            <a:fillRect/>
          </a:stretch>
        </p:blipFill>
        <p:spPr>
          <a:xfrm>
            <a:off x="365394" y="144296"/>
            <a:ext cx="2706703" cy="447874"/>
          </a:xfrm>
          <a:prstGeom prst="rect">
            <a:avLst/>
          </a:prstGeom>
        </p:spPr>
      </p:pic>
      <p:pic>
        <p:nvPicPr>
          <p:cNvPr id="60" name="図 59" descr="コンパクトディスク が含まれている画像&#10;&#10;自動的に生成された説明">
            <a:extLst>
              <a:ext uri="{FF2B5EF4-FFF2-40B4-BE49-F238E27FC236}">
                <a16:creationId xmlns:a16="http://schemas.microsoft.com/office/drawing/2014/main" id="{683CC65B-45DE-4ACB-BAE1-FFB9E4E036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2210" y="3045269"/>
            <a:ext cx="720000" cy="720000"/>
          </a:xfrm>
          <a:prstGeom prst="rect">
            <a:avLst/>
          </a:prstGeom>
        </p:spPr>
      </p:pic>
      <p:pic>
        <p:nvPicPr>
          <p:cNvPr id="61" name="図 60" descr="カレンダー が含まれている画像&#10;&#10;自動的に生成された説明">
            <a:extLst>
              <a:ext uri="{FF2B5EF4-FFF2-40B4-BE49-F238E27FC236}">
                <a16:creationId xmlns:a16="http://schemas.microsoft.com/office/drawing/2014/main" id="{2AB56A2F-1DE6-490D-BFD9-80DBB5986D2A}"/>
              </a:ext>
            </a:extLst>
          </p:cNvPr>
          <p:cNvPicPr>
            <a:picLocks noChangeAspect="1"/>
          </p:cNvPicPr>
          <p:nvPr/>
        </p:nvPicPr>
        <p:blipFill>
          <a:blip r:embed="rId13"/>
          <a:stretch>
            <a:fillRect/>
          </a:stretch>
        </p:blipFill>
        <p:spPr>
          <a:xfrm>
            <a:off x="410956" y="3045269"/>
            <a:ext cx="720000" cy="720000"/>
          </a:xfrm>
          <a:prstGeom prst="rect">
            <a:avLst/>
          </a:prstGeom>
        </p:spPr>
      </p:pic>
      <p:pic>
        <p:nvPicPr>
          <p:cNvPr id="62" name="図 61" descr="人, レゴ, 男, 食品 が含まれている画像&#10;&#10;自動的に生成された説明">
            <a:extLst>
              <a:ext uri="{FF2B5EF4-FFF2-40B4-BE49-F238E27FC236}">
                <a16:creationId xmlns:a16="http://schemas.microsoft.com/office/drawing/2014/main" id="{DE045855-FF7A-4B61-AD74-39B418AD923A}"/>
              </a:ext>
            </a:extLst>
          </p:cNvPr>
          <p:cNvPicPr>
            <a:picLocks noChangeAspect="1"/>
          </p:cNvPicPr>
          <p:nvPr/>
        </p:nvPicPr>
        <p:blipFill>
          <a:blip r:embed="rId14"/>
          <a:stretch>
            <a:fillRect/>
          </a:stretch>
        </p:blipFill>
        <p:spPr>
          <a:xfrm>
            <a:off x="834488" y="3813272"/>
            <a:ext cx="720000" cy="720000"/>
          </a:xfrm>
          <a:prstGeom prst="rect">
            <a:avLst/>
          </a:prstGeom>
        </p:spPr>
      </p:pic>
      <p:pic>
        <p:nvPicPr>
          <p:cNvPr id="63" name="図 62" descr="テキスト&#10;&#10;自動的に生成された説明">
            <a:extLst>
              <a:ext uri="{FF2B5EF4-FFF2-40B4-BE49-F238E27FC236}">
                <a16:creationId xmlns:a16="http://schemas.microsoft.com/office/drawing/2014/main" id="{82E9616F-E2C9-4992-A29B-F1A68923F0C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133465" y="3045269"/>
            <a:ext cx="720000" cy="720000"/>
          </a:xfrm>
          <a:prstGeom prst="rect">
            <a:avLst/>
          </a:prstGeom>
        </p:spPr>
      </p:pic>
      <p:pic>
        <p:nvPicPr>
          <p:cNvPr id="64" name="図 63" descr="ロゴ&#10;&#10;自動的に生成された説明">
            <a:extLst>
              <a:ext uri="{FF2B5EF4-FFF2-40B4-BE49-F238E27FC236}">
                <a16:creationId xmlns:a16="http://schemas.microsoft.com/office/drawing/2014/main" id="{5E72F732-AFCD-4771-80CE-DF985026769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688439" y="3807906"/>
            <a:ext cx="720000" cy="720000"/>
          </a:xfrm>
          <a:prstGeom prst="rect">
            <a:avLst/>
          </a:prstGeom>
        </p:spPr>
      </p:pic>
      <p:pic>
        <p:nvPicPr>
          <p:cNvPr id="65" name="図 64" descr="グラフィカル ユーザー インターフェイス, アプリケーション&#10;&#10;自動的に生成された説明">
            <a:extLst>
              <a:ext uri="{FF2B5EF4-FFF2-40B4-BE49-F238E27FC236}">
                <a16:creationId xmlns:a16="http://schemas.microsoft.com/office/drawing/2014/main" id="{A51991BA-0C37-4D19-B9DD-647566CFBC8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8892" y="6616553"/>
            <a:ext cx="981700" cy="557906"/>
          </a:xfrm>
          <a:prstGeom prst="rect">
            <a:avLst/>
          </a:prstGeom>
        </p:spPr>
      </p:pic>
      <p:pic>
        <p:nvPicPr>
          <p:cNvPr id="66" name="図 65">
            <a:extLst>
              <a:ext uri="{FF2B5EF4-FFF2-40B4-BE49-F238E27FC236}">
                <a16:creationId xmlns:a16="http://schemas.microsoft.com/office/drawing/2014/main" id="{47712FB5-3F13-4EF6-BF85-9C88306E80BF}"/>
              </a:ext>
            </a:extLst>
          </p:cNvPr>
          <p:cNvPicPr>
            <a:picLocks noChangeAspect="1"/>
          </p:cNvPicPr>
          <p:nvPr/>
        </p:nvPicPr>
        <p:blipFill>
          <a:blip r:embed="rId18"/>
          <a:stretch>
            <a:fillRect/>
          </a:stretch>
        </p:blipFill>
        <p:spPr>
          <a:xfrm>
            <a:off x="1812888" y="6616829"/>
            <a:ext cx="1005927" cy="557954"/>
          </a:xfrm>
          <a:prstGeom prst="rect">
            <a:avLst/>
          </a:prstGeom>
        </p:spPr>
      </p:pic>
      <p:sp>
        <p:nvSpPr>
          <p:cNvPr id="4" name="正方形/長方形 3">
            <a:extLst>
              <a:ext uri="{FF2B5EF4-FFF2-40B4-BE49-F238E27FC236}">
                <a16:creationId xmlns:a16="http://schemas.microsoft.com/office/drawing/2014/main" id="{4F94ACD5-C81B-409D-B043-40B5BF19D783}"/>
              </a:ext>
            </a:extLst>
          </p:cNvPr>
          <p:cNvSpPr/>
          <p:nvPr/>
        </p:nvSpPr>
        <p:spPr>
          <a:xfrm>
            <a:off x="289136" y="6082016"/>
            <a:ext cx="2877738" cy="507831"/>
          </a:xfrm>
          <a:prstGeom prst="rect">
            <a:avLst/>
          </a:prstGeom>
        </p:spPr>
        <p:txBody>
          <a:bodyPr wrap="square">
            <a:spAutoFit/>
          </a:bodyPr>
          <a:lstStyle/>
          <a:p>
            <a:r>
              <a:rPr lang="ja-JP" altLang="en-US" sz="900">
                <a:latin typeface="+mn-ea"/>
              </a:rPr>
              <a:t>番組「ニュースの現場から」は、</a:t>
            </a:r>
            <a:r>
              <a:rPr lang="en-US" altLang="ja-JP" sz="900">
                <a:latin typeface="+mn-ea"/>
              </a:rPr>
              <a:t>Apple Podcast</a:t>
            </a:r>
            <a:r>
              <a:rPr lang="ja-JP" altLang="en-US" sz="900">
                <a:latin typeface="+mn-ea"/>
              </a:rPr>
              <a:t>の「</a:t>
            </a:r>
            <a:r>
              <a:rPr lang="en-US" altLang="ja-JP" sz="900">
                <a:latin typeface="+mn-ea"/>
              </a:rPr>
              <a:t>2020</a:t>
            </a:r>
            <a:r>
              <a:rPr lang="ja-JP" altLang="en-US" sz="900">
                <a:latin typeface="+mn-ea"/>
              </a:rPr>
              <a:t>年を代表する番組」に選出。「</a:t>
            </a:r>
            <a:r>
              <a:rPr lang="en-US" altLang="ja-JP" sz="900">
                <a:latin typeface="+mn-ea"/>
              </a:rPr>
              <a:t>JAPAN PODCAST AWARDS 2020</a:t>
            </a:r>
            <a:r>
              <a:rPr lang="ja-JP" altLang="en-US" sz="900">
                <a:latin typeface="+mn-ea"/>
              </a:rPr>
              <a:t>」では大賞にノミネート。</a:t>
            </a:r>
          </a:p>
        </p:txBody>
      </p:sp>
      <p:sp>
        <p:nvSpPr>
          <p:cNvPr id="5" name="正方形/長方形 4">
            <a:extLst>
              <a:ext uri="{FF2B5EF4-FFF2-40B4-BE49-F238E27FC236}">
                <a16:creationId xmlns:a16="http://schemas.microsoft.com/office/drawing/2014/main" id="{40871DD3-5E83-4E8C-AB3A-E67C3E319302}"/>
              </a:ext>
            </a:extLst>
          </p:cNvPr>
          <p:cNvSpPr/>
          <p:nvPr/>
        </p:nvSpPr>
        <p:spPr>
          <a:xfrm>
            <a:off x="3392619" y="3171086"/>
            <a:ext cx="3886573" cy="619657"/>
          </a:xfrm>
          <a:prstGeom prst="rect">
            <a:avLst/>
          </a:prstGeom>
        </p:spPr>
        <p:txBody>
          <a:bodyPr wrap="square">
            <a:spAutoFit/>
          </a:bodyPr>
          <a:lstStyle/>
          <a:p>
            <a:pPr>
              <a:lnSpc>
                <a:spcPct val="130000"/>
              </a:lnSpc>
            </a:pPr>
            <a:r>
              <a:rPr lang="ja-JP" altLang="en-US" sz="900" b="1">
                <a:latin typeface="+mn-ea"/>
              </a:rPr>
              <a:t>① 音声ならではの温度感と切り口で、文脈や背景を深く聴いてもらえる</a:t>
            </a:r>
          </a:p>
          <a:p>
            <a:pPr>
              <a:lnSpc>
                <a:spcPct val="130000"/>
              </a:lnSpc>
            </a:pPr>
            <a:r>
              <a:rPr lang="ja-JP" altLang="en-US" sz="900" b="1">
                <a:latin typeface="+mn-ea"/>
              </a:rPr>
              <a:t>② エンゲージメントが高まりやすい（共感を呼びやすい）</a:t>
            </a:r>
          </a:p>
          <a:p>
            <a:pPr>
              <a:lnSpc>
                <a:spcPct val="130000"/>
              </a:lnSpc>
            </a:pPr>
            <a:r>
              <a:rPr lang="ja-JP" altLang="en-US" sz="900" b="1">
                <a:latin typeface="+mn-ea"/>
              </a:rPr>
              <a:t>③ 若く、情報感度が高い人が聴いている、成長中のメディア</a:t>
            </a:r>
          </a:p>
        </p:txBody>
      </p:sp>
      <p:sp>
        <p:nvSpPr>
          <p:cNvPr id="7" name="正方形/長方形 6">
            <a:extLst>
              <a:ext uri="{FF2B5EF4-FFF2-40B4-BE49-F238E27FC236}">
                <a16:creationId xmlns:a16="http://schemas.microsoft.com/office/drawing/2014/main" id="{4CAA8AB3-7C91-40F1-B220-BEBD13CBAB51}"/>
              </a:ext>
            </a:extLst>
          </p:cNvPr>
          <p:cNvSpPr/>
          <p:nvPr/>
        </p:nvSpPr>
        <p:spPr>
          <a:xfrm>
            <a:off x="7457372" y="3235037"/>
            <a:ext cx="2983957" cy="507831"/>
          </a:xfrm>
          <a:prstGeom prst="rect">
            <a:avLst/>
          </a:prstGeom>
        </p:spPr>
        <p:txBody>
          <a:bodyPr wrap="square">
            <a:spAutoFit/>
          </a:bodyPr>
          <a:lstStyle/>
          <a:p>
            <a:r>
              <a:rPr lang="ja-JP" altLang="en-US" sz="900">
                <a:latin typeface="+mn-ea"/>
              </a:rPr>
              <a:t>番組の配信エピソードごとに設定されている広告枠へ、予算を消化するまで音声広告を配信。聴取ユーザーがご指定のサイトに訪問した数の計測も可能。</a:t>
            </a:r>
          </a:p>
        </p:txBody>
      </p:sp>
      <p:sp>
        <p:nvSpPr>
          <p:cNvPr id="70" name="テキスト ボックス 69">
            <a:extLst>
              <a:ext uri="{FF2B5EF4-FFF2-40B4-BE49-F238E27FC236}">
                <a16:creationId xmlns:a16="http://schemas.microsoft.com/office/drawing/2014/main" id="{5D39496F-0DA5-42BD-B502-CA9E527EAE34}"/>
              </a:ext>
            </a:extLst>
          </p:cNvPr>
          <p:cNvSpPr txBox="1"/>
          <p:nvPr/>
        </p:nvSpPr>
        <p:spPr>
          <a:xfrm>
            <a:off x="5404642" y="5263785"/>
            <a:ext cx="1654389" cy="230832"/>
          </a:xfrm>
          <a:prstGeom prst="rect">
            <a:avLst/>
          </a:prstGeom>
          <a:noFill/>
        </p:spPr>
        <p:txBody>
          <a:bodyPr wrap="square" rtlCol="0">
            <a:spAutoFit/>
          </a:bodyPr>
          <a:lstStyle/>
          <a:p>
            <a:pPr algn="ctr" defTabSz="447663"/>
            <a:r>
              <a:rPr lang="ja-JP" altLang="en-US" sz="900" b="1">
                <a:solidFill>
                  <a:prstClr val="black"/>
                </a:solidFill>
                <a:latin typeface="游ゴシック" panose="020B0400000000000000" pitchFamily="50" charset="-128"/>
                <a:ea typeface="游ゴシック" panose="020B0400000000000000" pitchFamily="50" charset="-128"/>
              </a:rPr>
              <a:t>リスナーの</a:t>
            </a:r>
            <a:r>
              <a:rPr lang="en-US" altLang="ja-JP" sz="900" b="1">
                <a:solidFill>
                  <a:srgbClr val="C30E0E"/>
                </a:solidFill>
                <a:latin typeface="游ゴシック" panose="020B0400000000000000" pitchFamily="50" charset="-128"/>
                <a:ea typeface="游ゴシック" panose="020B0400000000000000" pitchFamily="50" charset="-128"/>
              </a:rPr>
              <a:t>60%</a:t>
            </a:r>
            <a:r>
              <a:rPr lang="ja-JP" altLang="en-US" sz="900" b="1">
                <a:latin typeface="游ゴシック" panose="020B0400000000000000" pitchFamily="50" charset="-128"/>
                <a:ea typeface="游ゴシック" panose="020B0400000000000000" pitchFamily="50" charset="-128"/>
              </a:rPr>
              <a:t>は</a:t>
            </a:r>
            <a:r>
              <a:rPr lang="en-US" altLang="ja-JP" sz="900" b="1">
                <a:solidFill>
                  <a:srgbClr val="C30E0E"/>
                </a:solidFill>
                <a:latin typeface="游ゴシック" panose="020B0400000000000000" pitchFamily="50" charset="-128"/>
                <a:ea typeface="游ゴシック" panose="020B0400000000000000" pitchFamily="50" charset="-128"/>
              </a:rPr>
              <a:t>20</a:t>
            </a:r>
            <a:r>
              <a:rPr lang="ja-JP" altLang="en-US" sz="900" b="1">
                <a:solidFill>
                  <a:srgbClr val="C30E0E"/>
                </a:solidFill>
                <a:latin typeface="游ゴシック" panose="020B0400000000000000" pitchFamily="50" charset="-128"/>
                <a:ea typeface="游ゴシック" panose="020B0400000000000000" pitchFamily="50" charset="-128"/>
              </a:rPr>
              <a:t>～</a:t>
            </a:r>
            <a:r>
              <a:rPr lang="en-US" altLang="ja-JP" sz="900" b="1">
                <a:solidFill>
                  <a:srgbClr val="C30E0E"/>
                </a:solidFill>
                <a:latin typeface="游ゴシック" panose="020B0400000000000000" pitchFamily="50" charset="-128"/>
                <a:ea typeface="游ゴシック" panose="020B0400000000000000" pitchFamily="50" charset="-128"/>
              </a:rPr>
              <a:t>30</a:t>
            </a:r>
            <a:r>
              <a:rPr lang="ja-JP" altLang="en-US" sz="900" b="1">
                <a:solidFill>
                  <a:srgbClr val="C30E0E"/>
                </a:solidFill>
                <a:latin typeface="游ゴシック" panose="020B0400000000000000" pitchFamily="50" charset="-128"/>
                <a:ea typeface="游ゴシック" panose="020B0400000000000000" pitchFamily="50" charset="-128"/>
              </a:rPr>
              <a:t>代</a:t>
            </a:r>
            <a:r>
              <a:rPr lang="ja-JP" altLang="en-US" sz="900" b="1">
                <a:solidFill>
                  <a:prstClr val="black"/>
                </a:solidFill>
                <a:latin typeface="游ゴシック" panose="020B0400000000000000" pitchFamily="50" charset="-128"/>
                <a:ea typeface="游ゴシック" panose="020B0400000000000000" pitchFamily="50" charset="-128"/>
              </a:rPr>
              <a:t>。</a:t>
            </a:r>
            <a:endParaRPr lang="en-US" altLang="ja-JP" sz="900">
              <a:solidFill>
                <a:prstClr val="black"/>
              </a:solidFill>
              <a:latin typeface="游ゴシック" panose="020B0400000000000000" pitchFamily="50" charset="-128"/>
              <a:ea typeface="游ゴシック" panose="020B0400000000000000" pitchFamily="50" charset="-128"/>
            </a:endParaRPr>
          </a:p>
        </p:txBody>
      </p:sp>
      <p:sp>
        <p:nvSpPr>
          <p:cNvPr id="71" name="テキスト ボックス 70">
            <a:extLst>
              <a:ext uri="{FF2B5EF4-FFF2-40B4-BE49-F238E27FC236}">
                <a16:creationId xmlns:a16="http://schemas.microsoft.com/office/drawing/2014/main" id="{D712B81B-BC18-45FF-A229-126F1E436AA0}"/>
              </a:ext>
            </a:extLst>
          </p:cNvPr>
          <p:cNvSpPr txBox="1"/>
          <p:nvPr/>
        </p:nvSpPr>
        <p:spPr>
          <a:xfrm>
            <a:off x="3868140" y="3871796"/>
            <a:ext cx="3176073" cy="230832"/>
          </a:xfrm>
          <a:prstGeom prst="rect">
            <a:avLst/>
          </a:prstGeom>
          <a:noFill/>
        </p:spPr>
        <p:txBody>
          <a:bodyPr wrap="square" rtlCol="0">
            <a:spAutoFit/>
          </a:bodyPr>
          <a:lstStyle/>
          <a:p>
            <a:pPr algn="ctr" defTabSz="447663"/>
            <a:r>
              <a:rPr lang="ja-JP" altLang="en-US" sz="900" b="1" u="sng">
                <a:solidFill>
                  <a:prstClr val="black"/>
                </a:solidFill>
                <a:latin typeface="游ゴシック" panose="020B0400000000000000" pitchFamily="50" charset="-128"/>
                <a:ea typeface="游ゴシック" panose="020B0400000000000000" pitchFamily="50" charset="-128"/>
              </a:rPr>
              <a:t>月</a:t>
            </a:r>
            <a:r>
              <a:rPr lang="en-US" altLang="ja-JP" sz="900" b="1" u="sng">
                <a:solidFill>
                  <a:prstClr val="black"/>
                </a:solidFill>
                <a:latin typeface="游ゴシック" panose="020B0400000000000000" pitchFamily="50" charset="-128"/>
                <a:ea typeface="游ゴシック" panose="020B0400000000000000" pitchFamily="50" charset="-128"/>
              </a:rPr>
              <a:t>100</a:t>
            </a:r>
            <a:r>
              <a:rPr lang="ja-JP" altLang="en-US" sz="900" b="1" u="sng">
                <a:solidFill>
                  <a:prstClr val="black"/>
                </a:solidFill>
                <a:latin typeface="游ゴシック" panose="020B0400000000000000" pitchFamily="50" charset="-128"/>
                <a:ea typeface="游ゴシック" panose="020B0400000000000000" pitchFamily="50" charset="-128"/>
              </a:rPr>
              <a:t>万回、“深く聴いてもらえる”メディア。</a:t>
            </a:r>
            <a:endParaRPr lang="en-US" altLang="ja-JP" sz="900" u="sng">
              <a:solidFill>
                <a:prstClr val="black"/>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AB9B8CCC-F610-40ED-8A40-793F79E225B3}"/>
              </a:ext>
            </a:extLst>
          </p:cNvPr>
          <p:cNvSpPr txBox="1"/>
          <p:nvPr/>
        </p:nvSpPr>
        <p:spPr>
          <a:xfrm>
            <a:off x="5334970" y="6728347"/>
            <a:ext cx="1825830" cy="692497"/>
          </a:xfrm>
          <a:prstGeom prst="rect">
            <a:avLst/>
          </a:prstGeom>
          <a:noFill/>
        </p:spPr>
        <p:txBody>
          <a:bodyPr wrap="square" rtlCol="0">
            <a:spAutoFit/>
          </a:bodyPr>
          <a:lstStyle/>
          <a:p>
            <a:pPr algn="ctr" defTabSz="447663"/>
            <a:r>
              <a:rPr lang="ja-JP" altLang="en-US" sz="900">
                <a:solidFill>
                  <a:prstClr val="black"/>
                </a:solidFill>
                <a:latin typeface="游ゴシック" panose="020B0400000000000000" pitchFamily="50" charset="-128"/>
                <a:ea typeface="游ゴシック" panose="020B0400000000000000" pitchFamily="50" charset="-128"/>
              </a:rPr>
              <a:t>ポッドキャストを聴いて</a:t>
            </a:r>
            <a:endParaRPr lang="en-US" altLang="ja-JP" sz="900">
              <a:solidFill>
                <a:prstClr val="black"/>
              </a:solidFill>
              <a:latin typeface="游ゴシック" panose="020B0400000000000000" pitchFamily="50" charset="-128"/>
              <a:ea typeface="游ゴシック" panose="020B0400000000000000" pitchFamily="50" charset="-128"/>
            </a:endParaRPr>
          </a:p>
          <a:p>
            <a:pPr algn="ctr" defTabSz="447663"/>
            <a:r>
              <a:rPr lang="ja-JP" altLang="en-US" sz="900">
                <a:solidFill>
                  <a:prstClr val="black"/>
                </a:solidFill>
                <a:latin typeface="游ゴシック" panose="020B0400000000000000" pitchFamily="50" charset="-128"/>
                <a:ea typeface="游ゴシック" panose="020B0400000000000000" pitchFamily="50" charset="-128"/>
              </a:rPr>
              <a:t>度々</a:t>
            </a:r>
            <a:r>
              <a:rPr lang="en-US" altLang="ja-JP" sz="900">
                <a:solidFill>
                  <a:prstClr val="black"/>
                </a:solidFill>
                <a:latin typeface="游ゴシック" panose="020B0400000000000000" pitchFamily="50" charset="-128"/>
                <a:ea typeface="游ゴシック" panose="020B0400000000000000" pitchFamily="50" charset="-128"/>
              </a:rPr>
              <a:t>or</a:t>
            </a:r>
            <a:r>
              <a:rPr lang="ja-JP" altLang="en-US" sz="900">
                <a:solidFill>
                  <a:prstClr val="black"/>
                </a:solidFill>
                <a:latin typeface="游ゴシック" panose="020B0400000000000000" pitchFamily="50" charset="-128"/>
                <a:ea typeface="游ゴシック" panose="020B0400000000000000" pitchFamily="50" charset="-128"/>
              </a:rPr>
              <a:t>たまに検索する　</a:t>
            </a:r>
            <a:r>
              <a:rPr lang="en-US" altLang="ja-JP" sz="1050" b="1">
                <a:solidFill>
                  <a:srgbClr val="C30E0E"/>
                </a:solidFill>
                <a:latin typeface="游ゴシック" panose="020B0400000000000000" pitchFamily="50" charset="-128"/>
                <a:ea typeface="游ゴシック" panose="020B0400000000000000" pitchFamily="50" charset="-128"/>
              </a:rPr>
              <a:t>82.2%</a:t>
            </a:r>
            <a:endParaRPr lang="en-US" altLang="ja-JP" sz="900" b="1">
              <a:solidFill>
                <a:srgbClr val="C30E0E"/>
              </a:solidFill>
              <a:latin typeface="游ゴシック" panose="020B0400000000000000" pitchFamily="50" charset="-128"/>
              <a:ea typeface="游ゴシック" panose="020B0400000000000000" pitchFamily="50" charset="-128"/>
            </a:endParaRPr>
          </a:p>
          <a:p>
            <a:pPr algn="ctr" defTabSz="447663"/>
            <a:r>
              <a:rPr lang="ja-JP" altLang="en-US" sz="900">
                <a:solidFill>
                  <a:prstClr val="black"/>
                </a:solidFill>
                <a:latin typeface="游ゴシック" panose="020B0400000000000000" pitchFamily="50" charset="-128"/>
                <a:ea typeface="游ゴシック" panose="020B0400000000000000" pitchFamily="50" charset="-128"/>
              </a:rPr>
              <a:t>度々</a:t>
            </a:r>
            <a:r>
              <a:rPr lang="en-US" altLang="ja-JP" sz="900">
                <a:solidFill>
                  <a:prstClr val="black"/>
                </a:solidFill>
                <a:latin typeface="游ゴシック" panose="020B0400000000000000" pitchFamily="50" charset="-128"/>
                <a:ea typeface="游ゴシック" panose="020B0400000000000000" pitchFamily="50" charset="-128"/>
              </a:rPr>
              <a:t>or</a:t>
            </a:r>
            <a:r>
              <a:rPr lang="ja-JP" altLang="en-US" sz="900">
                <a:solidFill>
                  <a:prstClr val="black"/>
                </a:solidFill>
                <a:latin typeface="游ゴシック" panose="020B0400000000000000" pitchFamily="50" charset="-128"/>
                <a:ea typeface="游ゴシック" panose="020B0400000000000000" pitchFamily="50" charset="-128"/>
              </a:rPr>
              <a:t>たまに購入する　</a:t>
            </a:r>
            <a:r>
              <a:rPr lang="en-US" altLang="ja-JP" sz="1050" b="1">
                <a:solidFill>
                  <a:srgbClr val="C30E0E"/>
                </a:solidFill>
                <a:latin typeface="游ゴシック" panose="020B0400000000000000" pitchFamily="50" charset="-128"/>
                <a:ea typeface="游ゴシック" panose="020B0400000000000000" pitchFamily="50" charset="-128"/>
              </a:rPr>
              <a:t>58.1%</a:t>
            </a:r>
          </a:p>
          <a:p>
            <a:pPr algn="ctr" defTabSz="447663"/>
            <a:endParaRPr lang="en-US" altLang="ja-JP" sz="900">
              <a:solidFill>
                <a:prstClr val="black"/>
              </a:solidFill>
              <a:latin typeface="游ゴシック" panose="020B0400000000000000" pitchFamily="50" charset="-128"/>
              <a:ea typeface="游ゴシック" panose="020B0400000000000000" pitchFamily="50" charset="-128"/>
            </a:endParaRPr>
          </a:p>
        </p:txBody>
      </p:sp>
      <p:sp>
        <p:nvSpPr>
          <p:cNvPr id="84" name="テキスト プレースホルダー 2">
            <a:extLst>
              <a:ext uri="{FF2B5EF4-FFF2-40B4-BE49-F238E27FC236}">
                <a16:creationId xmlns:a16="http://schemas.microsoft.com/office/drawing/2014/main" id="{6F9CBA2D-FBF0-4C1E-811E-4A42364C082C}"/>
              </a:ext>
            </a:extLst>
          </p:cNvPr>
          <p:cNvSpPr txBox="1">
            <a:spLocks/>
          </p:cNvSpPr>
          <p:nvPr/>
        </p:nvSpPr>
        <p:spPr>
          <a:xfrm>
            <a:off x="3257742" y="2997755"/>
            <a:ext cx="607859" cy="241980"/>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■特徴</a:t>
            </a:r>
            <a:endParaRPr lang="en-US" altLang="ja-JP" sz="1100"/>
          </a:p>
        </p:txBody>
      </p:sp>
      <p:sp>
        <p:nvSpPr>
          <p:cNvPr id="86" name="正方形/長方形 85">
            <a:extLst>
              <a:ext uri="{FF2B5EF4-FFF2-40B4-BE49-F238E27FC236}">
                <a16:creationId xmlns:a16="http://schemas.microsoft.com/office/drawing/2014/main" id="{56F424E7-5C32-4712-BF9E-5BE4C5A58882}"/>
              </a:ext>
            </a:extLst>
          </p:cNvPr>
          <p:cNvSpPr/>
          <p:nvPr/>
        </p:nvSpPr>
        <p:spPr>
          <a:xfrm>
            <a:off x="7457372" y="2983715"/>
            <a:ext cx="1119217" cy="246221"/>
          </a:xfrm>
          <a:prstGeom prst="rect">
            <a:avLst/>
          </a:prstGeom>
        </p:spPr>
        <p:txBody>
          <a:bodyPr wrap="none">
            <a:spAutoFit/>
          </a:bodyPr>
          <a:lstStyle/>
          <a:p>
            <a:r>
              <a:rPr lang="ja-JP" altLang="en-US" sz="1000" b="1">
                <a:latin typeface="+mn-ea"/>
              </a:rPr>
              <a:t>■ 純広告の配信</a:t>
            </a:r>
            <a:endParaRPr lang="ja-JP" altLang="en-US" sz="1000" b="1"/>
          </a:p>
        </p:txBody>
      </p:sp>
      <p:grpSp>
        <p:nvGrpSpPr>
          <p:cNvPr id="112" name="グループ化 111">
            <a:extLst>
              <a:ext uri="{FF2B5EF4-FFF2-40B4-BE49-F238E27FC236}">
                <a16:creationId xmlns:a16="http://schemas.microsoft.com/office/drawing/2014/main" id="{62BE2050-A261-4321-A8DD-328AAFCBFC42}"/>
              </a:ext>
            </a:extLst>
          </p:cNvPr>
          <p:cNvGrpSpPr/>
          <p:nvPr/>
        </p:nvGrpSpPr>
        <p:grpSpPr>
          <a:xfrm>
            <a:off x="7716867" y="3705191"/>
            <a:ext cx="2494343" cy="466940"/>
            <a:chOff x="3247361" y="1985741"/>
            <a:chExt cx="2494343" cy="466940"/>
          </a:xfrm>
        </p:grpSpPr>
        <p:grpSp>
          <p:nvGrpSpPr>
            <p:cNvPr id="113" name="グループ化 112">
              <a:extLst>
                <a:ext uri="{FF2B5EF4-FFF2-40B4-BE49-F238E27FC236}">
                  <a16:creationId xmlns:a16="http://schemas.microsoft.com/office/drawing/2014/main" id="{1896EB29-BEAC-43C3-B089-907852E3EB4D}"/>
                </a:ext>
              </a:extLst>
            </p:cNvPr>
            <p:cNvGrpSpPr/>
            <p:nvPr/>
          </p:nvGrpSpPr>
          <p:grpSpPr>
            <a:xfrm>
              <a:off x="3247361" y="2164681"/>
              <a:ext cx="2160000" cy="288000"/>
              <a:chOff x="3247361" y="2164681"/>
              <a:chExt cx="2160000" cy="288000"/>
            </a:xfrm>
          </p:grpSpPr>
          <p:sp>
            <p:nvSpPr>
              <p:cNvPr id="117" name="正方形/長方形 116">
                <a:extLst>
                  <a:ext uri="{FF2B5EF4-FFF2-40B4-BE49-F238E27FC236}">
                    <a16:creationId xmlns:a16="http://schemas.microsoft.com/office/drawing/2014/main" id="{4D7E2B84-96E4-43F8-BA74-2F44E26526AF}"/>
                  </a:ext>
                </a:extLst>
              </p:cNvPr>
              <p:cNvSpPr/>
              <p:nvPr/>
            </p:nvSpPr>
            <p:spPr>
              <a:xfrm>
                <a:off x="3247361" y="2164681"/>
                <a:ext cx="2160000" cy="288000"/>
              </a:xfrm>
              <a:prstGeom prst="rect">
                <a:avLst/>
              </a:prstGeom>
              <a:solidFill>
                <a:srgbClr val="FFD966"/>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217F7DAC-BCAB-448D-BDAB-DBDEA4E39F61}"/>
                  </a:ext>
                </a:extLst>
              </p:cNvPr>
              <p:cNvSpPr/>
              <p:nvPr/>
            </p:nvSpPr>
            <p:spPr>
              <a:xfrm>
                <a:off x="4255361" y="2164681"/>
                <a:ext cx="144000" cy="288000"/>
              </a:xfrm>
              <a:prstGeom prst="rect">
                <a:avLst/>
              </a:prstGeom>
              <a:solidFill>
                <a:srgbClr val="1C4587"/>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4" name="正方形/長方形 113">
              <a:extLst>
                <a:ext uri="{FF2B5EF4-FFF2-40B4-BE49-F238E27FC236}">
                  <a16:creationId xmlns:a16="http://schemas.microsoft.com/office/drawing/2014/main" id="{53ABCE99-787D-4708-A287-02C12935BD05}"/>
                </a:ext>
              </a:extLst>
            </p:cNvPr>
            <p:cNvSpPr/>
            <p:nvPr/>
          </p:nvSpPr>
          <p:spPr>
            <a:xfrm>
              <a:off x="5263361" y="2164681"/>
              <a:ext cx="144000" cy="288000"/>
            </a:xfrm>
            <a:prstGeom prst="rect">
              <a:avLst/>
            </a:prstGeom>
            <a:solidFill>
              <a:srgbClr val="1C4587"/>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8C96C5D9-0D55-4D1A-A49F-0A010991C358}"/>
                </a:ext>
              </a:extLst>
            </p:cNvPr>
            <p:cNvSpPr txBox="1"/>
            <p:nvPr/>
          </p:nvSpPr>
          <p:spPr>
            <a:xfrm>
              <a:off x="4818160" y="1985741"/>
              <a:ext cx="923544" cy="230832"/>
            </a:xfrm>
            <a:prstGeom prst="rect">
              <a:avLst/>
            </a:prstGeom>
            <a:noFill/>
          </p:spPr>
          <p:txBody>
            <a:bodyPr wrap="square" lIns="36000" rIns="36000" rtlCol="0">
              <a:spAutoFit/>
            </a:bodyPr>
            <a:lstStyle/>
            <a:p>
              <a:pPr algn="ctr"/>
              <a:r>
                <a:rPr lang="ja-JP" altLang="en-US" sz="900" b="1">
                  <a:solidFill>
                    <a:srgbClr val="1C4587"/>
                  </a:solidFill>
                </a:rPr>
                <a:t>エンドロール</a:t>
              </a:r>
              <a:endParaRPr kumimoji="1" lang="ja-JP" altLang="en-US" sz="900" b="1">
                <a:solidFill>
                  <a:srgbClr val="1C4587"/>
                </a:solidFill>
              </a:endParaRPr>
            </a:p>
          </p:txBody>
        </p:sp>
        <p:sp>
          <p:nvSpPr>
            <p:cNvPr id="116" name="テキスト ボックス 115">
              <a:extLst>
                <a:ext uri="{FF2B5EF4-FFF2-40B4-BE49-F238E27FC236}">
                  <a16:creationId xmlns:a16="http://schemas.microsoft.com/office/drawing/2014/main" id="{876AD8BC-0607-4F4A-AD10-F8F6CAC51A6A}"/>
                </a:ext>
              </a:extLst>
            </p:cNvPr>
            <p:cNvSpPr txBox="1"/>
            <p:nvPr/>
          </p:nvSpPr>
          <p:spPr>
            <a:xfrm>
              <a:off x="3895421" y="1985742"/>
              <a:ext cx="841793" cy="230832"/>
            </a:xfrm>
            <a:prstGeom prst="rect">
              <a:avLst/>
            </a:prstGeom>
            <a:noFill/>
          </p:spPr>
          <p:txBody>
            <a:bodyPr wrap="square" lIns="36000" rIns="36000" rtlCol="0">
              <a:spAutoFit/>
            </a:bodyPr>
            <a:lstStyle/>
            <a:p>
              <a:pPr algn="ctr"/>
              <a:r>
                <a:rPr lang="ja-JP" altLang="en-US" sz="900" b="1">
                  <a:solidFill>
                    <a:srgbClr val="1C4587"/>
                  </a:solidFill>
                </a:rPr>
                <a:t>ミッドロール</a:t>
              </a:r>
              <a:endParaRPr kumimoji="1" lang="ja-JP" altLang="en-US" sz="900" b="1">
                <a:solidFill>
                  <a:srgbClr val="1C4587"/>
                </a:solidFill>
              </a:endParaRPr>
            </a:p>
          </p:txBody>
        </p:sp>
      </p:grpSp>
      <p:pic>
        <p:nvPicPr>
          <p:cNvPr id="121" name="図 120">
            <a:extLst>
              <a:ext uri="{FF2B5EF4-FFF2-40B4-BE49-F238E27FC236}">
                <a16:creationId xmlns:a16="http://schemas.microsoft.com/office/drawing/2014/main" id="{68E918AA-4280-49BC-9701-3978CD2F668F}"/>
              </a:ext>
            </a:extLst>
          </p:cNvPr>
          <p:cNvPicPr>
            <a:picLocks noChangeAspect="1"/>
          </p:cNvPicPr>
          <p:nvPr/>
        </p:nvPicPr>
        <p:blipFill>
          <a:blip r:embed="rId19"/>
          <a:stretch>
            <a:fillRect/>
          </a:stretch>
        </p:blipFill>
        <p:spPr>
          <a:xfrm>
            <a:off x="8402550" y="4173053"/>
            <a:ext cx="256582" cy="309408"/>
          </a:xfrm>
          <a:prstGeom prst="rect">
            <a:avLst/>
          </a:prstGeom>
        </p:spPr>
      </p:pic>
      <p:sp>
        <p:nvSpPr>
          <p:cNvPr id="126" name="正方形/長方形 125">
            <a:extLst>
              <a:ext uri="{FF2B5EF4-FFF2-40B4-BE49-F238E27FC236}">
                <a16:creationId xmlns:a16="http://schemas.microsoft.com/office/drawing/2014/main" id="{8144065F-582D-46CB-9A73-F159D002220E}"/>
              </a:ext>
            </a:extLst>
          </p:cNvPr>
          <p:cNvSpPr/>
          <p:nvPr/>
        </p:nvSpPr>
        <p:spPr>
          <a:xfrm>
            <a:off x="7880958" y="3915250"/>
            <a:ext cx="756857" cy="230832"/>
          </a:xfrm>
          <a:prstGeom prst="rect">
            <a:avLst/>
          </a:prstGeom>
        </p:spPr>
        <p:txBody>
          <a:bodyPr wrap="square">
            <a:spAutoFit/>
          </a:bodyPr>
          <a:lstStyle/>
          <a:p>
            <a:r>
              <a:rPr lang="ja-JP" altLang="en-US" sz="900" b="1">
                <a:latin typeface="+mn-ea"/>
              </a:rPr>
              <a:t>本編前半</a:t>
            </a:r>
          </a:p>
        </p:txBody>
      </p:sp>
      <p:sp>
        <p:nvSpPr>
          <p:cNvPr id="127" name="正方形/長方形 126">
            <a:extLst>
              <a:ext uri="{FF2B5EF4-FFF2-40B4-BE49-F238E27FC236}">
                <a16:creationId xmlns:a16="http://schemas.microsoft.com/office/drawing/2014/main" id="{5683E5BD-F263-4B25-BB4E-6282FE8F73CF}"/>
              </a:ext>
            </a:extLst>
          </p:cNvPr>
          <p:cNvSpPr/>
          <p:nvPr/>
        </p:nvSpPr>
        <p:spPr>
          <a:xfrm>
            <a:off x="8936135" y="3911002"/>
            <a:ext cx="756857" cy="230832"/>
          </a:xfrm>
          <a:prstGeom prst="rect">
            <a:avLst/>
          </a:prstGeom>
        </p:spPr>
        <p:txBody>
          <a:bodyPr wrap="square">
            <a:spAutoFit/>
          </a:bodyPr>
          <a:lstStyle/>
          <a:p>
            <a:r>
              <a:rPr lang="ja-JP" altLang="en-US" sz="900" b="1">
                <a:latin typeface="+mn-ea"/>
              </a:rPr>
              <a:t>本編後半</a:t>
            </a:r>
          </a:p>
        </p:txBody>
      </p:sp>
      <p:sp>
        <p:nvSpPr>
          <p:cNvPr id="10" name="矢印: 下 9">
            <a:extLst>
              <a:ext uri="{FF2B5EF4-FFF2-40B4-BE49-F238E27FC236}">
                <a16:creationId xmlns:a16="http://schemas.microsoft.com/office/drawing/2014/main" id="{DF6D22F3-53FA-4740-B429-DAA4DBD507D5}"/>
              </a:ext>
            </a:extLst>
          </p:cNvPr>
          <p:cNvSpPr/>
          <p:nvPr/>
        </p:nvSpPr>
        <p:spPr>
          <a:xfrm rot="13200000">
            <a:off x="8630362" y="4109056"/>
            <a:ext cx="216000" cy="144000"/>
          </a:xfrm>
          <a:prstGeom prst="downArrow">
            <a:avLst/>
          </a:prstGeom>
          <a:solidFill>
            <a:srgbClr val="C3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31" name="図 130">
            <a:extLst>
              <a:ext uri="{FF2B5EF4-FFF2-40B4-BE49-F238E27FC236}">
                <a16:creationId xmlns:a16="http://schemas.microsoft.com/office/drawing/2014/main" id="{13084CD7-549B-4F19-8DDA-73AA5E94C497}"/>
              </a:ext>
            </a:extLst>
          </p:cNvPr>
          <p:cNvPicPr>
            <a:picLocks noChangeAspect="1"/>
          </p:cNvPicPr>
          <p:nvPr/>
        </p:nvPicPr>
        <p:blipFill>
          <a:blip r:embed="rId19"/>
          <a:stretch>
            <a:fillRect/>
          </a:stretch>
        </p:blipFill>
        <p:spPr>
          <a:xfrm>
            <a:off x="9364599" y="4176504"/>
            <a:ext cx="256582" cy="309408"/>
          </a:xfrm>
          <a:prstGeom prst="rect">
            <a:avLst/>
          </a:prstGeom>
        </p:spPr>
      </p:pic>
      <p:sp>
        <p:nvSpPr>
          <p:cNvPr id="132" name="矢印: 下 131">
            <a:extLst>
              <a:ext uri="{FF2B5EF4-FFF2-40B4-BE49-F238E27FC236}">
                <a16:creationId xmlns:a16="http://schemas.microsoft.com/office/drawing/2014/main" id="{D82C4E2D-D682-497A-B649-5A497A961DAB}"/>
              </a:ext>
            </a:extLst>
          </p:cNvPr>
          <p:cNvSpPr/>
          <p:nvPr/>
        </p:nvSpPr>
        <p:spPr>
          <a:xfrm rot="13200000">
            <a:off x="9592411" y="4112507"/>
            <a:ext cx="216000" cy="144000"/>
          </a:xfrm>
          <a:prstGeom prst="downArrow">
            <a:avLst/>
          </a:prstGeom>
          <a:solidFill>
            <a:srgbClr val="C3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3" name="正方形/長方形 132">
            <a:extLst>
              <a:ext uri="{FF2B5EF4-FFF2-40B4-BE49-F238E27FC236}">
                <a16:creationId xmlns:a16="http://schemas.microsoft.com/office/drawing/2014/main" id="{AC0C8597-8160-4000-A1F0-A60E791926A2}"/>
              </a:ext>
            </a:extLst>
          </p:cNvPr>
          <p:cNvSpPr/>
          <p:nvPr/>
        </p:nvSpPr>
        <p:spPr>
          <a:xfrm>
            <a:off x="7457372" y="4529487"/>
            <a:ext cx="2364750" cy="246221"/>
          </a:xfrm>
          <a:prstGeom prst="rect">
            <a:avLst/>
          </a:prstGeom>
        </p:spPr>
        <p:txBody>
          <a:bodyPr wrap="none">
            <a:spAutoFit/>
          </a:bodyPr>
          <a:lstStyle/>
          <a:p>
            <a:r>
              <a:rPr lang="ja-JP" altLang="en-US" sz="1000" b="1">
                <a:latin typeface="+mn-ea"/>
              </a:rPr>
              <a:t>■スポンサードコーナーの企画・配信</a:t>
            </a:r>
            <a:endParaRPr lang="ja-JP" altLang="en-US" sz="1000" b="1"/>
          </a:p>
        </p:txBody>
      </p:sp>
      <p:pic>
        <p:nvPicPr>
          <p:cNvPr id="12" name="図 11">
            <a:extLst>
              <a:ext uri="{FF2B5EF4-FFF2-40B4-BE49-F238E27FC236}">
                <a16:creationId xmlns:a16="http://schemas.microsoft.com/office/drawing/2014/main" id="{49A343E6-FA20-4AF9-A0A2-41E308D90C8D}"/>
              </a:ext>
            </a:extLst>
          </p:cNvPr>
          <p:cNvPicPr>
            <a:picLocks noChangeAspect="1"/>
          </p:cNvPicPr>
          <p:nvPr/>
        </p:nvPicPr>
        <p:blipFill>
          <a:blip r:embed="rId20"/>
          <a:stretch>
            <a:fillRect/>
          </a:stretch>
        </p:blipFill>
        <p:spPr>
          <a:xfrm>
            <a:off x="7716867" y="5355979"/>
            <a:ext cx="2477019" cy="529110"/>
          </a:xfrm>
          <a:prstGeom prst="rect">
            <a:avLst/>
          </a:prstGeom>
        </p:spPr>
      </p:pic>
      <p:sp>
        <p:nvSpPr>
          <p:cNvPr id="142" name="正方形/長方形 141">
            <a:extLst>
              <a:ext uri="{FF2B5EF4-FFF2-40B4-BE49-F238E27FC236}">
                <a16:creationId xmlns:a16="http://schemas.microsoft.com/office/drawing/2014/main" id="{47F7EBF7-B9E3-4BF2-AC37-AD998BB90B61}"/>
              </a:ext>
            </a:extLst>
          </p:cNvPr>
          <p:cNvSpPr/>
          <p:nvPr/>
        </p:nvSpPr>
        <p:spPr>
          <a:xfrm>
            <a:off x="7457371" y="4722712"/>
            <a:ext cx="2983957" cy="646331"/>
          </a:xfrm>
          <a:prstGeom prst="rect">
            <a:avLst/>
          </a:prstGeom>
        </p:spPr>
        <p:txBody>
          <a:bodyPr wrap="square">
            <a:spAutoFit/>
          </a:bodyPr>
          <a:lstStyle/>
          <a:p>
            <a:r>
              <a:rPr lang="ja-JP" altLang="en-US" sz="900">
                <a:latin typeface="+mn-ea"/>
              </a:rPr>
              <a:t>貴社の取り組みを、スポンサードコーナーで取り上げ、特定のニュースエピソードに付帯して配信。番組内で紹介することで、リスナーからの高いエンゲージメントを期待できる。</a:t>
            </a:r>
          </a:p>
        </p:txBody>
      </p:sp>
      <p:sp>
        <p:nvSpPr>
          <p:cNvPr id="143" name="正方形/長方形 142">
            <a:hlinkClick r:id="rId9"/>
            <a:extLst>
              <a:ext uri="{FF2B5EF4-FFF2-40B4-BE49-F238E27FC236}">
                <a16:creationId xmlns:a16="http://schemas.microsoft.com/office/drawing/2014/main" id="{DFEA7D57-4821-464D-A7D1-B848B6C7F5EF}"/>
              </a:ext>
            </a:extLst>
          </p:cNvPr>
          <p:cNvSpPr/>
          <p:nvPr/>
        </p:nvSpPr>
        <p:spPr>
          <a:xfrm>
            <a:off x="9453401" y="6391728"/>
            <a:ext cx="902811" cy="200055"/>
          </a:xfrm>
          <a:prstGeom prst="rect">
            <a:avLst/>
          </a:prstGeom>
        </p:spPr>
        <p:txBody>
          <a:bodyPr wrap="none">
            <a:spAutoFit/>
          </a:bodyPr>
          <a:lstStyle/>
          <a:p>
            <a:pPr lvl="0"/>
            <a:r>
              <a:rPr lang="ja-JP" altLang="en-US" sz="700" b="1">
                <a:solidFill>
                  <a:srgbClr val="0070C0"/>
                </a:solidFill>
                <a:latin typeface="游ゴシック" panose="020B0400000000000000" pitchFamily="50" charset="-128"/>
                <a:ea typeface="游ゴシック" panose="020B0400000000000000" pitchFamily="50" charset="-128"/>
                <a:hlinkClick r:id="rId21">
                  <a:extLst>
                    <a:ext uri="{A12FA001-AC4F-418D-AE19-62706E023703}">
                      <ahyp:hlinkClr xmlns:ahyp="http://schemas.microsoft.com/office/drawing/2018/hyperlinkcolor" val="tx"/>
                    </a:ext>
                  </a:extLst>
                </a:hlinkClick>
              </a:rPr>
              <a:t>配信エピソード②</a:t>
            </a:r>
            <a:endParaRPr lang="en-US" altLang="ja-JP" sz="700" b="1">
              <a:solidFill>
                <a:srgbClr val="0070C0"/>
              </a:solidFill>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AFF8B4A3-90BC-4D52-9657-F2C978083385}"/>
              </a:ext>
            </a:extLst>
          </p:cNvPr>
          <p:cNvSpPr/>
          <p:nvPr/>
        </p:nvSpPr>
        <p:spPr>
          <a:xfrm>
            <a:off x="585580" y="637484"/>
            <a:ext cx="3065940" cy="200055"/>
          </a:xfrm>
          <a:prstGeom prst="rect">
            <a:avLst/>
          </a:prstGeom>
        </p:spPr>
        <p:txBody>
          <a:bodyPr wrap="square">
            <a:spAutoFit/>
          </a:bodyPr>
          <a:lstStyle/>
          <a:p>
            <a:r>
              <a:rPr lang="en-US" altLang="ja-JP" sz="700">
                <a:latin typeface="+mn-ea"/>
                <a:hlinkClick r:id="rId22"/>
              </a:rPr>
              <a:t>https://podcasts.google.com/search/</a:t>
            </a:r>
            <a:r>
              <a:rPr lang="ja-JP" altLang="en-US" sz="700">
                <a:latin typeface="+mn-ea"/>
                <a:hlinkClick r:id="rId22"/>
              </a:rPr>
              <a:t>朝日新聞ポッドキャスト</a:t>
            </a:r>
            <a:r>
              <a:rPr lang="en-US" altLang="ja-JP" sz="700">
                <a:latin typeface="+mn-ea"/>
                <a:hlinkClick r:id="rId22"/>
              </a:rPr>
              <a:t>?hl=ja</a:t>
            </a:r>
            <a:endParaRPr lang="ja-JP" altLang="en-US" sz="700">
              <a:latin typeface="+mn-ea"/>
            </a:endParaRPr>
          </a:p>
        </p:txBody>
      </p:sp>
      <p:sp>
        <p:nvSpPr>
          <p:cNvPr id="17" name="正方形/長方形 16">
            <a:extLst>
              <a:ext uri="{FF2B5EF4-FFF2-40B4-BE49-F238E27FC236}">
                <a16:creationId xmlns:a16="http://schemas.microsoft.com/office/drawing/2014/main" id="{30B63382-B078-4B56-9B19-8B9362677065}"/>
              </a:ext>
            </a:extLst>
          </p:cNvPr>
          <p:cNvSpPr/>
          <p:nvPr/>
        </p:nvSpPr>
        <p:spPr>
          <a:xfrm>
            <a:off x="587517" y="791515"/>
            <a:ext cx="1943161" cy="200055"/>
          </a:xfrm>
          <a:prstGeom prst="rect">
            <a:avLst/>
          </a:prstGeom>
        </p:spPr>
        <p:txBody>
          <a:bodyPr wrap="none">
            <a:spAutoFit/>
          </a:bodyPr>
          <a:lstStyle/>
          <a:p>
            <a:r>
              <a:rPr lang="en-US" altLang="ja-JP" sz="700">
                <a:hlinkClick r:id="rId23"/>
              </a:rPr>
              <a:t>https://www.asahi.com/special/podcasts/</a:t>
            </a:r>
            <a:endParaRPr lang="ja-JP" altLang="en-US" sz="700"/>
          </a:p>
        </p:txBody>
      </p:sp>
      <p:sp>
        <p:nvSpPr>
          <p:cNvPr id="18" name="正方形/長方形 17">
            <a:extLst>
              <a:ext uri="{FF2B5EF4-FFF2-40B4-BE49-F238E27FC236}">
                <a16:creationId xmlns:a16="http://schemas.microsoft.com/office/drawing/2014/main" id="{B774E4D8-D0DD-4FAB-9220-46542186E2E5}"/>
              </a:ext>
            </a:extLst>
          </p:cNvPr>
          <p:cNvSpPr/>
          <p:nvPr/>
        </p:nvSpPr>
        <p:spPr>
          <a:xfrm>
            <a:off x="3863195" y="679028"/>
            <a:ext cx="3771505" cy="200055"/>
          </a:xfrm>
          <a:prstGeom prst="rect">
            <a:avLst/>
          </a:prstGeom>
        </p:spPr>
        <p:txBody>
          <a:bodyPr wrap="square">
            <a:spAutoFit/>
          </a:bodyPr>
          <a:lstStyle/>
          <a:p>
            <a:r>
              <a:rPr lang="en-US" altLang="ja-JP" sz="700">
                <a:hlinkClick r:id="rId24"/>
              </a:rPr>
              <a:t>https://www.asahi.com/ads/guide/doc/file/podcast/media/podcast_mediaguide.pdf</a:t>
            </a:r>
            <a:endParaRPr lang="ja-JP" altLang="en-US" sz="700"/>
          </a:p>
        </p:txBody>
      </p:sp>
      <p:sp>
        <p:nvSpPr>
          <p:cNvPr id="74" name="テキスト ボックス 73">
            <a:extLst>
              <a:ext uri="{FF2B5EF4-FFF2-40B4-BE49-F238E27FC236}">
                <a16:creationId xmlns:a16="http://schemas.microsoft.com/office/drawing/2014/main" id="{DEEC8481-D190-46DF-B539-8FB03091BAEB}"/>
              </a:ext>
            </a:extLst>
          </p:cNvPr>
          <p:cNvSpPr txBox="1"/>
          <p:nvPr/>
        </p:nvSpPr>
        <p:spPr>
          <a:xfrm>
            <a:off x="3413412" y="6722891"/>
            <a:ext cx="1843932" cy="530915"/>
          </a:xfrm>
          <a:prstGeom prst="rect">
            <a:avLst/>
          </a:prstGeom>
          <a:noFill/>
        </p:spPr>
        <p:txBody>
          <a:bodyPr wrap="square" rtlCol="0">
            <a:spAutoFit/>
          </a:bodyPr>
          <a:lstStyle/>
          <a:p>
            <a:pPr algn="ctr" defTabSz="447663"/>
            <a:r>
              <a:rPr lang="en-US" altLang="ja-JP" sz="1050" b="1">
                <a:solidFill>
                  <a:srgbClr val="C30E0E"/>
                </a:solidFill>
                <a:latin typeface="游ゴシック" panose="020B0400000000000000" pitchFamily="50" charset="-128"/>
                <a:ea typeface="游ゴシック" panose="020B0400000000000000" pitchFamily="50" charset="-128"/>
              </a:rPr>
              <a:t>78.0</a:t>
            </a:r>
            <a:r>
              <a:rPr lang="ja-JP" altLang="en-US" sz="1000" b="1">
                <a:solidFill>
                  <a:srgbClr val="C30E0E"/>
                </a:solidFill>
                <a:latin typeface="游ゴシック" panose="020B0400000000000000" pitchFamily="50" charset="-128"/>
                <a:ea typeface="游ゴシック" panose="020B0400000000000000" pitchFamily="50" charset="-128"/>
              </a:rPr>
              <a:t>％</a:t>
            </a:r>
            <a:r>
              <a:rPr lang="ja-JP" altLang="en-US" sz="1000">
                <a:latin typeface="游ゴシック" panose="020B0400000000000000" pitchFamily="50" charset="-128"/>
                <a:ea typeface="游ゴシック" panose="020B0400000000000000" pitchFamily="50" charset="-128"/>
              </a:rPr>
              <a:t>が</a:t>
            </a:r>
            <a:r>
              <a:rPr lang="ja-JP" altLang="en-US" sz="1050" b="1">
                <a:solidFill>
                  <a:srgbClr val="C30E0E"/>
                </a:solidFill>
                <a:latin typeface="游ゴシック" panose="020B0400000000000000" pitchFamily="50" charset="-128"/>
                <a:ea typeface="游ゴシック" panose="020B0400000000000000" pitchFamily="50" charset="-128"/>
              </a:rPr>
              <a:t>大都市圏での視聴</a:t>
            </a:r>
            <a:endParaRPr lang="en-US" altLang="ja-JP" sz="1050" b="1">
              <a:solidFill>
                <a:srgbClr val="C30E0E"/>
              </a:solidFill>
              <a:latin typeface="游ゴシック" panose="020B0400000000000000" pitchFamily="50" charset="-128"/>
              <a:ea typeface="游ゴシック" panose="020B0400000000000000" pitchFamily="50" charset="-128"/>
            </a:endParaRPr>
          </a:p>
          <a:p>
            <a:pPr algn="ctr" defTabSz="447663"/>
            <a:endParaRPr lang="en-US" altLang="ja-JP" sz="200">
              <a:solidFill>
                <a:srgbClr val="C30E0E"/>
              </a:solidFill>
              <a:latin typeface="游ゴシック" panose="020B0400000000000000" pitchFamily="50" charset="-128"/>
              <a:ea typeface="游ゴシック" panose="020B0400000000000000" pitchFamily="50" charset="-128"/>
            </a:endParaRPr>
          </a:p>
          <a:p>
            <a:pPr algn="ctr" defTabSz="447663"/>
            <a:r>
              <a:rPr lang="ja-JP" altLang="en-US" sz="800">
                <a:latin typeface="+mn-ea"/>
              </a:rPr>
              <a:t>東京・神奈川・千葉・埼玉</a:t>
            </a:r>
            <a:endParaRPr lang="en-US" altLang="ja-JP" sz="800">
              <a:latin typeface="+mn-ea"/>
            </a:endParaRPr>
          </a:p>
          <a:p>
            <a:pPr algn="ctr" defTabSz="447663"/>
            <a:r>
              <a:rPr lang="ja-JP" altLang="en-US" sz="800">
                <a:latin typeface="+mn-ea"/>
              </a:rPr>
              <a:t>愛知・大阪・京都・兵庫・福岡</a:t>
            </a:r>
            <a:endParaRPr lang="en-US" altLang="ja-JP" sz="800">
              <a:latin typeface="+mn-ea"/>
            </a:endParaRPr>
          </a:p>
        </p:txBody>
      </p:sp>
      <p:pic>
        <p:nvPicPr>
          <p:cNvPr id="6" name="図 5" descr="QR コード&#10;&#10;自動的に生成された説明">
            <a:extLst>
              <a:ext uri="{FF2B5EF4-FFF2-40B4-BE49-F238E27FC236}">
                <a16:creationId xmlns:a16="http://schemas.microsoft.com/office/drawing/2014/main" id="{7C0CC176-DF82-4CE3-BD94-5B316E865306}"/>
              </a:ext>
            </a:extLst>
          </p:cNvPr>
          <p:cNvPicPr>
            <a:picLocks noChangeAspect="1"/>
          </p:cNvPicPr>
          <p:nvPr/>
        </p:nvPicPr>
        <p:blipFill>
          <a:blip r:embed="rId25"/>
          <a:stretch>
            <a:fillRect/>
          </a:stretch>
        </p:blipFill>
        <p:spPr>
          <a:xfrm>
            <a:off x="4825219" y="85326"/>
            <a:ext cx="579423" cy="579423"/>
          </a:xfrm>
          <a:prstGeom prst="rect">
            <a:avLst/>
          </a:prstGeom>
        </p:spPr>
      </p:pic>
    </p:spTree>
    <p:extLst>
      <p:ext uri="{BB962C8B-B14F-4D97-AF65-F5344CB8AC3E}">
        <p14:creationId xmlns:p14="http://schemas.microsoft.com/office/powerpoint/2010/main" val="1022225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275F325D-9EC8-4A95-82FC-827DC9D8A0E7}"/>
              </a:ext>
            </a:extLst>
          </p:cNvPr>
          <p:cNvSpPr/>
          <p:nvPr/>
        </p:nvSpPr>
        <p:spPr>
          <a:xfrm>
            <a:off x="375196" y="966218"/>
            <a:ext cx="9945708" cy="7727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プレースホルダー 2">
            <a:extLst>
              <a:ext uri="{FF2B5EF4-FFF2-40B4-BE49-F238E27FC236}">
                <a16:creationId xmlns:a16="http://schemas.microsoft.com/office/drawing/2014/main" id="{FC3ACDD8-3445-42FE-A0A7-45E11196F949}"/>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制作力・知見を活かしたミドルファネルに刺さるコンテンツ制作</a:t>
            </a:r>
          </a:p>
          <a:p>
            <a:r>
              <a:rPr lang="ja-JP" altLang="en-US"/>
              <a:t>朝デジのトラフィックで新たな顧客送客も実現</a:t>
            </a:r>
          </a:p>
        </p:txBody>
      </p:sp>
      <p:sp>
        <p:nvSpPr>
          <p:cNvPr id="45" name="テキスト プレースホルダー 2">
            <a:extLst>
              <a:ext uri="{FF2B5EF4-FFF2-40B4-BE49-F238E27FC236}">
                <a16:creationId xmlns:a16="http://schemas.microsoft.com/office/drawing/2014/main" id="{A1CEF816-B7E4-4D2D-ABDD-117DA576ADC2}"/>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2" name="テキスト プレースホルダー 2">
            <a:extLst>
              <a:ext uri="{FF2B5EF4-FFF2-40B4-BE49-F238E27FC236}">
                <a16:creationId xmlns:a16="http://schemas.microsoft.com/office/drawing/2014/main" id="{02C29B19-7859-41E3-BB50-8463B0EE79E0}"/>
              </a:ext>
            </a:extLst>
          </p:cNvPr>
          <p:cNvSpPr txBox="1">
            <a:spLocks/>
          </p:cNvSpPr>
          <p:nvPr/>
        </p:nvSpPr>
        <p:spPr>
          <a:xfrm>
            <a:off x="315696" y="1845660"/>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53" name="直線コネクタ 52">
            <a:extLst>
              <a:ext uri="{FF2B5EF4-FFF2-40B4-BE49-F238E27FC236}">
                <a16:creationId xmlns:a16="http://schemas.microsoft.com/office/drawing/2014/main" id="{980689AA-6F12-49C6-A31C-5FBC555EADF5}"/>
              </a:ext>
            </a:extLst>
          </p:cNvPr>
          <p:cNvCxnSpPr>
            <a:cxnSpLocks/>
          </p:cNvCxnSpPr>
          <p:nvPr/>
        </p:nvCxnSpPr>
        <p:spPr>
          <a:xfrm>
            <a:off x="370909" y="2113801"/>
            <a:ext cx="5270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4E3806DE-61FC-4E50-B2CA-6071F4A3D738}"/>
              </a:ext>
            </a:extLst>
          </p:cNvPr>
          <p:cNvSpPr txBox="1"/>
          <p:nvPr/>
        </p:nvSpPr>
        <p:spPr>
          <a:xfrm>
            <a:off x="5929162" y="5059186"/>
            <a:ext cx="4403773" cy="169277"/>
          </a:xfrm>
          <a:prstGeom prst="rect">
            <a:avLst/>
          </a:prstGeom>
          <a:noFill/>
        </p:spPr>
        <p:txBody>
          <a:bodyPr wrap="square" lIns="0" tIns="0" rIns="0" bIns="0" rtlCol="0">
            <a:spAutoFit/>
          </a:bodyPr>
          <a:lstStyle/>
          <a:p>
            <a:pPr defTabSz="447663">
              <a:defRPr/>
            </a:pPr>
            <a:r>
              <a:rPr kumimoji="1" lang="ja-JP" altLang="en-US" sz="1100" b="1"/>
              <a:t>■生成発展：日本</a:t>
            </a:r>
            <a:r>
              <a:rPr kumimoji="1" lang="en-US" altLang="ja-JP" sz="1100" b="1"/>
              <a:t>HP</a:t>
            </a:r>
            <a:r>
              <a:rPr kumimoji="1" lang="ja-JP" altLang="en-US" sz="1100" b="1"/>
              <a:t>様との共同運営サイト</a:t>
            </a:r>
          </a:p>
        </p:txBody>
      </p:sp>
      <p:sp>
        <p:nvSpPr>
          <p:cNvPr id="68" name="テキスト ボックス 67">
            <a:extLst>
              <a:ext uri="{FF2B5EF4-FFF2-40B4-BE49-F238E27FC236}">
                <a16:creationId xmlns:a16="http://schemas.microsoft.com/office/drawing/2014/main" id="{8846C861-FDE8-46F8-B95B-0A6620453566}"/>
              </a:ext>
            </a:extLst>
          </p:cNvPr>
          <p:cNvSpPr txBox="1"/>
          <p:nvPr/>
        </p:nvSpPr>
        <p:spPr>
          <a:xfrm>
            <a:off x="5969992" y="5258864"/>
            <a:ext cx="4291803" cy="908967"/>
          </a:xfrm>
          <a:prstGeom prst="rect">
            <a:avLst/>
          </a:prstGeom>
          <a:noFill/>
        </p:spPr>
        <p:txBody>
          <a:bodyPr wrap="square" lIns="0" tIns="0" rIns="0" bIns="0" rtlCol="0">
            <a:spAutoFit/>
          </a:bodyPr>
          <a:lstStyle/>
          <a:p>
            <a:pPr defTabSz="447663">
              <a:lnSpc>
                <a:spcPct val="110000"/>
              </a:lnSpc>
              <a:defRPr/>
            </a:pPr>
            <a:r>
              <a:rPr kumimoji="1" lang="ja-JP" altLang="en-US" sz="1100" b="1"/>
              <a:t>アクセスデータの取得・活用によりマーケティング効率向上に寄与</a:t>
            </a:r>
          </a:p>
          <a:p>
            <a:pPr defTabSz="447663">
              <a:lnSpc>
                <a:spcPct val="110000"/>
              </a:lnSpc>
              <a:defRPr/>
            </a:pPr>
            <a:r>
              <a:rPr kumimoji="1" lang="ja-JP" altLang="en-US" sz="1077">
                <a:solidFill>
                  <a:prstClr val="black"/>
                </a:solidFill>
                <a:latin typeface="游ゴシック" panose="020B0400000000000000" pitchFamily="50" charset="-128"/>
                <a:ea typeface="游ゴシック" panose="020B0400000000000000" pitchFamily="50" charset="-128"/>
              </a:rPr>
              <a:t>経営、ビジネスの視点からみた最新テクノロジーに関する情報を中心に、経営層を主なターゲットとして運営。</a:t>
            </a:r>
            <a:endParaRPr kumimoji="1" lang="en-US" altLang="ja-JP" sz="1077">
              <a:solidFill>
                <a:prstClr val="black"/>
              </a:solidFill>
              <a:latin typeface="游ゴシック" panose="020B0400000000000000" pitchFamily="50" charset="-128"/>
              <a:ea typeface="游ゴシック" panose="020B0400000000000000" pitchFamily="50" charset="-128"/>
            </a:endParaRPr>
          </a:p>
          <a:p>
            <a:pPr defTabSz="447663">
              <a:lnSpc>
                <a:spcPct val="110000"/>
              </a:lnSpc>
              <a:defRPr/>
            </a:pPr>
            <a:r>
              <a:rPr kumimoji="1" lang="ja-JP" altLang="en-US" sz="1077">
                <a:solidFill>
                  <a:prstClr val="black"/>
                </a:solidFill>
                <a:latin typeface="游ゴシック" panose="020B0400000000000000" pitchFamily="50" charset="-128"/>
                <a:ea typeface="游ゴシック" panose="020B0400000000000000" pitchFamily="50" charset="-128"/>
              </a:rPr>
              <a:t>アクセスデータの取得・活用により、潜在層から顕在層までをひとつなぎにした施策を可能とし、マーケティング効率向上に寄与。</a:t>
            </a:r>
          </a:p>
        </p:txBody>
      </p:sp>
      <p:pic>
        <p:nvPicPr>
          <p:cNvPr id="69" name="図 68">
            <a:extLst>
              <a:ext uri="{FF2B5EF4-FFF2-40B4-BE49-F238E27FC236}">
                <a16:creationId xmlns:a16="http://schemas.microsoft.com/office/drawing/2014/main" id="{650FC17B-0AB2-468E-B6C1-C46771ADD1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65696" y="2289275"/>
            <a:ext cx="4304139" cy="2438194"/>
          </a:xfrm>
          <a:prstGeom prst="rect">
            <a:avLst/>
          </a:prstGeom>
          <a:ln w="6350">
            <a:solidFill>
              <a:schemeClr val="bg1">
                <a:lumMod val="75000"/>
              </a:schemeClr>
            </a:solidFill>
          </a:ln>
          <a:effectLst/>
        </p:spPr>
      </p:pic>
      <p:sp>
        <p:nvSpPr>
          <p:cNvPr id="70" name="テキスト ボックス 1">
            <a:extLst>
              <a:ext uri="{FF2B5EF4-FFF2-40B4-BE49-F238E27FC236}">
                <a16:creationId xmlns:a16="http://schemas.microsoft.com/office/drawing/2014/main" id="{893A9668-000A-4023-9215-5789BBD72E10}"/>
              </a:ext>
            </a:extLst>
          </p:cNvPr>
          <p:cNvSpPr txBox="1">
            <a:spLocks noChangeArrowheads="1"/>
          </p:cNvSpPr>
          <p:nvPr/>
        </p:nvSpPr>
        <p:spPr bwMode="auto">
          <a:xfrm>
            <a:off x="2133607" y="6104131"/>
            <a:ext cx="1705280" cy="1074012"/>
          </a:xfrm>
          <a:prstGeom prst="rect">
            <a:avLst/>
          </a:prstGeom>
          <a:solidFill>
            <a:schemeClr val="bg2"/>
          </a:solid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110000"/>
              </a:lnSpc>
              <a:spcBef>
                <a:spcPct val="0"/>
              </a:spcBef>
              <a:buFontTx/>
              <a:buNone/>
            </a:pPr>
            <a:r>
              <a:rPr lang="en-US" altLang="ja-JP" sz="971" b="1">
                <a:latin typeface="游ゴシック" panose="020B0400000000000000" pitchFamily="50" charset="-128"/>
                <a:ea typeface="游ゴシック" panose="020B0400000000000000" pitchFamily="50" charset="-128"/>
              </a:rPr>
              <a:t>2</a:t>
            </a:r>
            <a:r>
              <a:rPr lang="ja-JP" altLang="en-US" sz="971" b="1">
                <a:latin typeface="游ゴシック" panose="020B0400000000000000" pitchFamily="50" charset="-128"/>
                <a:ea typeface="游ゴシック" panose="020B0400000000000000" pitchFamily="50" charset="-128"/>
              </a:rPr>
              <a:t>　コンテンツ制作力</a:t>
            </a:r>
          </a:p>
          <a:p>
            <a:pPr>
              <a:lnSpc>
                <a:spcPct val="110000"/>
              </a:lnSpc>
              <a:spcBef>
                <a:spcPct val="0"/>
              </a:spcBef>
              <a:buFontTx/>
              <a:buNone/>
            </a:pPr>
            <a:r>
              <a:rPr lang="ja-JP" altLang="en-US" sz="863" b="1">
                <a:latin typeface="游ゴシック" panose="020B0400000000000000" pitchFamily="50" charset="-128"/>
                <a:ea typeface="游ゴシック" panose="020B0400000000000000" pitchFamily="50" charset="-128"/>
              </a:rPr>
              <a:t>紙面の広告特集で培った制作力で潜在顧客に響くコンテンツを制作！</a:t>
            </a:r>
            <a:endParaRPr lang="en-US" altLang="ja-JP" sz="863" b="1">
              <a:latin typeface="游ゴシック" panose="020B0400000000000000" pitchFamily="50" charset="-128"/>
              <a:ea typeface="游ゴシック" panose="020B0400000000000000" pitchFamily="50" charset="-128"/>
            </a:endParaRPr>
          </a:p>
          <a:p>
            <a:pPr>
              <a:lnSpc>
                <a:spcPct val="110000"/>
              </a:lnSpc>
              <a:spcBef>
                <a:spcPct val="0"/>
              </a:spcBef>
              <a:buNone/>
            </a:pPr>
            <a:r>
              <a:rPr lang="ja-JP" altLang="en-US" sz="756">
                <a:latin typeface="游ゴシック" panose="020B0400000000000000" pitchFamily="50" charset="-128"/>
                <a:ea typeface="游ゴシック" panose="020B0400000000000000" pitchFamily="50" charset="-128"/>
              </a:rPr>
              <a:t>制作力とマーケティングの知見で、</a:t>
            </a:r>
            <a:r>
              <a:rPr lang="ja-JP" altLang="en-US" sz="756">
                <a:solidFill>
                  <a:srgbClr val="C00000"/>
                </a:solidFill>
                <a:latin typeface="游ゴシック" panose="020B0400000000000000" pitchFamily="50" charset="-128"/>
                <a:ea typeface="游ゴシック" panose="020B0400000000000000" pitchFamily="50" charset="-128"/>
              </a:rPr>
              <a:t>潜在層に効くコンテンツ</a:t>
            </a:r>
            <a:r>
              <a:rPr lang="ja-JP" altLang="en-US" sz="756">
                <a:latin typeface="游ゴシック" panose="020B0400000000000000" pitchFamily="50" charset="-128"/>
                <a:ea typeface="游ゴシック" panose="020B0400000000000000" pitchFamily="50" charset="-128"/>
              </a:rPr>
              <a:t>を制作することが可能。</a:t>
            </a:r>
            <a:endParaRPr lang="en-US" altLang="ja-JP" sz="756">
              <a:latin typeface="游ゴシック" panose="020B0400000000000000" pitchFamily="50" charset="-128"/>
              <a:ea typeface="游ゴシック" panose="020B0400000000000000" pitchFamily="50" charset="-128"/>
            </a:endParaRPr>
          </a:p>
        </p:txBody>
      </p:sp>
      <p:sp>
        <p:nvSpPr>
          <p:cNvPr id="71" name="テキスト ボックス 1">
            <a:extLst>
              <a:ext uri="{FF2B5EF4-FFF2-40B4-BE49-F238E27FC236}">
                <a16:creationId xmlns:a16="http://schemas.microsoft.com/office/drawing/2014/main" id="{68146FDA-C656-4649-9EFB-496039D2BFB1}"/>
              </a:ext>
            </a:extLst>
          </p:cNvPr>
          <p:cNvSpPr txBox="1">
            <a:spLocks noChangeArrowheads="1"/>
          </p:cNvSpPr>
          <p:nvPr/>
        </p:nvSpPr>
        <p:spPr bwMode="auto">
          <a:xfrm>
            <a:off x="3935761" y="6105291"/>
            <a:ext cx="1705280" cy="1072852"/>
          </a:xfrm>
          <a:prstGeom prst="rect">
            <a:avLst/>
          </a:prstGeom>
          <a:solidFill>
            <a:schemeClr val="bg2"/>
          </a:solidFill>
          <a:ln w="9525">
            <a:noFill/>
            <a:miter lim="800000"/>
            <a:headEnd/>
            <a:tailEnd/>
          </a:ln>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110000"/>
              </a:lnSpc>
              <a:spcBef>
                <a:spcPct val="0"/>
              </a:spcBef>
              <a:buFontTx/>
              <a:buNone/>
            </a:pPr>
            <a:r>
              <a:rPr lang="en-US" altLang="ja-JP" sz="971" b="1">
                <a:latin typeface="游ゴシック" panose="020B0400000000000000" pitchFamily="50" charset="-128"/>
                <a:ea typeface="游ゴシック" panose="020B0400000000000000" pitchFamily="50" charset="-128"/>
              </a:rPr>
              <a:t>3</a:t>
            </a:r>
            <a:r>
              <a:rPr lang="ja-JP" altLang="en-US" sz="971" b="1">
                <a:latin typeface="游ゴシック" panose="020B0400000000000000" pitchFamily="50" charset="-128"/>
                <a:ea typeface="游ゴシック" panose="020B0400000000000000" pitchFamily="50" charset="-128"/>
              </a:rPr>
              <a:t>　データマーケティング</a:t>
            </a:r>
          </a:p>
          <a:p>
            <a:pPr>
              <a:lnSpc>
                <a:spcPct val="110000"/>
              </a:lnSpc>
              <a:spcBef>
                <a:spcPct val="0"/>
              </a:spcBef>
              <a:buFontTx/>
              <a:buNone/>
            </a:pPr>
            <a:r>
              <a:rPr lang="ja-JP" altLang="en-US" sz="863" b="1">
                <a:latin typeface="游ゴシック" panose="020B0400000000000000" pitchFamily="50" charset="-128"/>
                <a:ea typeface="游ゴシック" panose="020B0400000000000000" pitchFamily="50" charset="-128"/>
              </a:rPr>
              <a:t>データマーケティング活用により効果的な広告配信が可能</a:t>
            </a:r>
            <a:endParaRPr lang="en-US" altLang="ja-JP" sz="863" b="1">
              <a:latin typeface="游ゴシック" panose="020B0400000000000000" pitchFamily="50" charset="-128"/>
              <a:ea typeface="游ゴシック" panose="020B0400000000000000" pitchFamily="50" charset="-128"/>
            </a:endParaRPr>
          </a:p>
          <a:p>
            <a:pPr>
              <a:lnSpc>
                <a:spcPct val="110000"/>
              </a:lnSpc>
              <a:spcBef>
                <a:spcPct val="0"/>
              </a:spcBef>
              <a:buNone/>
            </a:pPr>
            <a:r>
              <a:rPr lang="ja-JP" altLang="en-US" sz="756">
                <a:latin typeface="游ゴシック" panose="020B0400000000000000" pitchFamily="50" charset="-128"/>
                <a:ea typeface="游ゴシック" panose="020B0400000000000000" pitchFamily="50" charset="-128"/>
              </a:rPr>
              <a:t>外部</a:t>
            </a:r>
            <a:r>
              <a:rPr lang="en-US" altLang="ja-JP" sz="756">
                <a:latin typeface="游ゴシック" panose="020B0400000000000000" pitchFamily="50" charset="-128"/>
                <a:ea typeface="游ゴシック" panose="020B0400000000000000" pitchFamily="50" charset="-128"/>
              </a:rPr>
              <a:t>DMP</a:t>
            </a:r>
            <a:r>
              <a:rPr lang="ja-JP" altLang="en-US" sz="756">
                <a:latin typeface="游ゴシック" panose="020B0400000000000000" pitchFamily="50" charset="-128"/>
                <a:ea typeface="游ゴシック" panose="020B0400000000000000" pitchFamily="50" charset="-128"/>
              </a:rPr>
              <a:t>や朝日</a:t>
            </a:r>
            <a:r>
              <a:rPr lang="en-US" altLang="ja-JP" sz="756">
                <a:latin typeface="游ゴシック" panose="020B0400000000000000" pitchFamily="50" charset="-128"/>
                <a:ea typeface="游ゴシック" panose="020B0400000000000000" pitchFamily="50" charset="-128"/>
              </a:rPr>
              <a:t>ID</a:t>
            </a:r>
            <a:r>
              <a:rPr lang="ja-JP" altLang="en-US" sz="756">
                <a:latin typeface="游ゴシック" panose="020B0400000000000000" pitchFamily="50" charset="-128"/>
                <a:ea typeface="游ゴシック" panose="020B0400000000000000" pitchFamily="50" charset="-128"/>
              </a:rPr>
              <a:t>の活用により、潜在顧客を見込み顧客につなげる施策が可能。</a:t>
            </a:r>
            <a:endParaRPr lang="en-US" altLang="ja-JP" sz="756">
              <a:latin typeface="游ゴシック" panose="020B0400000000000000" pitchFamily="50" charset="-128"/>
              <a:ea typeface="游ゴシック" panose="020B0400000000000000" pitchFamily="50" charset="-128"/>
            </a:endParaRPr>
          </a:p>
        </p:txBody>
      </p:sp>
      <p:sp>
        <p:nvSpPr>
          <p:cNvPr id="72" name="テキスト ボックス 1">
            <a:extLst>
              <a:ext uri="{FF2B5EF4-FFF2-40B4-BE49-F238E27FC236}">
                <a16:creationId xmlns:a16="http://schemas.microsoft.com/office/drawing/2014/main" id="{1E633D38-A5E7-4829-8513-54FD068967E9}"/>
              </a:ext>
            </a:extLst>
          </p:cNvPr>
          <p:cNvSpPr txBox="1">
            <a:spLocks noChangeArrowheads="1"/>
          </p:cNvSpPr>
          <p:nvPr/>
        </p:nvSpPr>
        <p:spPr bwMode="auto">
          <a:xfrm>
            <a:off x="331454" y="6104131"/>
            <a:ext cx="1705280" cy="1074012"/>
          </a:xfrm>
          <a:prstGeom prst="rect">
            <a:avLst/>
          </a:prstGeom>
          <a:solidFill>
            <a:schemeClr val="bg2"/>
          </a:solid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110000"/>
              </a:lnSpc>
              <a:spcBef>
                <a:spcPct val="0"/>
              </a:spcBef>
              <a:buFontTx/>
              <a:buNone/>
            </a:pPr>
            <a:r>
              <a:rPr lang="en-US" altLang="ja-JP" sz="971" b="1">
                <a:latin typeface="游ゴシック" panose="020B0400000000000000" pitchFamily="50" charset="-128"/>
                <a:ea typeface="游ゴシック" panose="020B0400000000000000" pitchFamily="50" charset="-128"/>
              </a:rPr>
              <a:t>1</a:t>
            </a:r>
            <a:r>
              <a:rPr lang="ja-JP" altLang="en-US" sz="971" b="1">
                <a:latin typeface="游ゴシック" panose="020B0400000000000000" pitchFamily="50" charset="-128"/>
                <a:ea typeface="游ゴシック" panose="020B0400000000000000" pitchFamily="50" charset="-128"/>
              </a:rPr>
              <a:t>　良質な流入経路</a:t>
            </a:r>
          </a:p>
          <a:p>
            <a:pPr>
              <a:lnSpc>
                <a:spcPct val="110000"/>
              </a:lnSpc>
              <a:spcBef>
                <a:spcPct val="0"/>
              </a:spcBef>
              <a:buFontTx/>
              <a:buNone/>
            </a:pPr>
            <a:r>
              <a:rPr lang="ja-JP" altLang="en-US" sz="863" b="1">
                <a:latin typeface="游ゴシック" panose="020B0400000000000000" pitchFamily="50" charset="-128"/>
                <a:ea typeface="游ゴシック" panose="020B0400000000000000" pitchFamily="50" charset="-128"/>
              </a:rPr>
              <a:t>国内最大級のニュースメディア他、弊社運営メディアから共同サイトへ誘導可能！</a:t>
            </a:r>
            <a:endParaRPr lang="en-US" altLang="ja-JP" sz="863" b="1">
              <a:latin typeface="游ゴシック" panose="020B0400000000000000" pitchFamily="50" charset="-128"/>
              <a:ea typeface="游ゴシック" panose="020B0400000000000000" pitchFamily="50" charset="-128"/>
            </a:endParaRPr>
          </a:p>
          <a:p>
            <a:pPr>
              <a:lnSpc>
                <a:spcPct val="110000"/>
              </a:lnSpc>
              <a:spcBef>
                <a:spcPct val="0"/>
              </a:spcBef>
              <a:buNone/>
            </a:pPr>
            <a:r>
              <a:rPr lang="ja-JP" altLang="en-US" sz="756">
                <a:latin typeface="游ゴシック" panose="020B0400000000000000" pitchFamily="50" charset="-128"/>
                <a:ea typeface="游ゴシック" panose="020B0400000000000000" pitchFamily="50" charset="-128"/>
              </a:rPr>
              <a:t>月平均</a:t>
            </a:r>
            <a:r>
              <a:rPr lang="ja-JP" altLang="en-US" sz="756">
                <a:solidFill>
                  <a:srgbClr val="C00000"/>
                </a:solidFill>
                <a:latin typeface="游ゴシック" panose="020B0400000000000000" pitchFamily="50" charset="-128"/>
                <a:ea typeface="游ゴシック" panose="020B0400000000000000" pitchFamily="50" charset="-128"/>
              </a:rPr>
              <a:t>約</a:t>
            </a:r>
            <a:r>
              <a:rPr lang="en-US" altLang="ja-JP" sz="756">
                <a:solidFill>
                  <a:srgbClr val="C00000"/>
                </a:solidFill>
                <a:latin typeface="游ゴシック" panose="020B0400000000000000" pitchFamily="50" charset="-128"/>
                <a:ea typeface="游ゴシック" panose="020B0400000000000000" pitchFamily="50" charset="-128"/>
              </a:rPr>
              <a:t>2</a:t>
            </a:r>
            <a:r>
              <a:rPr lang="ja-JP" altLang="en-US" sz="756">
                <a:solidFill>
                  <a:srgbClr val="C00000"/>
                </a:solidFill>
                <a:latin typeface="游ゴシック" panose="020B0400000000000000" pitchFamily="50" charset="-128"/>
                <a:ea typeface="游ゴシック" panose="020B0400000000000000" pitchFamily="50" charset="-128"/>
              </a:rPr>
              <a:t>億</a:t>
            </a:r>
            <a:r>
              <a:rPr lang="en-US" altLang="ja-JP" sz="756">
                <a:solidFill>
                  <a:srgbClr val="C00000"/>
                </a:solidFill>
                <a:latin typeface="游ゴシック" panose="020B0400000000000000" pitchFamily="50" charset="-128"/>
                <a:ea typeface="游ゴシック" panose="020B0400000000000000" pitchFamily="50" charset="-128"/>
              </a:rPr>
              <a:t>PV</a:t>
            </a:r>
            <a:r>
              <a:rPr lang="ja-JP" altLang="en-US" sz="756">
                <a:latin typeface="游ゴシック" panose="020B0400000000000000" pitchFamily="50" charset="-128"/>
                <a:ea typeface="游ゴシック" panose="020B0400000000000000" pitchFamily="50" charset="-128"/>
              </a:rPr>
              <a:t>のニュースメディア朝日新聞デジタルなどからのユーザー流入が見込める。</a:t>
            </a:r>
          </a:p>
        </p:txBody>
      </p:sp>
      <p:sp>
        <p:nvSpPr>
          <p:cNvPr id="73" name="テキスト ボックス 72">
            <a:extLst>
              <a:ext uri="{FF2B5EF4-FFF2-40B4-BE49-F238E27FC236}">
                <a16:creationId xmlns:a16="http://schemas.microsoft.com/office/drawing/2014/main" id="{B8250112-3930-48B9-90E4-76C2F36F9B15}"/>
              </a:ext>
            </a:extLst>
          </p:cNvPr>
          <p:cNvSpPr txBox="1"/>
          <p:nvPr/>
        </p:nvSpPr>
        <p:spPr>
          <a:xfrm>
            <a:off x="363835" y="2242611"/>
            <a:ext cx="5165526" cy="501612"/>
          </a:xfrm>
          <a:prstGeom prst="rect">
            <a:avLst/>
          </a:prstGeom>
          <a:noFill/>
        </p:spPr>
        <p:txBody>
          <a:bodyPr wrap="square" lIns="0" tIns="0" rIns="0" bIns="0" rtlCol="0">
            <a:spAutoFit/>
          </a:bodyPr>
          <a:lstStyle/>
          <a:p>
            <a:pPr defTabSz="447663">
              <a:lnSpc>
                <a:spcPct val="110000"/>
              </a:lnSpc>
              <a:defRPr/>
            </a:pPr>
            <a:r>
              <a:rPr kumimoji="1" lang="ja-JP" altLang="en-US" sz="1000">
                <a:solidFill>
                  <a:prstClr val="black"/>
                </a:solidFill>
                <a:latin typeface="游ゴシック" panose="020B0400000000000000" pitchFamily="50" charset="-128"/>
                <a:ea typeface="游ゴシック" panose="020B0400000000000000" pitchFamily="50" charset="-128"/>
              </a:rPr>
              <a:t>広告主と朝日新聞デジタルで共同サイトを運営。</a:t>
            </a:r>
            <a:endParaRPr kumimoji="1" lang="en-US" altLang="ja-JP" sz="1000">
              <a:solidFill>
                <a:prstClr val="black"/>
              </a:solidFill>
              <a:latin typeface="游ゴシック" panose="020B0400000000000000" pitchFamily="50" charset="-128"/>
              <a:ea typeface="游ゴシック" panose="020B0400000000000000" pitchFamily="50" charset="-128"/>
            </a:endParaRPr>
          </a:p>
          <a:p>
            <a:pPr defTabSz="447663">
              <a:lnSpc>
                <a:spcPct val="110000"/>
              </a:lnSpc>
              <a:defRPr/>
            </a:pPr>
            <a:r>
              <a:rPr kumimoji="1" lang="ja-JP" altLang="en-US" sz="1000">
                <a:solidFill>
                  <a:prstClr val="black"/>
                </a:solidFill>
                <a:latin typeface="游ゴシック" panose="020B0400000000000000" pitchFamily="50" charset="-128"/>
                <a:ea typeface="游ゴシック" panose="020B0400000000000000" pitchFamily="50" charset="-128"/>
              </a:rPr>
              <a:t>朝デジグループメディアと外部運用で流入、データ共有。</a:t>
            </a:r>
            <a:endParaRPr kumimoji="1" lang="en-US" altLang="ja-JP" sz="1000">
              <a:solidFill>
                <a:prstClr val="black"/>
              </a:solidFill>
              <a:latin typeface="游ゴシック" panose="020B0400000000000000" pitchFamily="50" charset="-128"/>
              <a:ea typeface="游ゴシック" panose="020B0400000000000000" pitchFamily="50" charset="-128"/>
            </a:endParaRPr>
          </a:p>
          <a:p>
            <a:pPr defTabSz="447663">
              <a:lnSpc>
                <a:spcPct val="110000"/>
              </a:lnSpc>
              <a:defRPr/>
            </a:pPr>
            <a:r>
              <a:rPr kumimoji="1" lang="ja-JP" altLang="en-US" sz="1000">
                <a:solidFill>
                  <a:prstClr val="black"/>
                </a:solidFill>
                <a:latin typeface="游ゴシック" panose="020B0400000000000000" pitchFamily="50" charset="-128"/>
                <a:ea typeface="游ゴシック" panose="020B0400000000000000" pitchFamily="50" charset="-128"/>
              </a:rPr>
              <a:t>このデータを広告主の分析に活用し、将来的な顧客の囲い込みにつなげることが可能。</a:t>
            </a:r>
          </a:p>
        </p:txBody>
      </p:sp>
      <p:sp>
        <p:nvSpPr>
          <p:cNvPr id="74" name="正方形/長方形 73">
            <a:extLst>
              <a:ext uri="{FF2B5EF4-FFF2-40B4-BE49-F238E27FC236}">
                <a16:creationId xmlns:a16="http://schemas.microsoft.com/office/drawing/2014/main" id="{6FBEE7B8-09B1-44DD-BA20-3A54C79699ED}"/>
              </a:ext>
            </a:extLst>
          </p:cNvPr>
          <p:cNvSpPr/>
          <p:nvPr/>
        </p:nvSpPr>
        <p:spPr>
          <a:xfrm>
            <a:off x="375196" y="297281"/>
            <a:ext cx="2507418" cy="490904"/>
          </a:xfrm>
          <a:prstGeom prst="rect">
            <a:avLst/>
          </a:prstGeom>
        </p:spPr>
        <p:txBody>
          <a:bodyPr wrap="none">
            <a:spAutoFit/>
          </a:bodyPr>
          <a:lstStyle/>
          <a:p>
            <a:r>
              <a:rPr kumimoji="1" lang="ja-JP" altLang="en-US" sz="2590" b="1">
                <a:latin typeface="游ゴシック" panose="020B0400000000000000" pitchFamily="50" charset="-128"/>
                <a:ea typeface="游ゴシック" panose="020B0400000000000000" pitchFamily="50" charset="-128"/>
              </a:rPr>
              <a:t>共同サイト運営</a:t>
            </a:r>
            <a:endParaRPr lang="ja-JP" altLang="en-US" sz="2590" b="1">
              <a:latin typeface="游ゴシック" panose="020B0400000000000000" pitchFamily="50" charset="-128"/>
              <a:ea typeface="游ゴシック" panose="020B0400000000000000" pitchFamily="50" charset="-128"/>
            </a:endParaRPr>
          </a:p>
        </p:txBody>
      </p:sp>
      <p:sp>
        <p:nvSpPr>
          <p:cNvPr id="77" name="矢印: 右 76">
            <a:extLst>
              <a:ext uri="{FF2B5EF4-FFF2-40B4-BE49-F238E27FC236}">
                <a16:creationId xmlns:a16="http://schemas.microsoft.com/office/drawing/2014/main" id="{C48D2D44-9216-4CE3-9937-33D1D7D21A60}"/>
              </a:ext>
            </a:extLst>
          </p:cNvPr>
          <p:cNvSpPr/>
          <p:nvPr/>
        </p:nvSpPr>
        <p:spPr>
          <a:xfrm flipH="1">
            <a:off x="1584461" y="5323200"/>
            <a:ext cx="389275" cy="274220"/>
          </a:xfrm>
          <a:prstGeom prst="rightArrow">
            <a:avLst>
              <a:gd name="adj1" fmla="val 33017"/>
              <a:gd name="adj2" fmla="val 52179"/>
            </a:avLst>
          </a:prstGeom>
          <a:solidFill>
            <a:srgbClr val="67C9C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C6452EEC-F8A3-4CD6-8EDD-25E18B444EDC}"/>
              </a:ext>
            </a:extLst>
          </p:cNvPr>
          <p:cNvSpPr/>
          <p:nvPr/>
        </p:nvSpPr>
        <p:spPr>
          <a:xfrm>
            <a:off x="1948141" y="4256227"/>
            <a:ext cx="2161243" cy="1526059"/>
          </a:xfrm>
          <a:prstGeom prst="rect">
            <a:avLst/>
          </a:prstGeom>
          <a:solidFill>
            <a:srgbClr val="67C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矢印: 右 78">
            <a:extLst>
              <a:ext uri="{FF2B5EF4-FFF2-40B4-BE49-F238E27FC236}">
                <a16:creationId xmlns:a16="http://schemas.microsoft.com/office/drawing/2014/main" id="{0F9C6CD5-4B8A-40A3-BEC7-36A187CA55F4}"/>
              </a:ext>
            </a:extLst>
          </p:cNvPr>
          <p:cNvSpPr/>
          <p:nvPr/>
        </p:nvSpPr>
        <p:spPr>
          <a:xfrm flipH="1">
            <a:off x="3771558" y="4541678"/>
            <a:ext cx="727935" cy="246970"/>
          </a:xfrm>
          <a:prstGeom prst="rightArrow">
            <a:avLst>
              <a:gd name="adj1" fmla="val 33017"/>
              <a:gd name="adj2" fmla="val 52179"/>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矢印: 右 79">
            <a:extLst>
              <a:ext uri="{FF2B5EF4-FFF2-40B4-BE49-F238E27FC236}">
                <a16:creationId xmlns:a16="http://schemas.microsoft.com/office/drawing/2014/main" id="{392F251D-1146-4B8F-9EF9-D52E9B49BF5B}"/>
              </a:ext>
            </a:extLst>
          </p:cNvPr>
          <p:cNvSpPr/>
          <p:nvPr/>
        </p:nvSpPr>
        <p:spPr>
          <a:xfrm>
            <a:off x="1595958" y="4362295"/>
            <a:ext cx="537056" cy="258720"/>
          </a:xfrm>
          <a:prstGeom prst="rightArrow">
            <a:avLst>
              <a:gd name="adj1" fmla="val 33017"/>
              <a:gd name="adj2" fmla="val 52179"/>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矢印: 右 80">
            <a:extLst>
              <a:ext uri="{FF2B5EF4-FFF2-40B4-BE49-F238E27FC236}">
                <a16:creationId xmlns:a16="http://schemas.microsoft.com/office/drawing/2014/main" id="{CB3DD736-18DA-4606-A0BC-865815A12B27}"/>
              </a:ext>
            </a:extLst>
          </p:cNvPr>
          <p:cNvSpPr/>
          <p:nvPr/>
        </p:nvSpPr>
        <p:spPr>
          <a:xfrm>
            <a:off x="1595958" y="4777196"/>
            <a:ext cx="537056" cy="258720"/>
          </a:xfrm>
          <a:prstGeom prst="rightArrow">
            <a:avLst>
              <a:gd name="adj1" fmla="val 33017"/>
              <a:gd name="adj2" fmla="val 52179"/>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EB85C16C-740D-41C7-8FA1-C14E0151D3C4}"/>
              </a:ext>
            </a:extLst>
          </p:cNvPr>
          <p:cNvSpPr/>
          <p:nvPr/>
        </p:nvSpPr>
        <p:spPr>
          <a:xfrm>
            <a:off x="312970" y="4727469"/>
            <a:ext cx="1340339" cy="405414"/>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D524F5C3-DA00-4D35-890F-4A3555C49E81}"/>
              </a:ext>
            </a:extLst>
          </p:cNvPr>
          <p:cNvSpPr/>
          <p:nvPr/>
        </p:nvSpPr>
        <p:spPr>
          <a:xfrm>
            <a:off x="363835" y="2920533"/>
            <a:ext cx="5165525" cy="18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b="1">
                <a:solidFill>
                  <a:schemeClr val="tx1"/>
                </a:solidFill>
              </a:rPr>
              <a:t>■滞在層から顧客へのブランドリフト</a:t>
            </a:r>
          </a:p>
        </p:txBody>
      </p:sp>
      <p:grpSp>
        <p:nvGrpSpPr>
          <p:cNvPr id="85" name="グループ化 84">
            <a:extLst>
              <a:ext uri="{FF2B5EF4-FFF2-40B4-BE49-F238E27FC236}">
                <a16:creationId xmlns:a16="http://schemas.microsoft.com/office/drawing/2014/main" id="{3749081E-1D5C-445B-B1FF-2E0E4D217638}"/>
              </a:ext>
            </a:extLst>
          </p:cNvPr>
          <p:cNvGrpSpPr/>
          <p:nvPr/>
        </p:nvGrpSpPr>
        <p:grpSpPr>
          <a:xfrm>
            <a:off x="395671" y="3291502"/>
            <a:ext cx="5245370" cy="348136"/>
            <a:chOff x="841248" y="3562201"/>
            <a:chExt cx="8877051" cy="589172"/>
          </a:xfrm>
          <a:gradFill>
            <a:gsLst>
              <a:gs pos="0">
                <a:srgbClr val="F2E9E6"/>
              </a:gs>
              <a:gs pos="100000">
                <a:srgbClr val="F6CD3C"/>
              </a:gs>
            </a:gsLst>
            <a:lin ang="0" scaled="0"/>
          </a:gradFill>
        </p:grpSpPr>
        <p:sp>
          <p:nvSpPr>
            <p:cNvPr id="86" name="ホームベース 6">
              <a:extLst>
                <a:ext uri="{FF2B5EF4-FFF2-40B4-BE49-F238E27FC236}">
                  <a16:creationId xmlns:a16="http://schemas.microsoft.com/office/drawing/2014/main" id="{BEB23709-856A-49C1-AA01-BE112BBD6AB8}"/>
                </a:ext>
              </a:extLst>
            </p:cNvPr>
            <p:cNvSpPr/>
            <p:nvPr/>
          </p:nvSpPr>
          <p:spPr bwMode="auto">
            <a:xfrm>
              <a:off x="841248" y="3562201"/>
              <a:ext cx="1943148" cy="589172"/>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900" b="1">
                  <a:solidFill>
                    <a:schemeClr val="accent1"/>
                  </a:solidFill>
                  <a:latin typeface="+mn-ea"/>
                  <a:cs typeface="メイリオ" panose="020B0604030504040204" pitchFamily="50" charset="-128"/>
                </a:rPr>
                <a:t>潜在層リーチの最大化</a:t>
              </a:r>
              <a:endParaRPr kumimoji="1" lang="ja-JP" altLang="en-US" sz="900" b="1" i="0" u="none" strike="noStrike" kern="1200" cap="none" spc="0" normalizeH="0" baseline="0" noProof="0">
                <a:ln>
                  <a:noFill/>
                </a:ln>
                <a:solidFill>
                  <a:schemeClr val="accent1"/>
                </a:solidFill>
                <a:effectLst/>
                <a:uLnTx/>
                <a:uFillTx/>
                <a:latin typeface="+mn-ea"/>
                <a:cs typeface="メイリオ" panose="020B0604030504040204" pitchFamily="50" charset="-128"/>
              </a:endParaRPr>
            </a:p>
          </p:txBody>
        </p:sp>
        <p:sp>
          <p:nvSpPr>
            <p:cNvPr id="87" name="山形 7">
              <a:extLst>
                <a:ext uri="{FF2B5EF4-FFF2-40B4-BE49-F238E27FC236}">
                  <a16:creationId xmlns:a16="http://schemas.microsoft.com/office/drawing/2014/main" id="{80A55513-8FC6-4B4E-B8BA-4B0F5813D199}"/>
                </a:ext>
              </a:extLst>
            </p:cNvPr>
            <p:cNvSpPr/>
            <p:nvPr/>
          </p:nvSpPr>
          <p:spPr bwMode="auto">
            <a:xfrm>
              <a:off x="2599477" y="3562201"/>
              <a:ext cx="1956904" cy="589172"/>
            </a:xfrm>
            <a:prstGeom prst="chevr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chemeClr val="accent1"/>
                  </a:solidFill>
                  <a:effectLst/>
                  <a:uLnTx/>
                  <a:uFillTx/>
                  <a:latin typeface="+mn-ea"/>
                  <a:cs typeface="メイリオ" panose="020B0604030504040204" pitchFamily="50" charset="-128"/>
                </a:rPr>
                <a:t>潜在顧客</a:t>
              </a:r>
            </a:p>
          </p:txBody>
        </p:sp>
        <p:sp>
          <p:nvSpPr>
            <p:cNvPr id="88" name="山形 8">
              <a:extLst>
                <a:ext uri="{FF2B5EF4-FFF2-40B4-BE49-F238E27FC236}">
                  <a16:creationId xmlns:a16="http://schemas.microsoft.com/office/drawing/2014/main" id="{28672F4C-F070-4DD2-BB26-51B04B88F215}"/>
                </a:ext>
              </a:extLst>
            </p:cNvPr>
            <p:cNvSpPr/>
            <p:nvPr/>
          </p:nvSpPr>
          <p:spPr bwMode="auto">
            <a:xfrm>
              <a:off x="4371463" y="3571966"/>
              <a:ext cx="1994736" cy="579406"/>
            </a:xfrm>
            <a:prstGeom prst="chevr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1">
                  <a:solidFill>
                    <a:schemeClr val="accent1"/>
                  </a:solidFill>
                  <a:latin typeface="+mn-ea"/>
                  <a:cs typeface="メイリオ" panose="020B0604030504040204" pitchFamily="50" charset="-128"/>
                </a:rPr>
                <a:t>見込み顧客</a:t>
              </a:r>
              <a:endParaRPr kumimoji="1" lang="ja-JP" altLang="en-US" sz="1000" b="1" i="0" u="none" strike="noStrike" kern="1200" cap="none" spc="0" normalizeH="0" baseline="0" noProof="0">
                <a:ln>
                  <a:noFill/>
                </a:ln>
                <a:solidFill>
                  <a:schemeClr val="accent1"/>
                </a:solidFill>
                <a:effectLst/>
                <a:uLnTx/>
                <a:uFillTx/>
                <a:latin typeface="+mn-ea"/>
                <a:cs typeface="メイリオ" panose="020B0604030504040204" pitchFamily="50" charset="-128"/>
              </a:endParaRPr>
            </a:p>
          </p:txBody>
        </p:sp>
        <p:sp>
          <p:nvSpPr>
            <p:cNvPr id="89" name="山形 9">
              <a:extLst>
                <a:ext uri="{FF2B5EF4-FFF2-40B4-BE49-F238E27FC236}">
                  <a16:creationId xmlns:a16="http://schemas.microsoft.com/office/drawing/2014/main" id="{E0A61089-A253-4268-9B66-2386B9685D9F}"/>
                </a:ext>
              </a:extLst>
            </p:cNvPr>
            <p:cNvSpPr/>
            <p:nvPr/>
          </p:nvSpPr>
          <p:spPr bwMode="auto">
            <a:xfrm>
              <a:off x="6181280" y="3571966"/>
              <a:ext cx="1800422" cy="579406"/>
            </a:xfrm>
            <a:prstGeom prst="chevr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chemeClr val="accent1"/>
                  </a:solidFill>
                  <a:effectLst/>
                  <a:uLnTx/>
                  <a:uFillTx/>
                  <a:latin typeface="+mn-ea"/>
                  <a:cs typeface="メイリオ" panose="020B0604030504040204" pitchFamily="50" charset="-128"/>
                </a:rPr>
                <a:t>顧客</a:t>
              </a:r>
            </a:p>
          </p:txBody>
        </p:sp>
        <p:sp>
          <p:nvSpPr>
            <p:cNvPr id="90" name="山形 10">
              <a:extLst>
                <a:ext uri="{FF2B5EF4-FFF2-40B4-BE49-F238E27FC236}">
                  <a16:creationId xmlns:a16="http://schemas.microsoft.com/office/drawing/2014/main" id="{1FEF2D48-9426-46B2-9376-6C5E605B1C7A}"/>
                </a:ext>
              </a:extLst>
            </p:cNvPr>
            <p:cNvSpPr/>
            <p:nvPr/>
          </p:nvSpPr>
          <p:spPr bwMode="auto">
            <a:xfrm>
              <a:off x="7796783" y="3562201"/>
              <a:ext cx="1921516" cy="589172"/>
            </a:xfrm>
            <a:prstGeom prst="chevr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chemeClr val="accent1"/>
                  </a:solidFill>
                  <a:effectLst/>
                  <a:uLnTx/>
                  <a:uFillTx/>
                  <a:latin typeface="+mn-ea"/>
                  <a:cs typeface="メイリオ" panose="020B0604030504040204" pitchFamily="50" charset="-128"/>
                </a:rPr>
                <a:t>リピーター</a:t>
              </a:r>
            </a:p>
          </p:txBody>
        </p:sp>
      </p:grpSp>
      <p:sp>
        <p:nvSpPr>
          <p:cNvPr id="91" name="正方形/長方形 90">
            <a:extLst>
              <a:ext uri="{FF2B5EF4-FFF2-40B4-BE49-F238E27FC236}">
                <a16:creationId xmlns:a16="http://schemas.microsoft.com/office/drawing/2014/main" id="{6570697E-CCCE-41A3-8504-EC10C5A13F82}"/>
              </a:ext>
            </a:extLst>
          </p:cNvPr>
          <p:cNvSpPr/>
          <p:nvPr/>
        </p:nvSpPr>
        <p:spPr>
          <a:xfrm>
            <a:off x="395671" y="3724318"/>
            <a:ext cx="3072714" cy="560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FB1D1883-5522-4CC2-AE33-48687E02A272}"/>
              </a:ext>
            </a:extLst>
          </p:cNvPr>
          <p:cNvSpPr/>
          <p:nvPr/>
        </p:nvSpPr>
        <p:spPr>
          <a:xfrm>
            <a:off x="395671" y="3835674"/>
            <a:ext cx="3072714" cy="56019"/>
          </a:xfrm>
          <a:prstGeom prst="rect">
            <a:avLst/>
          </a:prstGeom>
          <a:solidFill>
            <a:srgbClr val="67C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263D8EED-231F-4487-B102-A8A4642A3D4C}"/>
              </a:ext>
            </a:extLst>
          </p:cNvPr>
          <p:cNvSpPr/>
          <p:nvPr/>
        </p:nvSpPr>
        <p:spPr>
          <a:xfrm>
            <a:off x="2494653" y="3931955"/>
            <a:ext cx="2010982" cy="56019"/>
          </a:xfrm>
          <a:prstGeom prst="rect">
            <a:avLst/>
          </a:prstGeom>
          <a:solidFill>
            <a:srgbClr val="67C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B0849D92-4234-4D22-88F5-23DD2CECD4ED}"/>
              </a:ext>
            </a:extLst>
          </p:cNvPr>
          <p:cNvSpPr txBox="1"/>
          <p:nvPr/>
        </p:nvSpPr>
        <p:spPr>
          <a:xfrm>
            <a:off x="2331779" y="4321304"/>
            <a:ext cx="1415772" cy="461665"/>
          </a:xfrm>
          <a:prstGeom prst="rect">
            <a:avLst/>
          </a:prstGeom>
          <a:noFill/>
        </p:spPr>
        <p:txBody>
          <a:bodyPr wrap="none" rtlCol="0">
            <a:spAutoFit/>
          </a:bodyPr>
          <a:lstStyle/>
          <a:p>
            <a:pPr algn="ctr"/>
            <a:r>
              <a:rPr kumimoji="1" lang="ja-JP" altLang="en-US" sz="800" b="1">
                <a:solidFill>
                  <a:schemeClr val="bg1"/>
                </a:solidFill>
              </a:rPr>
              <a:t>広告主</a:t>
            </a:r>
            <a:r>
              <a:rPr kumimoji="1" lang="en-US" altLang="ja-JP" sz="800" b="1">
                <a:solidFill>
                  <a:schemeClr val="bg1"/>
                </a:solidFill>
              </a:rPr>
              <a:t>×</a:t>
            </a:r>
            <a:r>
              <a:rPr kumimoji="1" lang="ja-JP" altLang="en-US" sz="800" b="1">
                <a:solidFill>
                  <a:schemeClr val="bg1"/>
                </a:solidFill>
              </a:rPr>
              <a:t>朝日新聞デジタル</a:t>
            </a:r>
            <a:endParaRPr kumimoji="1" lang="en-US" altLang="ja-JP" sz="800" b="1">
              <a:solidFill>
                <a:schemeClr val="bg1"/>
              </a:solidFill>
            </a:endParaRPr>
          </a:p>
          <a:p>
            <a:pPr algn="ctr"/>
            <a:r>
              <a:rPr kumimoji="1" lang="ja-JP" altLang="en-US" sz="800" b="1">
                <a:solidFill>
                  <a:schemeClr val="bg1"/>
                </a:solidFill>
              </a:rPr>
              <a:t>共同サイト</a:t>
            </a:r>
            <a:endParaRPr kumimoji="1" lang="en-US" altLang="ja-JP" sz="800" b="1">
              <a:solidFill>
                <a:schemeClr val="bg1"/>
              </a:solidFill>
            </a:endParaRPr>
          </a:p>
          <a:p>
            <a:pPr algn="ctr"/>
            <a:r>
              <a:rPr kumimoji="1" lang="ja-JP" altLang="en-US" sz="800" b="1">
                <a:solidFill>
                  <a:schemeClr val="bg1"/>
                </a:solidFill>
              </a:rPr>
              <a:t>（顧客の囲い込み）</a:t>
            </a:r>
            <a:endParaRPr kumimoji="1" lang="ja-JP" altLang="en-US" sz="1100" b="1">
              <a:solidFill>
                <a:schemeClr val="bg1"/>
              </a:solidFill>
            </a:endParaRPr>
          </a:p>
        </p:txBody>
      </p:sp>
      <p:pic>
        <p:nvPicPr>
          <p:cNvPr id="95" name="Picture 2" descr="ãTreasureDataãã®ç»åæ¤ç´¢çµæ">
            <a:extLst>
              <a:ext uri="{FF2B5EF4-FFF2-40B4-BE49-F238E27FC236}">
                <a16:creationId xmlns:a16="http://schemas.microsoft.com/office/drawing/2014/main" id="{E35DB66D-440B-443D-8397-A178A9B2DC2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0848" y="5370577"/>
            <a:ext cx="331024" cy="1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descr="ææ¥IDãbyææ¥æ°èç¤¾">
            <a:extLst>
              <a:ext uri="{FF2B5EF4-FFF2-40B4-BE49-F238E27FC236}">
                <a16:creationId xmlns:a16="http://schemas.microsoft.com/office/drawing/2014/main" id="{940CBEC2-089D-47DA-A0B2-9F69EF70E83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43425" b="-3661"/>
          <a:stretch/>
        </p:blipFill>
        <p:spPr bwMode="auto">
          <a:xfrm>
            <a:off x="888160" y="5383978"/>
            <a:ext cx="439528" cy="125953"/>
          </a:xfrm>
          <a:prstGeom prst="rect">
            <a:avLst/>
          </a:prstGeom>
          <a:noFill/>
          <a:extLst>
            <a:ext uri="{909E8E84-426E-40DD-AFC4-6F175D3DCCD1}">
              <a14:hiddenFill xmlns:a14="http://schemas.microsoft.com/office/drawing/2010/main">
                <a:solidFill>
                  <a:srgbClr val="FFFFFF"/>
                </a:solidFill>
              </a14:hiddenFill>
            </a:ext>
          </a:extLst>
        </p:spPr>
      </p:pic>
      <p:pic>
        <p:nvPicPr>
          <p:cNvPr id="97" name="図 96">
            <a:extLst>
              <a:ext uri="{FF2B5EF4-FFF2-40B4-BE49-F238E27FC236}">
                <a16:creationId xmlns:a16="http://schemas.microsoft.com/office/drawing/2014/main" id="{4D8DE8CC-0BEE-4AD3-90D9-4902FEE862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63668" y="4101342"/>
            <a:ext cx="580915" cy="183212"/>
          </a:xfrm>
          <a:prstGeom prst="rect">
            <a:avLst/>
          </a:prstGeom>
        </p:spPr>
      </p:pic>
      <p:sp>
        <p:nvSpPr>
          <p:cNvPr id="98" name="テキスト ボックス 97">
            <a:extLst>
              <a:ext uri="{FF2B5EF4-FFF2-40B4-BE49-F238E27FC236}">
                <a16:creationId xmlns:a16="http://schemas.microsoft.com/office/drawing/2014/main" id="{2187A311-F24D-446E-B05A-BCA9F0A26740}"/>
              </a:ext>
            </a:extLst>
          </p:cNvPr>
          <p:cNvSpPr txBox="1"/>
          <p:nvPr/>
        </p:nvSpPr>
        <p:spPr>
          <a:xfrm>
            <a:off x="328848" y="5195383"/>
            <a:ext cx="1267110" cy="121723"/>
          </a:xfrm>
          <a:prstGeom prst="rect">
            <a:avLst/>
          </a:prstGeom>
          <a:solidFill>
            <a:srgbClr val="92D050"/>
          </a:solidFill>
        </p:spPr>
        <p:txBody>
          <a:bodyPr wrap="none" tIns="0" bIns="0" rtlCol="0">
            <a:noAutofit/>
          </a:bodyPr>
          <a:lstStyle/>
          <a:p>
            <a:pPr algn="ctr"/>
            <a:r>
              <a:rPr kumimoji="1" lang="ja-JP" altLang="en-US" sz="700" b="1"/>
              <a:t>データ活用</a:t>
            </a:r>
          </a:p>
        </p:txBody>
      </p:sp>
      <p:sp>
        <p:nvSpPr>
          <p:cNvPr id="99" name="正方形/長方形 98">
            <a:extLst>
              <a:ext uri="{FF2B5EF4-FFF2-40B4-BE49-F238E27FC236}">
                <a16:creationId xmlns:a16="http://schemas.microsoft.com/office/drawing/2014/main" id="{5E5E80BA-09F9-415A-AF88-E1AF48F6687F}"/>
              </a:ext>
            </a:extLst>
          </p:cNvPr>
          <p:cNvSpPr/>
          <p:nvPr/>
        </p:nvSpPr>
        <p:spPr>
          <a:xfrm>
            <a:off x="312971" y="5184674"/>
            <a:ext cx="1282988" cy="44544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1" name="グループ化 100">
            <a:extLst>
              <a:ext uri="{FF2B5EF4-FFF2-40B4-BE49-F238E27FC236}">
                <a16:creationId xmlns:a16="http://schemas.microsoft.com/office/drawing/2014/main" id="{4B217637-AF7B-439B-8B34-7D61062B2BC0}"/>
              </a:ext>
            </a:extLst>
          </p:cNvPr>
          <p:cNvGrpSpPr/>
          <p:nvPr/>
        </p:nvGrpSpPr>
        <p:grpSpPr>
          <a:xfrm>
            <a:off x="769125" y="4863331"/>
            <a:ext cx="428029" cy="233993"/>
            <a:chOff x="2048393" y="5387388"/>
            <a:chExt cx="724378" cy="396000"/>
          </a:xfrm>
        </p:grpSpPr>
        <p:pic>
          <p:nvPicPr>
            <p:cNvPr id="102" name="図 101">
              <a:extLst>
                <a:ext uri="{FF2B5EF4-FFF2-40B4-BE49-F238E27FC236}">
                  <a16:creationId xmlns:a16="http://schemas.microsoft.com/office/drawing/2014/main" id="{51BA3B18-52CA-485B-B7F6-EDAB27BE07F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48393" y="5387388"/>
              <a:ext cx="390551" cy="396000"/>
            </a:xfrm>
            <a:prstGeom prst="rect">
              <a:avLst/>
            </a:prstGeom>
          </p:spPr>
        </p:pic>
        <p:pic>
          <p:nvPicPr>
            <p:cNvPr id="103" name="Picture 2" descr="「フェイスブック」の画像検索結果">
              <a:hlinkClick r:id="rId8"/>
              <a:extLst>
                <a:ext uri="{FF2B5EF4-FFF2-40B4-BE49-F238E27FC236}">
                  <a16:creationId xmlns:a16="http://schemas.microsoft.com/office/drawing/2014/main" id="{4CDB2884-95EB-401F-93CB-CF3E98917B7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38944" y="5410774"/>
              <a:ext cx="333827" cy="33382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 name="テキスト ボックス 104">
            <a:extLst>
              <a:ext uri="{FF2B5EF4-FFF2-40B4-BE49-F238E27FC236}">
                <a16:creationId xmlns:a16="http://schemas.microsoft.com/office/drawing/2014/main" id="{EBBDF9D4-FE7D-4911-A388-191DBAE2ECC7}"/>
              </a:ext>
            </a:extLst>
          </p:cNvPr>
          <p:cNvSpPr txBox="1"/>
          <p:nvPr/>
        </p:nvSpPr>
        <p:spPr>
          <a:xfrm>
            <a:off x="298459" y="4733004"/>
            <a:ext cx="1351652" cy="107722"/>
          </a:xfrm>
          <a:prstGeom prst="rect">
            <a:avLst/>
          </a:prstGeom>
          <a:solidFill>
            <a:srgbClr val="92D050"/>
          </a:solidFill>
        </p:spPr>
        <p:txBody>
          <a:bodyPr wrap="none" tIns="0" bIns="0" rtlCol="0">
            <a:noAutofit/>
          </a:bodyPr>
          <a:lstStyle/>
          <a:p>
            <a:pPr algn="ctr"/>
            <a:r>
              <a:rPr kumimoji="1" lang="en-US" altLang="ja-JP" sz="700" b="1"/>
              <a:t>SNS</a:t>
            </a:r>
            <a:r>
              <a:rPr kumimoji="1" lang="ja-JP" altLang="en-US" sz="700" b="1"/>
              <a:t>（公式アカウント）運用</a:t>
            </a:r>
          </a:p>
        </p:txBody>
      </p:sp>
      <p:sp>
        <p:nvSpPr>
          <p:cNvPr id="106" name="テキスト ボックス 105">
            <a:extLst>
              <a:ext uri="{FF2B5EF4-FFF2-40B4-BE49-F238E27FC236}">
                <a16:creationId xmlns:a16="http://schemas.microsoft.com/office/drawing/2014/main" id="{5465850F-DC52-4703-954B-369EA3831AD4}"/>
              </a:ext>
            </a:extLst>
          </p:cNvPr>
          <p:cNvSpPr txBox="1"/>
          <p:nvPr/>
        </p:nvSpPr>
        <p:spPr>
          <a:xfrm>
            <a:off x="1292299" y="5376591"/>
            <a:ext cx="364202" cy="200055"/>
          </a:xfrm>
          <a:prstGeom prst="rect">
            <a:avLst/>
          </a:prstGeom>
          <a:noFill/>
        </p:spPr>
        <p:txBody>
          <a:bodyPr wrap="none" rtlCol="0">
            <a:spAutoFit/>
          </a:bodyPr>
          <a:lstStyle/>
          <a:p>
            <a:r>
              <a:rPr kumimoji="1" lang="ja-JP" altLang="en-US" sz="700"/>
              <a:t>など</a:t>
            </a:r>
          </a:p>
        </p:txBody>
      </p:sp>
      <p:grpSp>
        <p:nvGrpSpPr>
          <p:cNvPr id="107" name="グループ化 106">
            <a:extLst>
              <a:ext uri="{FF2B5EF4-FFF2-40B4-BE49-F238E27FC236}">
                <a16:creationId xmlns:a16="http://schemas.microsoft.com/office/drawing/2014/main" id="{46A67DE8-87CA-46FD-B38F-E12B5ABCBE98}"/>
              </a:ext>
            </a:extLst>
          </p:cNvPr>
          <p:cNvGrpSpPr/>
          <p:nvPr/>
        </p:nvGrpSpPr>
        <p:grpSpPr>
          <a:xfrm>
            <a:off x="4373465" y="4317999"/>
            <a:ext cx="884695" cy="1035902"/>
            <a:chOff x="6879545" y="5291213"/>
            <a:chExt cx="1150677" cy="1347345"/>
          </a:xfrm>
        </p:grpSpPr>
        <p:pic>
          <p:nvPicPr>
            <p:cNvPr id="108" name="図 107">
              <a:extLst>
                <a:ext uri="{FF2B5EF4-FFF2-40B4-BE49-F238E27FC236}">
                  <a16:creationId xmlns:a16="http://schemas.microsoft.com/office/drawing/2014/main" id="{3FBBE508-52F0-46AF-8518-1D18BB8A2CC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79545" y="5291213"/>
              <a:ext cx="1150677" cy="1347345"/>
            </a:xfrm>
            <a:prstGeom prst="rect">
              <a:avLst/>
            </a:prstGeom>
            <a:ln>
              <a:solidFill>
                <a:schemeClr val="bg1">
                  <a:lumMod val="75000"/>
                </a:schemeClr>
              </a:solidFill>
            </a:ln>
          </p:spPr>
        </p:pic>
        <p:sp>
          <p:nvSpPr>
            <p:cNvPr id="109" name="正方形/長方形 108">
              <a:extLst>
                <a:ext uri="{FF2B5EF4-FFF2-40B4-BE49-F238E27FC236}">
                  <a16:creationId xmlns:a16="http://schemas.microsoft.com/office/drawing/2014/main" id="{C4BBB1F1-958B-4B6E-93A3-35B81EA1D0C8}"/>
                </a:ext>
              </a:extLst>
            </p:cNvPr>
            <p:cNvSpPr/>
            <p:nvPr/>
          </p:nvSpPr>
          <p:spPr>
            <a:xfrm>
              <a:off x="7620977" y="5696607"/>
              <a:ext cx="409245" cy="35117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72000" rtlCol="0" anchor="ctr"/>
            <a:lstStyle/>
            <a:p>
              <a:r>
                <a:rPr kumimoji="1" lang="ja-JP" altLang="en-US" sz="400" b="1">
                  <a:solidFill>
                    <a:srgbClr val="C00000"/>
                  </a:solidFill>
                </a:rPr>
                <a:t>朝日</a:t>
              </a:r>
              <a:r>
                <a:rPr kumimoji="1" lang="en-US" altLang="ja-JP" sz="400" b="1">
                  <a:solidFill>
                    <a:srgbClr val="C00000"/>
                  </a:solidFill>
                </a:rPr>
                <a:t>ID</a:t>
              </a:r>
            </a:p>
            <a:p>
              <a:r>
                <a:rPr kumimoji="1" lang="ja-JP" altLang="en-US" sz="400" b="1">
                  <a:solidFill>
                    <a:srgbClr val="C00000"/>
                  </a:solidFill>
                </a:rPr>
                <a:t>ターゲ</a:t>
              </a:r>
              <a:endParaRPr kumimoji="1" lang="en-US" altLang="ja-JP" sz="400" b="1">
                <a:solidFill>
                  <a:srgbClr val="C00000"/>
                </a:solidFill>
              </a:endParaRPr>
            </a:p>
            <a:p>
              <a:r>
                <a:rPr kumimoji="1" lang="ja-JP" altLang="en-US" sz="400" b="1">
                  <a:solidFill>
                    <a:srgbClr val="C00000"/>
                  </a:solidFill>
                </a:rPr>
                <a:t>ティング</a:t>
              </a:r>
              <a:endParaRPr kumimoji="1" lang="en-US" altLang="ja-JP" sz="400" b="1">
                <a:solidFill>
                  <a:srgbClr val="C00000"/>
                </a:solidFill>
              </a:endParaRPr>
            </a:p>
            <a:p>
              <a:r>
                <a:rPr kumimoji="1" lang="ja-JP" altLang="en-US" sz="400" b="1">
                  <a:solidFill>
                    <a:srgbClr val="C00000"/>
                  </a:solidFill>
                </a:rPr>
                <a:t>バナー</a:t>
              </a:r>
              <a:endParaRPr kumimoji="1" lang="ja-JP" altLang="en-US" sz="500" b="1">
                <a:solidFill>
                  <a:srgbClr val="C00000"/>
                </a:solidFill>
              </a:endParaRPr>
            </a:p>
          </p:txBody>
        </p:sp>
      </p:grpSp>
      <p:sp>
        <p:nvSpPr>
          <p:cNvPr id="110" name="テキスト ボックス 109">
            <a:extLst>
              <a:ext uri="{FF2B5EF4-FFF2-40B4-BE49-F238E27FC236}">
                <a16:creationId xmlns:a16="http://schemas.microsoft.com/office/drawing/2014/main" id="{AB272270-FF79-47C1-ACA7-3CB4057E6D97}"/>
              </a:ext>
            </a:extLst>
          </p:cNvPr>
          <p:cNvSpPr txBox="1"/>
          <p:nvPr/>
        </p:nvSpPr>
        <p:spPr>
          <a:xfrm>
            <a:off x="3879257" y="4417907"/>
            <a:ext cx="415498" cy="230832"/>
          </a:xfrm>
          <a:prstGeom prst="rect">
            <a:avLst/>
          </a:prstGeom>
          <a:noFill/>
        </p:spPr>
        <p:txBody>
          <a:bodyPr wrap="none" rtlCol="0">
            <a:spAutoFit/>
          </a:bodyPr>
          <a:lstStyle/>
          <a:p>
            <a:pPr algn="ctr"/>
            <a:r>
              <a:rPr kumimoji="1" lang="ja-JP" altLang="en-US" sz="900" b="1"/>
              <a:t>送客</a:t>
            </a:r>
          </a:p>
        </p:txBody>
      </p:sp>
      <p:sp>
        <p:nvSpPr>
          <p:cNvPr id="111" name="テキスト ボックス 110">
            <a:extLst>
              <a:ext uri="{FF2B5EF4-FFF2-40B4-BE49-F238E27FC236}">
                <a16:creationId xmlns:a16="http://schemas.microsoft.com/office/drawing/2014/main" id="{D8673ED4-6239-4C32-BC17-6AAF89524CFE}"/>
              </a:ext>
            </a:extLst>
          </p:cNvPr>
          <p:cNvSpPr txBox="1"/>
          <p:nvPr/>
        </p:nvSpPr>
        <p:spPr>
          <a:xfrm>
            <a:off x="1618884" y="4282774"/>
            <a:ext cx="415498" cy="230832"/>
          </a:xfrm>
          <a:prstGeom prst="rect">
            <a:avLst/>
          </a:prstGeom>
          <a:noFill/>
        </p:spPr>
        <p:txBody>
          <a:bodyPr wrap="none" rtlCol="0">
            <a:spAutoFit/>
          </a:bodyPr>
          <a:lstStyle/>
          <a:p>
            <a:pPr algn="ctr"/>
            <a:r>
              <a:rPr kumimoji="1" lang="ja-JP" altLang="en-US" sz="900" b="1"/>
              <a:t>流入</a:t>
            </a:r>
          </a:p>
        </p:txBody>
      </p:sp>
      <p:sp>
        <p:nvSpPr>
          <p:cNvPr id="112" name="テキスト ボックス 111">
            <a:extLst>
              <a:ext uri="{FF2B5EF4-FFF2-40B4-BE49-F238E27FC236}">
                <a16:creationId xmlns:a16="http://schemas.microsoft.com/office/drawing/2014/main" id="{544B521A-071A-462F-BEDD-1DC499F1E973}"/>
              </a:ext>
            </a:extLst>
          </p:cNvPr>
          <p:cNvSpPr txBox="1"/>
          <p:nvPr/>
        </p:nvSpPr>
        <p:spPr>
          <a:xfrm>
            <a:off x="1618884" y="5306956"/>
            <a:ext cx="415498" cy="230832"/>
          </a:xfrm>
          <a:prstGeom prst="rect">
            <a:avLst/>
          </a:prstGeom>
          <a:noFill/>
        </p:spPr>
        <p:txBody>
          <a:bodyPr wrap="none" rtlCol="0">
            <a:spAutoFit/>
          </a:bodyPr>
          <a:lstStyle/>
          <a:p>
            <a:pPr algn="ctr"/>
            <a:r>
              <a:rPr kumimoji="1" lang="ja-JP" altLang="en-US" sz="900" b="1"/>
              <a:t>分析</a:t>
            </a:r>
          </a:p>
        </p:txBody>
      </p:sp>
      <p:cxnSp>
        <p:nvCxnSpPr>
          <p:cNvPr id="113" name="直線矢印コネクタ 112">
            <a:extLst>
              <a:ext uri="{FF2B5EF4-FFF2-40B4-BE49-F238E27FC236}">
                <a16:creationId xmlns:a16="http://schemas.microsoft.com/office/drawing/2014/main" id="{E2EDA4F4-72E9-4715-A01A-6E2D7D40D3D8}"/>
              </a:ext>
            </a:extLst>
          </p:cNvPr>
          <p:cNvCxnSpPr>
            <a:cxnSpLocks/>
          </p:cNvCxnSpPr>
          <p:nvPr/>
        </p:nvCxnSpPr>
        <p:spPr>
          <a:xfrm>
            <a:off x="679353" y="3779502"/>
            <a:ext cx="0" cy="476725"/>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14" name="直線矢印コネクタ 113">
            <a:extLst>
              <a:ext uri="{FF2B5EF4-FFF2-40B4-BE49-F238E27FC236}">
                <a16:creationId xmlns:a16="http://schemas.microsoft.com/office/drawing/2014/main" id="{6C8CBEED-210F-450D-917C-2D690FC43D15}"/>
              </a:ext>
            </a:extLst>
          </p:cNvPr>
          <p:cNvCxnSpPr>
            <a:cxnSpLocks/>
          </p:cNvCxnSpPr>
          <p:nvPr/>
        </p:nvCxnSpPr>
        <p:spPr>
          <a:xfrm>
            <a:off x="2300286" y="3863683"/>
            <a:ext cx="0" cy="419091"/>
          </a:xfrm>
          <a:prstGeom prst="straightConnector1">
            <a:avLst/>
          </a:prstGeom>
          <a:ln w="57150">
            <a:solidFill>
              <a:srgbClr val="67C9CB"/>
            </a:solidFill>
            <a:tailEnd type="arrow"/>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90682520-19B2-417E-9E3E-AF5FA4C9AE77}"/>
              </a:ext>
            </a:extLst>
          </p:cNvPr>
          <p:cNvCxnSpPr>
            <a:cxnSpLocks/>
          </p:cNvCxnSpPr>
          <p:nvPr/>
        </p:nvCxnSpPr>
        <p:spPr>
          <a:xfrm>
            <a:off x="2802775" y="3959965"/>
            <a:ext cx="0" cy="322810"/>
          </a:xfrm>
          <a:prstGeom prst="straightConnector1">
            <a:avLst/>
          </a:prstGeom>
          <a:ln w="57150">
            <a:solidFill>
              <a:srgbClr val="67C9CB"/>
            </a:solidFill>
            <a:tailEnd type="arrow"/>
          </a:ln>
        </p:spPr>
        <p:style>
          <a:lnRef idx="1">
            <a:schemeClr val="accent1"/>
          </a:lnRef>
          <a:fillRef idx="0">
            <a:schemeClr val="accent1"/>
          </a:fillRef>
          <a:effectRef idx="0">
            <a:schemeClr val="accent1"/>
          </a:effectRef>
          <a:fontRef idx="minor">
            <a:schemeClr val="tx1"/>
          </a:fontRef>
        </p:style>
      </p:cxnSp>
      <p:pic>
        <p:nvPicPr>
          <p:cNvPr id="116" name="図 115">
            <a:extLst>
              <a:ext uri="{FF2B5EF4-FFF2-40B4-BE49-F238E27FC236}">
                <a16:creationId xmlns:a16="http://schemas.microsoft.com/office/drawing/2014/main" id="{4F092D66-4FB1-401A-92EB-496A5E858BD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73739" y="4860661"/>
            <a:ext cx="1399252" cy="796407"/>
          </a:xfrm>
          <a:prstGeom prst="rect">
            <a:avLst/>
          </a:prstGeom>
        </p:spPr>
      </p:pic>
      <p:sp>
        <p:nvSpPr>
          <p:cNvPr id="117" name="矢印: 右 116">
            <a:extLst>
              <a:ext uri="{FF2B5EF4-FFF2-40B4-BE49-F238E27FC236}">
                <a16:creationId xmlns:a16="http://schemas.microsoft.com/office/drawing/2014/main" id="{7FDBBA18-2CF2-4810-B190-C73B3CC85BB6}"/>
              </a:ext>
            </a:extLst>
          </p:cNvPr>
          <p:cNvSpPr/>
          <p:nvPr/>
        </p:nvSpPr>
        <p:spPr>
          <a:xfrm>
            <a:off x="3771559" y="5400379"/>
            <a:ext cx="632657" cy="246970"/>
          </a:xfrm>
          <a:prstGeom prst="rightArrow">
            <a:avLst>
              <a:gd name="adj1" fmla="val 33017"/>
              <a:gd name="adj2" fmla="val 52179"/>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a:extLst>
              <a:ext uri="{FF2B5EF4-FFF2-40B4-BE49-F238E27FC236}">
                <a16:creationId xmlns:a16="http://schemas.microsoft.com/office/drawing/2014/main" id="{D979A498-0CBE-4990-8340-2AB1C2ED66E7}"/>
              </a:ext>
            </a:extLst>
          </p:cNvPr>
          <p:cNvSpPr txBox="1"/>
          <p:nvPr/>
        </p:nvSpPr>
        <p:spPr>
          <a:xfrm>
            <a:off x="3879257" y="5269591"/>
            <a:ext cx="415498" cy="230832"/>
          </a:xfrm>
          <a:prstGeom prst="rect">
            <a:avLst/>
          </a:prstGeom>
          <a:noFill/>
        </p:spPr>
        <p:txBody>
          <a:bodyPr wrap="none" rtlCol="0">
            <a:spAutoFit/>
          </a:bodyPr>
          <a:lstStyle/>
          <a:p>
            <a:pPr algn="ctr"/>
            <a:r>
              <a:rPr kumimoji="1" lang="ja-JP" altLang="en-US" sz="900" b="1"/>
              <a:t>送客</a:t>
            </a:r>
          </a:p>
        </p:txBody>
      </p:sp>
      <p:sp>
        <p:nvSpPr>
          <p:cNvPr id="119" name="正方形/長方形 118">
            <a:extLst>
              <a:ext uri="{FF2B5EF4-FFF2-40B4-BE49-F238E27FC236}">
                <a16:creationId xmlns:a16="http://schemas.microsoft.com/office/drawing/2014/main" id="{82AAAE5B-C086-41C0-94DF-777F00F26D77}"/>
              </a:ext>
            </a:extLst>
          </p:cNvPr>
          <p:cNvSpPr/>
          <p:nvPr/>
        </p:nvSpPr>
        <p:spPr>
          <a:xfrm>
            <a:off x="4376787" y="5419303"/>
            <a:ext cx="1029169" cy="2469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solidFill>
                  <a:schemeClr val="tx1"/>
                </a:solidFill>
              </a:rPr>
              <a:t>広告主サイト</a:t>
            </a:r>
          </a:p>
        </p:txBody>
      </p:sp>
      <p:sp>
        <p:nvSpPr>
          <p:cNvPr id="120" name="テキスト ボックス 119">
            <a:extLst>
              <a:ext uri="{FF2B5EF4-FFF2-40B4-BE49-F238E27FC236}">
                <a16:creationId xmlns:a16="http://schemas.microsoft.com/office/drawing/2014/main" id="{7E89A8B0-2C5A-44E4-BD8F-AE0802A48F07}"/>
              </a:ext>
            </a:extLst>
          </p:cNvPr>
          <p:cNvSpPr txBox="1"/>
          <p:nvPr/>
        </p:nvSpPr>
        <p:spPr>
          <a:xfrm>
            <a:off x="1618884" y="4697692"/>
            <a:ext cx="415498" cy="230832"/>
          </a:xfrm>
          <a:prstGeom prst="rect">
            <a:avLst/>
          </a:prstGeom>
          <a:noFill/>
        </p:spPr>
        <p:txBody>
          <a:bodyPr wrap="none" rtlCol="0">
            <a:spAutoFit/>
          </a:bodyPr>
          <a:lstStyle/>
          <a:p>
            <a:pPr algn="ctr"/>
            <a:r>
              <a:rPr kumimoji="1" lang="ja-JP" altLang="en-US" sz="900" b="1"/>
              <a:t>流入</a:t>
            </a:r>
          </a:p>
        </p:txBody>
      </p:sp>
      <p:sp>
        <p:nvSpPr>
          <p:cNvPr id="121" name="正方形/長方形 120">
            <a:extLst>
              <a:ext uri="{FF2B5EF4-FFF2-40B4-BE49-F238E27FC236}">
                <a16:creationId xmlns:a16="http://schemas.microsoft.com/office/drawing/2014/main" id="{7A5F2C0F-97E8-43C7-83ED-03AC115D50C1}"/>
              </a:ext>
            </a:extLst>
          </p:cNvPr>
          <p:cNvSpPr/>
          <p:nvPr/>
        </p:nvSpPr>
        <p:spPr>
          <a:xfrm>
            <a:off x="363835" y="5878941"/>
            <a:ext cx="5165525" cy="18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b="1">
                <a:solidFill>
                  <a:schemeClr val="tx1"/>
                </a:solidFill>
              </a:rPr>
              <a:t>■メリット</a:t>
            </a:r>
          </a:p>
        </p:txBody>
      </p:sp>
      <p:cxnSp>
        <p:nvCxnSpPr>
          <p:cNvPr id="123" name="直線コネクタ 122">
            <a:extLst>
              <a:ext uri="{FF2B5EF4-FFF2-40B4-BE49-F238E27FC236}">
                <a16:creationId xmlns:a16="http://schemas.microsoft.com/office/drawing/2014/main" id="{3B239CFB-0DB7-4E7D-993B-26D73F5ECFBE}"/>
              </a:ext>
            </a:extLst>
          </p:cNvPr>
          <p:cNvCxnSpPr>
            <a:cxnSpLocks/>
          </p:cNvCxnSpPr>
          <p:nvPr/>
        </p:nvCxnSpPr>
        <p:spPr>
          <a:xfrm>
            <a:off x="5929162" y="2113801"/>
            <a:ext cx="4373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プレースホルダー 2">
            <a:extLst>
              <a:ext uri="{FF2B5EF4-FFF2-40B4-BE49-F238E27FC236}">
                <a16:creationId xmlns:a16="http://schemas.microsoft.com/office/drawing/2014/main" id="{2B3AB611-71A9-435E-9BC2-21BFBED697CE}"/>
              </a:ext>
            </a:extLst>
          </p:cNvPr>
          <p:cNvSpPr txBox="1">
            <a:spLocks/>
          </p:cNvSpPr>
          <p:nvPr/>
        </p:nvSpPr>
        <p:spPr>
          <a:xfrm>
            <a:off x="5929162" y="1845660"/>
            <a:ext cx="902811" cy="26814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82" name="正方形/長方形 81">
            <a:extLst>
              <a:ext uri="{FF2B5EF4-FFF2-40B4-BE49-F238E27FC236}">
                <a16:creationId xmlns:a16="http://schemas.microsoft.com/office/drawing/2014/main" id="{9FDEE415-95B1-4C40-A669-D0A5077CF310}"/>
              </a:ext>
            </a:extLst>
          </p:cNvPr>
          <p:cNvSpPr/>
          <p:nvPr/>
        </p:nvSpPr>
        <p:spPr>
          <a:xfrm>
            <a:off x="312970" y="4270264"/>
            <a:ext cx="1340339" cy="405414"/>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0" name="図 57">
            <a:extLst>
              <a:ext uri="{FF2B5EF4-FFF2-40B4-BE49-F238E27FC236}">
                <a16:creationId xmlns:a16="http://schemas.microsoft.com/office/drawing/2014/main" id="{0417A547-B3C7-48C4-87D0-176F3E2DA33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bwMode="auto">
          <a:xfrm>
            <a:off x="660579" y="4390819"/>
            <a:ext cx="664454" cy="16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テキスト ボックス 103">
            <a:extLst>
              <a:ext uri="{FF2B5EF4-FFF2-40B4-BE49-F238E27FC236}">
                <a16:creationId xmlns:a16="http://schemas.microsoft.com/office/drawing/2014/main" id="{623F8751-EB9B-4503-8C1A-0ABCD2712F5B}"/>
              </a:ext>
            </a:extLst>
          </p:cNvPr>
          <p:cNvSpPr txBox="1"/>
          <p:nvPr/>
        </p:nvSpPr>
        <p:spPr>
          <a:xfrm>
            <a:off x="312277" y="4277524"/>
            <a:ext cx="1344224" cy="111532"/>
          </a:xfrm>
          <a:prstGeom prst="rect">
            <a:avLst/>
          </a:prstGeom>
          <a:solidFill>
            <a:srgbClr val="92D050"/>
          </a:solidFill>
        </p:spPr>
        <p:txBody>
          <a:bodyPr wrap="none" tIns="0" bIns="0" rtlCol="0">
            <a:noAutofit/>
          </a:bodyPr>
          <a:lstStyle/>
          <a:p>
            <a:pPr algn="ctr"/>
            <a:r>
              <a:rPr kumimoji="1" lang="ja-JP" altLang="en-US" sz="700" b="1"/>
              <a:t>外部運用・連携</a:t>
            </a:r>
            <a:endParaRPr kumimoji="1" lang="ja-JP" altLang="en-US" sz="900" b="1"/>
          </a:p>
        </p:txBody>
      </p:sp>
      <p:sp>
        <p:nvSpPr>
          <p:cNvPr id="2" name="正方形/長方形 1">
            <a:extLst>
              <a:ext uri="{FF2B5EF4-FFF2-40B4-BE49-F238E27FC236}">
                <a16:creationId xmlns:a16="http://schemas.microsoft.com/office/drawing/2014/main" id="{17325FBF-99C6-4BF6-BD10-8045CB941C99}"/>
              </a:ext>
            </a:extLst>
          </p:cNvPr>
          <p:cNvSpPr/>
          <p:nvPr/>
        </p:nvSpPr>
        <p:spPr>
          <a:xfrm>
            <a:off x="484372" y="4502471"/>
            <a:ext cx="1031051" cy="184666"/>
          </a:xfrm>
          <a:prstGeom prst="rect">
            <a:avLst/>
          </a:prstGeom>
        </p:spPr>
        <p:txBody>
          <a:bodyPr wrap="none">
            <a:spAutoFit/>
          </a:bodyPr>
          <a:lstStyle/>
          <a:p>
            <a:r>
              <a:rPr kumimoji="1" lang="ja-JP" altLang="en-US" sz="600">
                <a:solidFill>
                  <a:prstClr val="black"/>
                </a:solidFill>
              </a:rPr>
              <a:t>（運用方針は別途検討）</a:t>
            </a:r>
            <a:endParaRPr lang="ja-JP" altLang="en-US" sz="600"/>
          </a:p>
        </p:txBody>
      </p:sp>
      <p:sp>
        <p:nvSpPr>
          <p:cNvPr id="3" name="正方形/長方形 2">
            <a:extLst>
              <a:ext uri="{FF2B5EF4-FFF2-40B4-BE49-F238E27FC236}">
                <a16:creationId xmlns:a16="http://schemas.microsoft.com/office/drawing/2014/main" id="{42189C99-1D2F-4AE8-AA9E-506ADD10DFB4}"/>
              </a:ext>
            </a:extLst>
          </p:cNvPr>
          <p:cNvSpPr/>
          <p:nvPr/>
        </p:nvSpPr>
        <p:spPr>
          <a:xfrm>
            <a:off x="5898426" y="6142184"/>
            <a:ext cx="1082348" cy="255134"/>
          </a:xfrm>
          <a:prstGeom prst="rect">
            <a:avLst/>
          </a:prstGeom>
        </p:spPr>
        <p:txBody>
          <a:bodyPr wrap="none">
            <a:spAutoFit/>
          </a:bodyPr>
          <a:lstStyle/>
          <a:p>
            <a:pPr lvl="0" algn="just" defTabSz="414772">
              <a:lnSpc>
                <a:spcPct val="110000"/>
              </a:lnSpc>
              <a:defRPr/>
            </a:pPr>
            <a:r>
              <a:rPr kumimoji="1" lang="ja-JP" altLang="en-US" sz="998">
                <a:solidFill>
                  <a:prstClr val="black"/>
                </a:solidFill>
                <a:latin typeface="游ゴシック" panose="020B0400000000000000" pitchFamily="50" charset="-128"/>
                <a:ea typeface="游ゴシック" panose="020B0400000000000000" pitchFamily="50" charset="-128"/>
                <a:hlinkClick r:id="rId13">
                  <a:extLst>
                    <a:ext uri="{A12FA001-AC4F-418D-AE19-62706E023703}">
                      <ahyp:hlinkClr xmlns:ahyp="http://schemas.microsoft.com/office/drawing/2018/hyperlinkcolor" val="tx"/>
                    </a:ext>
                  </a:extLst>
                </a:hlinkClick>
              </a:rPr>
              <a:t>リンクはこちら</a:t>
            </a:r>
            <a:endParaRPr kumimoji="1" lang="en-US" altLang="ja-JP" sz="998">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3768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四角形: 角を丸くする 54">
            <a:extLst>
              <a:ext uri="{FF2B5EF4-FFF2-40B4-BE49-F238E27FC236}">
                <a16:creationId xmlns:a16="http://schemas.microsoft.com/office/drawing/2014/main" id="{78EFFC0A-AE77-4007-9A2C-5A2CD79FCE02}"/>
              </a:ext>
            </a:extLst>
          </p:cNvPr>
          <p:cNvSpPr/>
          <p:nvPr/>
        </p:nvSpPr>
        <p:spPr>
          <a:xfrm>
            <a:off x="1841564" y="3547246"/>
            <a:ext cx="2703689" cy="3267324"/>
          </a:xfrm>
          <a:prstGeom prst="roundRect">
            <a:avLst>
              <a:gd name="adj" fmla="val 3515"/>
            </a:avLst>
          </a:prstGeom>
          <a:noFill/>
          <a:ln w="38100">
            <a:solidFill>
              <a:srgbClr val="00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8" name="グループ化 27">
            <a:extLst>
              <a:ext uri="{FF2B5EF4-FFF2-40B4-BE49-F238E27FC236}">
                <a16:creationId xmlns:a16="http://schemas.microsoft.com/office/drawing/2014/main" id="{E14D45A4-0FDB-4B0C-A57F-B9658DED6965}"/>
              </a:ext>
            </a:extLst>
          </p:cNvPr>
          <p:cNvGrpSpPr/>
          <p:nvPr/>
        </p:nvGrpSpPr>
        <p:grpSpPr>
          <a:xfrm>
            <a:off x="2064431" y="3756681"/>
            <a:ext cx="766711" cy="1559858"/>
            <a:chOff x="4204507" y="1970366"/>
            <a:chExt cx="2656261" cy="5404109"/>
          </a:xfrm>
        </p:grpSpPr>
        <p:pic>
          <p:nvPicPr>
            <p:cNvPr id="27" name="図 26" descr="白いバックグラウンドのスクリーンショット&#10;&#10;自動的に生成された説明">
              <a:extLst>
                <a:ext uri="{FF2B5EF4-FFF2-40B4-BE49-F238E27FC236}">
                  <a16:creationId xmlns:a16="http://schemas.microsoft.com/office/drawing/2014/main" id="{D44175CC-2A34-483E-B85D-EB0DB9CBDD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3367" y="2727476"/>
              <a:ext cx="2182192" cy="3879452"/>
            </a:xfrm>
            <a:prstGeom prst="rect">
              <a:avLst/>
            </a:prstGeom>
          </p:spPr>
        </p:pic>
        <p:pic>
          <p:nvPicPr>
            <p:cNvPr id="210" name="Picture 4" descr="「スマホ　画像」の画像検索結果">
              <a:extLst>
                <a:ext uri="{FF2B5EF4-FFF2-40B4-BE49-F238E27FC236}">
                  <a16:creationId xmlns:a16="http://schemas.microsoft.com/office/drawing/2014/main" id="{44838B79-291A-42CB-8F13-96066DBDAE8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04507" y="1970366"/>
              <a:ext cx="2656261" cy="540410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正方形/長方形 40">
            <a:extLst>
              <a:ext uri="{FF2B5EF4-FFF2-40B4-BE49-F238E27FC236}">
                <a16:creationId xmlns:a16="http://schemas.microsoft.com/office/drawing/2014/main" id="{275F325D-9EC8-4A95-82FC-827DC9D8A0E7}"/>
              </a:ext>
            </a:extLst>
          </p:cNvPr>
          <p:cNvSpPr/>
          <p:nvPr/>
        </p:nvSpPr>
        <p:spPr>
          <a:xfrm>
            <a:off x="375196" y="729813"/>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2">
            <a:extLst>
              <a:ext uri="{FF2B5EF4-FFF2-40B4-BE49-F238E27FC236}">
                <a16:creationId xmlns:a16="http://schemas.microsoft.com/office/drawing/2014/main" id="{2487A5B2-BDD5-4C51-BFF4-DAA7A001C2DE}"/>
              </a:ext>
            </a:extLst>
          </p:cNvPr>
          <p:cNvSpPr txBox="1">
            <a:spLocks/>
          </p:cNvSpPr>
          <p:nvPr/>
        </p:nvSpPr>
        <p:spPr>
          <a:xfrm>
            <a:off x="1798715" y="1518360"/>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朝デジのタイアップ広告との組み合わせで一挙に約</a:t>
            </a:r>
            <a:r>
              <a:rPr lang="en-US" altLang="ja-JP"/>
              <a:t>5</a:t>
            </a:r>
            <a:r>
              <a:rPr lang="ja-JP" altLang="en-US"/>
              <a:t>万</a:t>
            </a:r>
            <a:r>
              <a:rPr lang="en-US" altLang="ja-JP"/>
              <a:t>PV</a:t>
            </a:r>
            <a:r>
              <a:rPr lang="ja-JP" altLang="en-US"/>
              <a:t>を稼ぐ。</a:t>
            </a:r>
          </a:p>
          <a:p>
            <a:r>
              <a:rPr lang="ja-JP" altLang="en-US"/>
              <a:t>紙面の記事体広告からダイレクトで組み合わせることも可能</a:t>
            </a:r>
          </a:p>
        </p:txBody>
      </p:sp>
      <p:sp>
        <p:nvSpPr>
          <p:cNvPr id="43" name="テキスト プレースホルダー 2">
            <a:extLst>
              <a:ext uri="{FF2B5EF4-FFF2-40B4-BE49-F238E27FC236}">
                <a16:creationId xmlns:a16="http://schemas.microsoft.com/office/drawing/2014/main" id="{3E607373-20BB-4A06-B62D-D5A2B8513CED}"/>
              </a:ext>
            </a:extLst>
          </p:cNvPr>
          <p:cNvSpPr txBox="1">
            <a:spLocks/>
          </p:cNvSpPr>
          <p:nvPr/>
        </p:nvSpPr>
        <p:spPr>
          <a:xfrm>
            <a:off x="534092" y="1736650"/>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44" name="テキスト プレースホルダー 2">
            <a:extLst>
              <a:ext uri="{FF2B5EF4-FFF2-40B4-BE49-F238E27FC236}">
                <a16:creationId xmlns:a16="http://schemas.microsoft.com/office/drawing/2014/main" id="{FC3ACDD8-3445-42FE-A0A7-45E11196F949}"/>
              </a:ext>
            </a:extLst>
          </p:cNvPr>
          <p:cNvSpPr txBox="1">
            <a:spLocks/>
          </p:cNvSpPr>
          <p:nvPr/>
        </p:nvSpPr>
        <p:spPr>
          <a:xfrm>
            <a:off x="1798715" y="745105"/>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a:t>500</a:t>
            </a:r>
            <a:r>
              <a:rPr lang="ja-JP" altLang="en-US"/>
              <a:t>万人の登録者のうち、女性が多く、中でも</a:t>
            </a:r>
            <a:r>
              <a:rPr lang="en-US" altLang="ja-JP"/>
              <a:t>40</a:t>
            </a:r>
            <a:r>
              <a:rPr lang="ja-JP" altLang="en-US"/>
              <a:t>代女性が特に多い。</a:t>
            </a:r>
          </a:p>
        </p:txBody>
      </p:sp>
      <p:sp>
        <p:nvSpPr>
          <p:cNvPr id="45" name="テキスト プレースホルダー 2">
            <a:extLst>
              <a:ext uri="{FF2B5EF4-FFF2-40B4-BE49-F238E27FC236}">
                <a16:creationId xmlns:a16="http://schemas.microsoft.com/office/drawing/2014/main" id="{A1CEF816-B7E4-4D2D-ABDD-117DA576ADC2}"/>
              </a:ext>
            </a:extLst>
          </p:cNvPr>
          <p:cNvSpPr txBox="1">
            <a:spLocks/>
          </p:cNvSpPr>
          <p:nvPr/>
        </p:nvSpPr>
        <p:spPr>
          <a:xfrm>
            <a:off x="534092" y="963395"/>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sp>
        <p:nvSpPr>
          <p:cNvPr id="52" name="テキスト プレースホルダー 2">
            <a:extLst>
              <a:ext uri="{FF2B5EF4-FFF2-40B4-BE49-F238E27FC236}">
                <a16:creationId xmlns:a16="http://schemas.microsoft.com/office/drawing/2014/main" id="{02C29B19-7859-41E3-BB50-8463B0EE79E0}"/>
              </a:ext>
            </a:extLst>
          </p:cNvPr>
          <p:cNvSpPr txBox="1">
            <a:spLocks/>
          </p:cNvSpPr>
          <p:nvPr/>
        </p:nvSpPr>
        <p:spPr>
          <a:xfrm>
            <a:off x="315696" y="2382573"/>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53" name="直線コネクタ 52">
            <a:extLst>
              <a:ext uri="{FF2B5EF4-FFF2-40B4-BE49-F238E27FC236}">
                <a16:creationId xmlns:a16="http://schemas.microsoft.com/office/drawing/2014/main" id="{980689AA-6F12-49C6-A31C-5FBC555EADF5}"/>
              </a:ext>
            </a:extLst>
          </p:cNvPr>
          <p:cNvCxnSpPr>
            <a:cxnSpLocks/>
          </p:cNvCxnSpPr>
          <p:nvPr/>
        </p:nvCxnSpPr>
        <p:spPr>
          <a:xfrm>
            <a:off x="370909" y="2650714"/>
            <a:ext cx="9949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724C383E-AB2F-4DDF-A348-CB27C52CD09F}"/>
              </a:ext>
            </a:extLst>
          </p:cNvPr>
          <p:cNvCxnSpPr>
            <a:cxnSpLocks/>
          </p:cNvCxnSpPr>
          <p:nvPr/>
        </p:nvCxnSpPr>
        <p:spPr>
          <a:xfrm>
            <a:off x="466015" y="1502561"/>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B2DB6150-F936-473A-AFDB-C7651D5BB629}"/>
              </a:ext>
            </a:extLst>
          </p:cNvPr>
          <p:cNvSpPr txBox="1"/>
          <p:nvPr/>
        </p:nvSpPr>
        <p:spPr>
          <a:xfrm>
            <a:off x="2429623" y="185200"/>
            <a:ext cx="5086391" cy="424603"/>
          </a:xfrm>
          <a:prstGeom prst="rect">
            <a:avLst/>
          </a:prstGeom>
          <a:noFill/>
        </p:spPr>
        <p:txBody>
          <a:bodyPr wrap="square" rtlCol="0">
            <a:spAutoFit/>
          </a:bodyPr>
          <a:lstStyle/>
          <a:p>
            <a:r>
              <a:rPr kumimoji="1" lang="en-US" altLang="ja-JP" sz="2159" b="1">
                <a:latin typeface="游ゴシック" panose="020B0400000000000000" pitchFamily="50" charset="-128"/>
                <a:ea typeface="游ゴシック" panose="020B0400000000000000" pitchFamily="50" charset="-128"/>
              </a:rPr>
              <a:t>DIGEST Spot for </a:t>
            </a:r>
            <a:r>
              <a:rPr kumimoji="1" lang="ja-JP" altLang="en-US" sz="2159" b="1">
                <a:latin typeface="游ゴシック" panose="020B0400000000000000" pitchFamily="50" charset="-128"/>
                <a:ea typeface="游ゴシック" panose="020B0400000000000000" pitchFamily="50" charset="-128"/>
              </a:rPr>
              <a:t>アカウントメディア </a:t>
            </a:r>
          </a:p>
        </p:txBody>
      </p:sp>
      <p:pic>
        <p:nvPicPr>
          <p:cNvPr id="59" name="図 58">
            <a:extLst>
              <a:ext uri="{FF2B5EF4-FFF2-40B4-BE49-F238E27FC236}">
                <a16:creationId xmlns:a16="http://schemas.microsoft.com/office/drawing/2014/main" id="{3C5171C2-1503-4319-9827-08EBDF2DE64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26132" y="206972"/>
            <a:ext cx="1066605" cy="412787"/>
          </a:xfrm>
          <a:prstGeom prst="rect">
            <a:avLst/>
          </a:prstGeom>
        </p:spPr>
      </p:pic>
      <p:pic>
        <p:nvPicPr>
          <p:cNvPr id="60" name="図 1">
            <a:extLst>
              <a:ext uri="{FF2B5EF4-FFF2-40B4-BE49-F238E27FC236}">
                <a16:creationId xmlns:a16="http://schemas.microsoft.com/office/drawing/2014/main" id="{4C913FC1-49D8-4D91-BEF7-790EB570B59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bwMode="auto">
          <a:xfrm>
            <a:off x="411108" y="3778258"/>
            <a:ext cx="769944" cy="1228114"/>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7" name="Text Box 14">
            <a:extLst>
              <a:ext uri="{FF2B5EF4-FFF2-40B4-BE49-F238E27FC236}">
                <a16:creationId xmlns:a16="http://schemas.microsoft.com/office/drawing/2014/main" id="{B51EBD7A-1E04-4FA0-9D71-275AF88710C4}"/>
              </a:ext>
            </a:extLst>
          </p:cNvPr>
          <p:cNvSpPr txBox="1">
            <a:spLocks noChangeArrowheads="1"/>
          </p:cNvSpPr>
          <p:nvPr/>
        </p:nvSpPr>
        <p:spPr bwMode="auto">
          <a:xfrm>
            <a:off x="2064430" y="6136981"/>
            <a:ext cx="1332089" cy="44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sz="1200">
                <a:solidFill>
                  <a:srgbClr val="4D4D4D"/>
                </a:solidFill>
                <a:latin typeface="ＭＳ Ｐゴシック" panose="020B0600070205080204" pitchFamily="50" charset="-128"/>
                <a:ea typeface="ＭＳ Ｐゴシック" panose="020B0600070205080204" pitchFamily="50" charset="-128"/>
              </a:defRPr>
            </a:lvl1pPr>
            <a:lvl2pPr marL="742950" indent="-285750">
              <a:defRPr kumimoji="1" sz="1200">
                <a:solidFill>
                  <a:srgbClr val="4D4D4D"/>
                </a:solidFill>
                <a:latin typeface="ＭＳ Ｐゴシック" panose="020B0600070205080204" pitchFamily="50" charset="-128"/>
                <a:ea typeface="ＭＳ Ｐゴシック" panose="020B0600070205080204" pitchFamily="50" charset="-128"/>
              </a:defRPr>
            </a:lvl2pPr>
            <a:lvl3pPr marL="1143000" indent="-228600">
              <a:defRPr kumimoji="1" sz="1200">
                <a:solidFill>
                  <a:srgbClr val="4D4D4D"/>
                </a:solidFill>
                <a:latin typeface="ＭＳ Ｐゴシック" panose="020B0600070205080204" pitchFamily="50" charset="-128"/>
                <a:ea typeface="ＭＳ Ｐゴシック" panose="020B0600070205080204" pitchFamily="50" charset="-128"/>
              </a:defRPr>
            </a:lvl3pPr>
            <a:lvl4pPr marL="1600200" indent="-228600">
              <a:defRPr kumimoji="1" sz="1200">
                <a:solidFill>
                  <a:srgbClr val="4D4D4D"/>
                </a:solidFill>
                <a:latin typeface="ＭＳ Ｐゴシック" panose="020B0600070205080204" pitchFamily="50" charset="-128"/>
                <a:ea typeface="ＭＳ Ｐゴシック" panose="020B0600070205080204" pitchFamily="50" charset="-128"/>
              </a:defRPr>
            </a:lvl4pPr>
            <a:lvl5pPr marL="2057400" indent="-228600">
              <a:defRPr kumimoji="1" sz="1200">
                <a:solidFill>
                  <a:srgbClr val="4D4D4D"/>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9pPr>
          </a:lstStyle>
          <a:p>
            <a:pPr>
              <a:lnSpc>
                <a:spcPct val="110000"/>
              </a:lnSpc>
              <a:defRPr/>
            </a:pPr>
            <a:r>
              <a:rPr lang="ja-JP" altLang="en-US" sz="700" kern="0">
                <a:solidFill>
                  <a:schemeClr val="tx1"/>
                </a:solidFill>
                <a:latin typeface="游ゴシック" panose="020B0400000000000000" pitchFamily="50" charset="-128"/>
                <a:ea typeface="游ゴシック" panose="020B0400000000000000" pitchFamily="50" charset="-128"/>
              </a:rPr>
              <a:t>アカウント内の定時配信面の画像誘導枠（テキスト誘導枠でも可）</a:t>
            </a:r>
          </a:p>
        </p:txBody>
      </p:sp>
      <p:grpSp>
        <p:nvGrpSpPr>
          <p:cNvPr id="38" name="グループ化 37">
            <a:extLst>
              <a:ext uri="{FF2B5EF4-FFF2-40B4-BE49-F238E27FC236}">
                <a16:creationId xmlns:a16="http://schemas.microsoft.com/office/drawing/2014/main" id="{825CC0AF-84BC-4483-A744-25A4780E7F41}"/>
              </a:ext>
            </a:extLst>
          </p:cNvPr>
          <p:cNvGrpSpPr/>
          <p:nvPr/>
        </p:nvGrpSpPr>
        <p:grpSpPr>
          <a:xfrm>
            <a:off x="3452671" y="3751828"/>
            <a:ext cx="760212" cy="1546636"/>
            <a:chOff x="2162421" y="3742296"/>
            <a:chExt cx="760212" cy="1546636"/>
          </a:xfrm>
        </p:grpSpPr>
        <p:pic>
          <p:nvPicPr>
            <p:cNvPr id="72" name="Picture 4" descr="「スマホ　画像」の画像検索結果">
              <a:extLst>
                <a:ext uri="{FF2B5EF4-FFF2-40B4-BE49-F238E27FC236}">
                  <a16:creationId xmlns:a16="http://schemas.microsoft.com/office/drawing/2014/main" id="{A5EC35CA-363F-4DB0-B552-CFBB0416A6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62421" y="3742296"/>
              <a:ext cx="760212" cy="154663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a:extLst>
                <a:ext uri="{FF2B5EF4-FFF2-40B4-BE49-F238E27FC236}">
                  <a16:creationId xmlns:a16="http://schemas.microsoft.com/office/drawing/2014/main" id="{1651DA6B-9122-4AA8-8649-9F5402DC3CF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2230027" y="3967852"/>
              <a:ext cx="625000" cy="1111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99" name="正方形/長方形 98">
            <a:extLst>
              <a:ext uri="{FF2B5EF4-FFF2-40B4-BE49-F238E27FC236}">
                <a16:creationId xmlns:a16="http://schemas.microsoft.com/office/drawing/2014/main" id="{0EB81443-567A-4844-B675-B73A64475089}"/>
              </a:ext>
            </a:extLst>
          </p:cNvPr>
          <p:cNvSpPr/>
          <p:nvPr/>
        </p:nvSpPr>
        <p:spPr>
          <a:xfrm>
            <a:off x="1231136" y="4604389"/>
            <a:ext cx="633507" cy="200055"/>
          </a:xfrm>
          <a:prstGeom prst="rect">
            <a:avLst/>
          </a:prstGeom>
        </p:spPr>
        <p:txBody>
          <a:bodyPr wrap="none">
            <a:spAutoFit/>
          </a:bodyPr>
          <a:lstStyle/>
          <a:p>
            <a:pPr algn="ctr"/>
            <a:r>
              <a:rPr kumimoji="1" lang="en-US" altLang="ja-JP" sz="700">
                <a:latin typeface="游ゴシック" panose="020B0400000000000000" pitchFamily="50" charset="-128"/>
                <a:ea typeface="游ゴシック" panose="020B0400000000000000" pitchFamily="50" charset="-128"/>
              </a:rPr>
              <a:t>※</a:t>
            </a:r>
            <a:r>
              <a:rPr kumimoji="1" lang="ja-JP" altLang="en-US" sz="700">
                <a:latin typeface="游ゴシック" panose="020B0400000000000000" pitchFamily="50" charset="-128"/>
                <a:ea typeface="游ゴシック" panose="020B0400000000000000" pitchFamily="50" charset="-128"/>
              </a:rPr>
              <a:t>ほぼ転載</a:t>
            </a:r>
          </a:p>
        </p:txBody>
      </p:sp>
      <p:sp>
        <p:nvSpPr>
          <p:cNvPr id="101" name="Text Box 14">
            <a:extLst>
              <a:ext uri="{FF2B5EF4-FFF2-40B4-BE49-F238E27FC236}">
                <a16:creationId xmlns:a16="http://schemas.microsoft.com/office/drawing/2014/main" id="{C36D26AF-1831-424D-A36F-966DF6EBA493}"/>
              </a:ext>
            </a:extLst>
          </p:cNvPr>
          <p:cNvSpPr txBox="1">
            <a:spLocks noChangeArrowheads="1"/>
          </p:cNvSpPr>
          <p:nvPr/>
        </p:nvSpPr>
        <p:spPr bwMode="auto">
          <a:xfrm>
            <a:off x="3262590" y="5436509"/>
            <a:ext cx="1199714" cy="68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sz="1200">
                <a:solidFill>
                  <a:srgbClr val="4D4D4D"/>
                </a:solidFill>
                <a:latin typeface="ＭＳ Ｐゴシック" panose="020B0600070205080204" pitchFamily="50" charset="-128"/>
                <a:ea typeface="ＭＳ Ｐゴシック" panose="020B0600070205080204" pitchFamily="50" charset="-128"/>
              </a:defRPr>
            </a:lvl1pPr>
            <a:lvl2pPr marL="742950" indent="-285750">
              <a:defRPr kumimoji="1" sz="1200">
                <a:solidFill>
                  <a:srgbClr val="4D4D4D"/>
                </a:solidFill>
                <a:latin typeface="ＭＳ Ｐゴシック" panose="020B0600070205080204" pitchFamily="50" charset="-128"/>
                <a:ea typeface="ＭＳ Ｐゴシック" panose="020B0600070205080204" pitchFamily="50" charset="-128"/>
              </a:defRPr>
            </a:lvl2pPr>
            <a:lvl3pPr marL="1143000" indent="-228600">
              <a:defRPr kumimoji="1" sz="1200">
                <a:solidFill>
                  <a:srgbClr val="4D4D4D"/>
                </a:solidFill>
                <a:latin typeface="ＭＳ Ｐゴシック" panose="020B0600070205080204" pitchFamily="50" charset="-128"/>
                <a:ea typeface="ＭＳ Ｐゴシック" panose="020B0600070205080204" pitchFamily="50" charset="-128"/>
              </a:defRPr>
            </a:lvl3pPr>
            <a:lvl4pPr marL="1600200" indent="-228600">
              <a:defRPr kumimoji="1" sz="1200">
                <a:solidFill>
                  <a:srgbClr val="4D4D4D"/>
                </a:solidFill>
                <a:latin typeface="ＭＳ Ｐゴシック" panose="020B0600070205080204" pitchFamily="50" charset="-128"/>
                <a:ea typeface="ＭＳ Ｐゴシック" panose="020B0600070205080204" pitchFamily="50" charset="-128"/>
              </a:defRPr>
            </a:lvl4pPr>
            <a:lvl5pPr marL="2057400" indent="-228600">
              <a:defRPr kumimoji="1" sz="1200">
                <a:solidFill>
                  <a:srgbClr val="4D4D4D"/>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9pPr>
          </a:lstStyle>
          <a:p>
            <a:pPr>
              <a:lnSpc>
                <a:spcPct val="110000"/>
              </a:lnSpc>
              <a:defRPr/>
            </a:pPr>
            <a:r>
              <a:rPr lang="en-US" altLang="ja-JP" sz="700" kern="0">
                <a:solidFill>
                  <a:schemeClr val="tx1"/>
                </a:solidFill>
                <a:latin typeface="游ゴシック" panose="020B0400000000000000" pitchFamily="50" charset="-128"/>
                <a:ea typeface="游ゴシック" panose="020B0400000000000000" pitchFamily="50" charset="-128"/>
              </a:rPr>
              <a:t>※</a:t>
            </a:r>
            <a:r>
              <a:rPr lang="ja-JP" altLang="en-US" sz="700" kern="0">
                <a:solidFill>
                  <a:schemeClr val="tx1"/>
                </a:solidFill>
                <a:latin typeface="游ゴシック" panose="020B0400000000000000" pitchFamily="50" charset="-128"/>
                <a:ea typeface="游ゴシック" panose="020B0400000000000000" pitchFamily="50" charset="-128"/>
              </a:rPr>
              <a:t>内容については</a:t>
            </a:r>
            <a:r>
              <a:rPr lang="en-US" altLang="ja-JP" sz="700" kern="0">
                <a:solidFill>
                  <a:schemeClr val="tx1"/>
                </a:solidFill>
                <a:latin typeface="游ゴシック" panose="020B0400000000000000" pitchFamily="50" charset="-128"/>
                <a:ea typeface="游ゴシック" panose="020B0400000000000000" pitchFamily="50" charset="-128"/>
              </a:rPr>
              <a:t>LINE</a:t>
            </a:r>
            <a:r>
              <a:rPr lang="ja-JP" altLang="en-US" sz="700" kern="0">
                <a:solidFill>
                  <a:schemeClr val="tx1"/>
                </a:solidFill>
                <a:latin typeface="游ゴシック" panose="020B0400000000000000" pitchFamily="50" charset="-128"/>
                <a:ea typeface="游ゴシック" panose="020B0400000000000000" pitchFamily="50" charset="-128"/>
              </a:rPr>
              <a:t>社、朝日新聞社 双方の確認が必要。</a:t>
            </a:r>
            <a:r>
              <a:rPr lang="en-US" altLang="ja-JP" sz="700" kern="0">
                <a:solidFill>
                  <a:schemeClr val="tx1"/>
                </a:solidFill>
                <a:latin typeface="游ゴシック" panose="020B0400000000000000" pitchFamily="50" charset="-128"/>
                <a:ea typeface="游ゴシック" panose="020B0400000000000000" pitchFamily="50" charset="-128"/>
              </a:rPr>
              <a:t>LINE</a:t>
            </a:r>
            <a:r>
              <a:rPr lang="ja-JP" altLang="en-US" sz="700" kern="0">
                <a:solidFill>
                  <a:schemeClr val="tx1"/>
                </a:solidFill>
                <a:latin typeface="游ゴシック" panose="020B0400000000000000" pitchFamily="50" charset="-128"/>
                <a:ea typeface="游ゴシック" panose="020B0400000000000000" pitchFamily="50" charset="-128"/>
              </a:rPr>
              <a:t>のレギュレーションに合わせた手直しが発生する場合も。</a:t>
            </a:r>
          </a:p>
        </p:txBody>
      </p:sp>
      <p:sp>
        <p:nvSpPr>
          <p:cNvPr id="115" name="テキスト プレースホルダー 3">
            <a:extLst>
              <a:ext uri="{FF2B5EF4-FFF2-40B4-BE49-F238E27FC236}">
                <a16:creationId xmlns:a16="http://schemas.microsoft.com/office/drawing/2014/main" id="{46E18368-4800-4C16-8EBC-77243CA771CC}"/>
              </a:ext>
            </a:extLst>
          </p:cNvPr>
          <p:cNvSpPr>
            <a:spLocks noGrp="1"/>
          </p:cNvSpPr>
          <p:nvPr/>
        </p:nvSpPr>
        <p:spPr>
          <a:xfrm>
            <a:off x="270234" y="2709382"/>
            <a:ext cx="4338311" cy="435981"/>
          </a:xfrm>
          <a:prstGeom prst="rect">
            <a:avLst/>
          </a:prstGeom>
        </p:spPr>
        <p:txBody>
          <a:bodyPr vert="horz" lIns="98694" tIns="49347" rIns="98694" bIns="49347" rtlCol="0">
            <a:noAutofit/>
          </a:bodyPr>
          <a:lstStyle>
            <a:lvl1pPr marL="0" indent="0" algn="l" defTabSz="914400" rtl="0" eaLnBrk="1" latinLnBrk="0" hangingPunct="1">
              <a:lnSpc>
                <a:spcPct val="100000"/>
              </a:lnSpc>
              <a:spcBef>
                <a:spcPts val="0"/>
              </a:spcBef>
              <a:buFont typeface="Arial" panose="020B0604020202020204" pitchFamily="34" charset="0"/>
              <a:buNone/>
              <a:defRPr kumimoji="1" sz="12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j-ea"/>
                <a:ea typeface="+mj-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j-ea"/>
                <a:ea typeface="+mj-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j-ea"/>
                <a:ea typeface="+mj-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100" b="1">
                <a:latin typeface="游ゴシック" panose="020B0400000000000000" pitchFamily="50" charset="-128"/>
                <a:ea typeface="游ゴシック" panose="020B0400000000000000" pitchFamily="50" charset="-128"/>
              </a:rPr>
              <a:t>｢</a:t>
            </a:r>
            <a:r>
              <a:rPr lang="ja-JP" altLang="en-US" sz="1100" b="1">
                <a:latin typeface="游ゴシック" panose="020B0400000000000000" pitchFamily="50" charset="-128"/>
                <a:ea typeface="游ゴシック" panose="020B0400000000000000" pitchFamily="50" charset="-128"/>
              </a:rPr>
              <a:t>朝日新聞デジタル</a:t>
            </a:r>
            <a:r>
              <a:rPr lang="en-US" altLang="ja-JP" sz="1100" b="1">
                <a:latin typeface="游ゴシック" panose="020B0400000000000000" pitchFamily="50" charset="-128"/>
                <a:ea typeface="游ゴシック" panose="020B0400000000000000" pitchFamily="50" charset="-128"/>
              </a:rPr>
              <a:t>｣</a:t>
            </a:r>
            <a:r>
              <a:rPr lang="ja-JP" altLang="en-US" sz="1100" b="1">
                <a:latin typeface="游ゴシック" panose="020B0400000000000000" pitchFamily="50" charset="-128"/>
                <a:ea typeface="游ゴシック" panose="020B0400000000000000" pitchFamily="50" charset="-128"/>
              </a:rPr>
              <a:t>の</a:t>
            </a:r>
            <a:r>
              <a:rPr lang="en-US" altLang="ja-JP" sz="1100" b="1">
                <a:latin typeface="游ゴシック" panose="020B0400000000000000" pitchFamily="50" charset="-128"/>
                <a:ea typeface="游ゴシック" panose="020B0400000000000000" pitchFamily="50" charset="-128"/>
              </a:rPr>
              <a:t>LINE</a:t>
            </a:r>
            <a:r>
              <a:rPr lang="ja-JP" altLang="en-US" sz="1100" b="1">
                <a:latin typeface="游ゴシック" panose="020B0400000000000000" pitchFamily="50" charset="-128"/>
                <a:ea typeface="游ゴシック" panose="020B0400000000000000" pitchFamily="50" charset="-128"/>
              </a:rPr>
              <a:t>公式アカウントに友だち登録している</a:t>
            </a:r>
            <a:endParaRPr lang="en-US" altLang="ja-JP" sz="1100" b="1">
              <a:latin typeface="游ゴシック" panose="020B0400000000000000" pitchFamily="50" charset="-128"/>
              <a:ea typeface="游ゴシック" panose="020B0400000000000000" pitchFamily="50" charset="-128"/>
            </a:endParaRPr>
          </a:p>
          <a:p>
            <a:r>
              <a:rPr lang="en-US" altLang="ja-JP" sz="1100" b="1">
                <a:latin typeface="游ゴシック" panose="020B0400000000000000" pitchFamily="50" charset="-128"/>
                <a:ea typeface="游ゴシック" panose="020B0400000000000000" pitchFamily="50" charset="-128"/>
              </a:rPr>
              <a:t>500</a:t>
            </a:r>
            <a:r>
              <a:rPr lang="ja-JP" altLang="en-US" sz="1100" b="1">
                <a:latin typeface="游ゴシック" panose="020B0400000000000000" pitchFamily="50" charset="-128"/>
                <a:ea typeface="游ゴシック" panose="020B0400000000000000" pitchFamily="50" charset="-128"/>
              </a:rPr>
              <a:t>万人強に向け、平日の夕方帯に広告記事を配信し、</a:t>
            </a:r>
            <a:endParaRPr lang="en-US" altLang="ja-JP" sz="1100" b="1">
              <a:latin typeface="游ゴシック" panose="020B0400000000000000" pitchFamily="50" charset="-128"/>
              <a:ea typeface="游ゴシック" panose="020B0400000000000000" pitchFamily="50" charset="-128"/>
            </a:endParaRPr>
          </a:p>
          <a:p>
            <a:r>
              <a:rPr lang="en-US" altLang="ja-JP" sz="1100" b="1">
                <a:latin typeface="游ゴシック" panose="020B0400000000000000" pitchFamily="50" charset="-128"/>
                <a:ea typeface="游ゴシック" panose="020B0400000000000000" pitchFamily="50" charset="-128"/>
              </a:rPr>
              <a:t>1</a:t>
            </a:r>
            <a:r>
              <a:rPr lang="ja-JP" altLang="en-US" sz="1100" b="1">
                <a:latin typeface="游ゴシック" panose="020B0400000000000000" pitchFamily="50" charset="-128"/>
                <a:ea typeface="游ゴシック" panose="020B0400000000000000" pitchFamily="50" charset="-128"/>
              </a:rPr>
              <a:t>週間の短期間で</a:t>
            </a:r>
            <a:r>
              <a:rPr lang="ja-JP" altLang="en-US" sz="1100" b="1">
                <a:solidFill>
                  <a:srgbClr val="C00000"/>
                </a:solidFill>
                <a:latin typeface="游ゴシック" panose="020B0400000000000000" pitchFamily="50" charset="-128"/>
                <a:ea typeface="游ゴシック" panose="020B0400000000000000" pitchFamily="50" charset="-128"/>
              </a:rPr>
              <a:t>一挙に</a:t>
            </a:r>
            <a:r>
              <a:rPr lang="en-US" altLang="ja-JP" sz="1100" b="1">
                <a:solidFill>
                  <a:srgbClr val="C00000"/>
                </a:solidFill>
                <a:latin typeface="游ゴシック" panose="020B0400000000000000" pitchFamily="50" charset="-128"/>
                <a:ea typeface="游ゴシック" panose="020B0400000000000000" pitchFamily="50" charset="-128"/>
              </a:rPr>
              <a:t>4</a:t>
            </a:r>
            <a:r>
              <a:rPr lang="ja-JP" altLang="en-US" sz="1100" b="1">
                <a:solidFill>
                  <a:srgbClr val="C00000"/>
                </a:solidFill>
                <a:latin typeface="游ゴシック" panose="020B0400000000000000" pitchFamily="50" charset="-128"/>
                <a:ea typeface="游ゴシック" panose="020B0400000000000000" pitchFamily="50" charset="-128"/>
              </a:rPr>
              <a:t>万～</a:t>
            </a:r>
            <a:r>
              <a:rPr lang="en-US" altLang="ja-JP" sz="1100" b="1">
                <a:solidFill>
                  <a:srgbClr val="C00000"/>
                </a:solidFill>
                <a:latin typeface="游ゴシック" panose="020B0400000000000000" pitchFamily="50" charset="-128"/>
                <a:ea typeface="游ゴシック" panose="020B0400000000000000" pitchFamily="50" charset="-128"/>
              </a:rPr>
              <a:t>8</a:t>
            </a:r>
            <a:r>
              <a:rPr lang="ja-JP" altLang="en-US" sz="1100" b="1">
                <a:solidFill>
                  <a:srgbClr val="C00000"/>
                </a:solidFill>
                <a:latin typeface="游ゴシック" panose="020B0400000000000000" pitchFamily="50" charset="-128"/>
                <a:ea typeface="游ゴシック" panose="020B0400000000000000" pitchFamily="50" charset="-128"/>
              </a:rPr>
              <a:t>万</a:t>
            </a:r>
            <a:r>
              <a:rPr lang="en-US" altLang="ja-JP" sz="1100" b="1">
                <a:solidFill>
                  <a:srgbClr val="C00000"/>
                </a:solidFill>
                <a:latin typeface="游ゴシック" panose="020B0400000000000000" pitchFamily="50" charset="-128"/>
                <a:ea typeface="游ゴシック" panose="020B0400000000000000" pitchFamily="50" charset="-128"/>
              </a:rPr>
              <a:t>PV</a:t>
            </a:r>
            <a:r>
              <a:rPr lang="ja-JP" altLang="en-US" sz="1100" b="1">
                <a:latin typeface="游ゴシック" panose="020B0400000000000000" pitchFamily="50" charset="-128"/>
                <a:ea typeface="游ゴシック" panose="020B0400000000000000" pitchFamily="50" charset="-128"/>
              </a:rPr>
              <a:t>想定読まれる。</a:t>
            </a:r>
            <a:endParaRPr lang="en-US" altLang="ja-JP" sz="1100" b="1">
              <a:latin typeface="游ゴシック" panose="020B0400000000000000" pitchFamily="50" charset="-128"/>
              <a:ea typeface="游ゴシック" panose="020B0400000000000000" pitchFamily="50" charset="-128"/>
            </a:endParaRPr>
          </a:p>
        </p:txBody>
      </p:sp>
      <p:grpSp>
        <p:nvGrpSpPr>
          <p:cNvPr id="117" name="グループ化 116">
            <a:extLst>
              <a:ext uri="{FF2B5EF4-FFF2-40B4-BE49-F238E27FC236}">
                <a16:creationId xmlns:a16="http://schemas.microsoft.com/office/drawing/2014/main" id="{203BA873-E0AF-4DE1-AD82-1F16E5B41B23}"/>
              </a:ext>
            </a:extLst>
          </p:cNvPr>
          <p:cNvGrpSpPr/>
          <p:nvPr/>
        </p:nvGrpSpPr>
        <p:grpSpPr>
          <a:xfrm>
            <a:off x="381972" y="5154798"/>
            <a:ext cx="868609" cy="1116784"/>
            <a:chOff x="3286125" y="3096491"/>
            <a:chExt cx="1925493" cy="2475634"/>
          </a:xfrm>
          <a:effectLst>
            <a:outerShdw blurRad="50800" dist="38100" dir="2700000" algn="tl" rotWithShape="0">
              <a:prstClr val="black">
                <a:alpha val="40000"/>
              </a:prstClr>
            </a:outerShdw>
          </a:effectLst>
        </p:grpSpPr>
        <p:pic>
          <p:nvPicPr>
            <p:cNvPr id="119" name="Picture 2" descr="2010å¹´ï¼æï¼æ¥ä»æå">
              <a:extLst>
                <a:ext uri="{FF2B5EF4-FFF2-40B4-BE49-F238E27FC236}">
                  <a16:creationId xmlns:a16="http://schemas.microsoft.com/office/drawing/2014/main" id="{C1D66A73-71BB-4942-9DEE-3DA1EADD3F0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Blur radius="6"/>
                      </a14:imgEffect>
                    </a14:imgLayer>
                  </a14:imgProps>
                </a:ext>
                <a:ext uri="{28A0092B-C50C-407E-A947-70E740481C1C}">
                  <a14:useLocalDpi xmlns:a14="http://schemas.microsoft.com/office/drawing/2010/main"/>
                </a:ext>
              </a:extLst>
            </a:blip>
            <a:srcRect/>
            <a:stretch>
              <a:fillRect/>
            </a:stretch>
          </p:blipFill>
          <p:spPr bwMode="auto">
            <a:xfrm>
              <a:off x="3286125" y="3096491"/>
              <a:ext cx="1925493" cy="247563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20" name="正方形/長方形 119">
              <a:extLst>
                <a:ext uri="{FF2B5EF4-FFF2-40B4-BE49-F238E27FC236}">
                  <a16:creationId xmlns:a16="http://schemas.microsoft.com/office/drawing/2014/main" id="{0B41FE25-9D16-455E-9CE9-86A1870D74A0}"/>
                </a:ext>
              </a:extLst>
            </p:cNvPr>
            <p:cNvSpPr/>
            <p:nvPr/>
          </p:nvSpPr>
          <p:spPr>
            <a:xfrm>
              <a:off x="3286125" y="3107435"/>
              <a:ext cx="1925493" cy="2464690"/>
            </a:xfrm>
            <a:prstGeom prst="rect">
              <a:avLst/>
            </a:prstGeom>
            <a:solidFill>
              <a:schemeClr val="bg1">
                <a:lumMod val="8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943">
                <a:latin typeface="游ゴシック" panose="020B0400000000000000" pitchFamily="50" charset="-128"/>
                <a:ea typeface="游ゴシック" panose="020B0400000000000000" pitchFamily="50" charset="-128"/>
              </a:endParaRPr>
            </a:p>
          </p:txBody>
        </p:sp>
      </p:grpSp>
      <p:sp>
        <p:nvSpPr>
          <p:cNvPr id="118" name="Text Box 14">
            <a:extLst>
              <a:ext uri="{FF2B5EF4-FFF2-40B4-BE49-F238E27FC236}">
                <a16:creationId xmlns:a16="http://schemas.microsoft.com/office/drawing/2014/main" id="{AB124712-F325-4B59-A1F3-662321889691}"/>
              </a:ext>
            </a:extLst>
          </p:cNvPr>
          <p:cNvSpPr txBox="1">
            <a:spLocks noChangeArrowheads="1"/>
          </p:cNvSpPr>
          <p:nvPr/>
        </p:nvSpPr>
        <p:spPr bwMode="auto">
          <a:xfrm>
            <a:off x="272333" y="5512933"/>
            <a:ext cx="1058954" cy="3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defRPr/>
            </a:pPr>
            <a:r>
              <a:rPr lang="ja-JP" altLang="en-US" sz="648" b="1" kern="0">
                <a:effectLst>
                  <a:glow rad="127000">
                    <a:schemeClr val="bg1"/>
                  </a:glow>
                </a:effectLst>
                <a:latin typeface="游ゴシック" panose="020B0400000000000000" pitchFamily="50" charset="-128"/>
                <a:ea typeface="游ゴシック" panose="020B0400000000000000" pitchFamily="50" charset="-128"/>
              </a:rPr>
              <a:t>朝日新聞本紙に</a:t>
            </a:r>
            <a:endParaRPr lang="en-US" altLang="ja-JP" sz="648" b="1" kern="0">
              <a:effectLst>
                <a:glow rad="127000">
                  <a:schemeClr val="bg1"/>
                </a:glow>
              </a:effectLst>
              <a:latin typeface="游ゴシック" panose="020B0400000000000000" pitchFamily="50" charset="-128"/>
              <a:ea typeface="游ゴシック" panose="020B0400000000000000" pitchFamily="50" charset="-128"/>
            </a:endParaRPr>
          </a:p>
          <a:p>
            <a:pPr algn="ctr" eaLnBrk="1" hangingPunct="1">
              <a:defRPr/>
            </a:pPr>
            <a:r>
              <a:rPr lang="ja-JP" altLang="en-US" sz="648" b="1" kern="0">
                <a:effectLst>
                  <a:glow rad="127000">
                    <a:schemeClr val="bg1"/>
                  </a:glow>
                </a:effectLst>
                <a:latin typeface="游ゴシック" panose="020B0400000000000000" pitchFamily="50" charset="-128"/>
                <a:ea typeface="游ゴシック" panose="020B0400000000000000" pitchFamily="50" charset="-128"/>
              </a:rPr>
              <a:t>掲載の</a:t>
            </a:r>
            <a:endParaRPr lang="en-US" altLang="ja-JP" sz="648" b="1" kern="0">
              <a:effectLst>
                <a:glow rad="127000">
                  <a:schemeClr val="bg1"/>
                </a:glow>
              </a:effectLst>
              <a:latin typeface="游ゴシック" panose="020B0400000000000000" pitchFamily="50" charset="-128"/>
              <a:ea typeface="游ゴシック" panose="020B0400000000000000" pitchFamily="50" charset="-128"/>
            </a:endParaRPr>
          </a:p>
          <a:p>
            <a:pPr algn="ctr" eaLnBrk="1" hangingPunct="1">
              <a:defRPr/>
            </a:pPr>
            <a:r>
              <a:rPr lang="ja-JP" altLang="en-US" sz="648" b="1" kern="0">
                <a:effectLst>
                  <a:glow rad="127000">
                    <a:schemeClr val="bg1"/>
                  </a:glow>
                </a:effectLst>
                <a:latin typeface="游ゴシック" panose="020B0400000000000000" pitchFamily="50" charset="-128"/>
                <a:ea typeface="游ゴシック" panose="020B0400000000000000" pitchFamily="50" charset="-128"/>
              </a:rPr>
              <a:t>記事体広告</a:t>
            </a:r>
          </a:p>
        </p:txBody>
      </p:sp>
      <p:sp>
        <p:nvSpPr>
          <p:cNvPr id="124" name="Text Box 14">
            <a:extLst>
              <a:ext uri="{FF2B5EF4-FFF2-40B4-BE49-F238E27FC236}">
                <a16:creationId xmlns:a16="http://schemas.microsoft.com/office/drawing/2014/main" id="{029C01AA-14A0-4C97-9225-C6DCF40B513F}"/>
              </a:ext>
            </a:extLst>
          </p:cNvPr>
          <p:cNvSpPr txBox="1">
            <a:spLocks noChangeArrowheads="1"/>
          </p:cNvSpPr>
          <p:nvPr/>
        </p:nvSpPr>
        <p:spPr bwMode="auto">
          <a:xfrm>
            <a:off x="272334" y="4259111"/>
            <a:ext cx="1058954" cy="49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ja-JP" altLang="en-US" sz="648" b="1" kern="0">
                <a:effectLst>
                  <a:glow rad="127000">
                    <a:schemeClr val="bg1"/>
                  </a:glow>
                </a:effectLst>
                <a:latin typeface="游ゴシック" panose="020B0400000000000000" pitchFamily="50" charset="-128"/>
                <a:ea typeface="游ゴシック" panose="020B0400000000000000" pitchFamily="50" charset="-128"/>
              </a:rPr>
              <a:t>朝デジ、＆、</a:t>
            </a:r>
            <a:r>
              <a:rPr lang="en-US" altLang="ja-JP" sz="648" b="1" kern="0">
                <a:effectLst>
                  <a:glow rad="127000">
                    <a:schemeClr val="bg1"/>
                  </a:glow>
                </a:effectLst>
                <a:latin typeface="游ゴシック" panose="020B0400000000000000" pitchFamily="50" charset="-128"/>
                <a:ea typeface="游ゴシック" panose="020B0400000000000000" pitchFamily="50" charset="-128"/>
              </a:rPr>
              <a:t>withnews</a:t>
            </a:r>
            <a:r>
              <a:rPr lang="ja-JP" altLang="en-US" sz="648" b="1" kern="0">
                <a:effectLst>
                  <a:glow rad="127000">
                    <a:schemeClr val="bg1"/>
                  </a:glow>
                </a:effectLst>
                <a:latin typeface="游ゴシック" panose="020B0400000000000000" pitchFamily="50" charset="-128"/>
                <a:ea typeface="游ゴシック" panose="020B0400000000000000" pitchFamily="50" charset="-128"/>
              </a:rPr>
              <a:t>などに</a:t>
            </a:r>
          </a:p>
          <a:p>
            <a:pPr algn="ctr">
              <a:defRPr/>
            </a:pPr>
            <a:r>
              <a:rPr lang="ja-JP" altLang="en-US" sz="648" b="1" kern="0">
                <a:effectLst>
                  <a:glow rad="127000">
                    <a:schemeClr val="bg1"/>
                  </a:glow>
                </a:effectLst>
                <a:latin typeface="游ゴシック" panose="020B0400000000000000" pitchFamily="50" charset="-128"/>
                <a:ea typeface="游ゴシック" panose="020B0400000000000000" pitchFamily="50" charset="-128"/>
              </a:rPr>
              <a:t>掲載のネイティブ</a:t>
            </a:r>
            <a:endParaRPr lang="en-US" altLang="ja-JP" sz="648" b="1" kern="0">
              <a:effectLst>
                <a:glow rad="127000">
                  <a:schemeClr val="bg1"/>
                </a:glow>
              </a:effectLst>
              <a:latin typeface="游ゴシック" panose="020B0400000000000000" pitchFamily="50" charset="-128"/>
              <a:ea typeface="游ゴシック" panose="020B0400000000000000" pitchFamily="50" charset="-128"/>
            </a:endParaRPr>
          </a:p>
          <a:p>
            <a:pPr algn="ctr">
              <a:defRPr/>
            </a:pPr>
            <a:r>
              <a:rPr lang="ja-JP" altLang="en-US" sz="648" b="1" kern="0">
                <a:effectLst>
                  <a:glow rad="127000">
                    <a:schemeClr val="bg1"/>
                  </a:glow>
                </a:effectLst>
                <a:latin typeface="游ゴシック" panose="020B0400000000000000" pitchFamily="50" charset="-128"/>
                <a:ea typeface="游ゴシック" panose="020B0400000000000000" pitchFamily="50" charset="-128"/>
              </a:rPr>
              <a:t>タイアップ広告</a:t>
            </a:r>
          </a:p>
        </p:txBody>
      </p:sp>
      <p:sp>
        <p:nvSpPr>
          <p:cNvPr id="121" name="Text Box 14">
            <a:extLst>
              <a:ext uri="{FF2B5EF4-FFF2-40B4-BE49-F238E27FC236}">
                <a16:creationId xmlns:a16="http://schemas.microsoft.com/office/drawing/2014/main" id="{496CA31B-CFA1-49CE-8364-A76D3E303A99}"/>
              </a:ext>
            </a:extLst>
          </p:cNvPr>
          <p:cNvSpPr txBox="1">
            <a:spLocks noChangeArrowheads="1"/>
          </p:cNvSpPr>
          <p:nvPr/>
        </p:nvSpPr>
        <p:spPr bwMode="auto">
          <a:xfrm>
            <a:off x="635618" y="4944558"/>
            <a:ext cx="320922" cy="2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1200">
                <a:solidFill>
                  <a:srgbClr val="4D4D4D"/>
                </a:solidFill>
                <a:latin typeface="ＭＳ Ｐゴシック" panose="020B0600070205080204" pitchFamily="50" charset="-128"/>
                <a:ea typeface="ＭＳ Ｐゴシック" panose="020B0600070205080204" pitchFamily="50" charset="-128"/>
              </a:defRPr>
            </a:lvl1pPr>
            <a:lvl2pPr marL="742950" indent="-285750">
              <a:defRPr kumimoji="1" sz="1200">
                <a:solidFill>
                  <a:srgbClr val="4D4D4D"/>
                </a:solidFill>
                <a:latin typeface="ＭＳ Ｐゴシック" panose="020B0600070205080204" pitchFamily="50" charset="-128"/>
                <a:ea typeface="ＭＳ Ｐゴシック" panose="020B0600070205080204" pitchFamily="50" charset="-128"/>
              </a:defRPr>
            </a:lvl2pPr>
            <a:lvl3pPr marL="1143000" indent="-228600">
              <a:defRPr kumimoji="1" sz="1200">
                <a:solidFill>
                  <a:srgbClr val="4D4D4D"/>
                </a:solidFill>
                <a:latin typeface="ＭＳ Ｐゴシック" panose="020B0600070205080204" pitchFamily="50" charset="-128"/>
                <a:ea typeface="ＭＳ Ｐゴシック" panose="020B0600070205080204" pitchFamily="50" charset="-128"/>
              </a:defRPr>
            </a:lvl3pPr>
            <a:lvl4pPr marL="1600200" indent="-228600">
              <a:defRPr kumimoji="1" sz="1200">
                <a:solidFill>
                  <a:srgbClr val="4D4D4D"/>
                </a:solidFill>
                <a:latin typeface="ＭＳ Ｐゴシック" panose="020B0600070205080204" pitchFamily="50" charset="-128"/>
                <a:ea typeface="ＭＳ Ｐゴシック" panose="020B0600070205080204" pitchFamily="50" charset="-128"/>
              </a:defRPr>
            </a:lvl4pPr>
            <a:lvl5pPr marL="2057400" indent="-228600">
              <a:defRPr kumimoji="1" sz="1200">
                <a:solidFill>
                  <a:srgbClr val="4D4D4D"/>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9pPr>
          </a:lstStyle>
          <a:p>
            <a:pPr eaLnBrk="1" hangingPunct="1">
              <a:defRPr/>
            </a:pPr>
            <a:r>
              <a:rPr lang="en-US" altLang="ja-JP" sz="1079" b="1" kern="0">
                <a:solidFill>
                  <a:schemeClr val="tx1"/>
                </a:solidFill>
                <a:latin typeface="游ゴシック" panose="020B0400000000000000" pitchFamily="50" charset="-128"/>
                <a:ea typeface="游ゴシック" panose="020B0400000000000000" pitchFamily="50" charset="-128"/>
              </a:rPr>
              <a:t>or</a:t>
            </a:r>
            <a:endParaRPr lang="ja-JP" altLang="en-US" sz="1079" b="1" kern="0">
              <a:solidFill>
                <a:schemeClr val="tx1"/>
              </a:solidFill>
              <a:latin typeface="游ゴシック" panose="020B0400000000000000" pitchFamily="50" charset="-128"/>
              <a:ea typeface="游ゴシック" panose="020B0400000000000000" pitchFamily="50" charset="-128"/>
            </a:endParaRPr>
          </a:p>
        </p:txBody>
      </p:sp>
      <p:sp>
        <p:nvSpPr>
          <p:cNvPr id="122" name="正方形/長方形 121">
            <a:extLst>
              <a:ext uri="{FF2B5EF4-FFF2-40B4-BE49-F238E27FC236}">
                <a16:creationId xmlns:a16="http://schemas.microsoft.com/office/drawing/2014/main" id="{6CC59C9A-69AB-49F4-960B-074A72DCA8A7}"/>
              </a:ext>
            </a:extLst>
          </p:cNvPr>
          <p:cNvSpPr/>
          <p:nvPr/>
        </p:nvSpPr>
        <p:spPr>
          <a:xfrm>
            <a:off x="1220523" y="5934193"/>
            <a:ext cx="633507" cy="200055"/>
          </a:xfrm>
          <a:prstGeom prst="rect">
            <a:avLst/>
          </a:prstGeom>
        </p:spPr>
        <p:txBody>
          <a:bodyPr wrap="none">
            <a:spAutoFit/>
          </a:bodyPr>
          <a:lstStyle/>
          <a:p>
            <a:pPr algn="ctr"/>
            <a:r>
              <a:rPr kumimoji="1" lang="en-US" altLang="ja-JP" sz="700">
                <a:latin typeface="游ゴシック" panose="020B0400000000000000" pitchFamily="50" charset="-128"/>
                <a:ea typeface="游ゴシック" panose="020B0400000000000000" pitchFamily="50" charset="-128"/>
              </a:rPr>
              <a:t>※</a:t>
            </a:r>
            <a:r>
              <a:rPr kumimoji="1" lang="ja-JP" altLang="en-US" sz="700">
                <a:latin typeface="游ゴシック" panose="020B0400000000000000" pitchFamily="50" charset="-128"/>
                <a:ea typeface="游ゴシック" panose="020B0400000000000000" pitchFamily="50" charset="-128"/>
              </a:rPr>
              <a:t>ほぼ転載</a:t>
            </a:r>
          </a:p>
        </p:txBody>
      </p:sp>
      <p:sp>
        <p:nvSpPr>
          <p:cNvPr id="123" name="正方形/長方形 122">
            <a:extLst>
              <a:ext uri="{FF2B5EF4-FFF2-40B4-BE49-F238E27FC236}">
                <a16:creationId xmlns:a16="http://schemas.microsoft.com/office/drawing/2014/main" id="{6F2E30C8-3432-4293-82E1-5F444747B82A}"/>
              </a:ext>
            </a:extLst>
          </p:cNvPr>
          <p:cNvSpPr/>
          <p:nvPr/>
        </p:nvSpPr>
        <p:spPr>
          <a:xfrm>
            <a:off x="4708713" y="2709382"/>
            <a:ext cx="2703690" cy="923779"/>
          </a:xfrm>
          <a:prstGeom prst="rect">
            <a:avLst/>
          </a:prstGeom>
          <a:noFill/>
        </p:spPr>
        <p:txBody>
          <a:bodyPr wrap="square" lIns="0" tIns="0" rIns="0" bIns="0">
            <a:spAutoFit/>
          </a:bodyPr>
          <a:lstStyle/>
          <a:p>
            <a:pPr>
              <a:lnSpc>
                <a:spcPct val="110000"/>
              </a:lnSpc>
            </a:pP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■友だち登録数 </a:t>
            </a:r>
            <a:endParaRPr kumimoji="1" lang="en-US" altLang="ja-JP" sz="1100" b="1">
              <a:solidFill>
                <a:schemeClr val="tx1">
                  <a:lumMod val="95000"/>
                  <a:lumOff val="5000"/>
                </a:schemeClr>
              </a:solidFill>
              <a:latin typeface="游ゴシック" panose="020B0400000000000000" pitchFamily="50" charset="-128"/>
              <a:ea typeface="游ゴシック" panose="020B0400000000000000" pitchFamily="50" charset="-128"/>
            </a:endParaRPr>
          </a:p>
          <a:p>
            <a:pPr>
              <a:lnSpc>
                <a:spcPct val="110000"/>
              </a:lnSpc>
            </a:pPr>
            <a:r>
              <a:rPr kumimoji="1" lang="en-US" altLang="ja-JP" sz="1100" b="1">
                <a:solidFill>
                  <a:schemeClr val="tx1">
                    <a:lumMod val="95000"/>
                    <a:lumOff val="5000"/>
                  </a:schemeClr>
                </a:solidFill>
                <a:latin typeface="游ゴシック" panose="020B0400000000000000" pitchFamily="50" charset="-128"/>
                <a:ea typeface="游ゴシック" panose="020B0400000000000000" pitchFamily="50" charset="-128"/>
              </a:rPr>
              <a:t>	</a:t>
            </a: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全</a:t>
            </a:r>
            <a:r>
              <a:rPr kumimoji="1" lang="en-US" altLang="ja-JP" sz="1100" b="1">
                <a:solidFill>
                  <a:schemeClr val="tx1">
                    <a:lumMod val="95000"/>
                    <a:lumOff val="5000"/>
                  </a:schemeClr>
                </a:solidFill>
                <a:latin typeface="游ゴシック" panose="020B0400000000000000" pitchFamily="50" charset="-128"/>
                <a:ea typeface="游ゴシック" panose="020B0400000000000000" pitchFamily="50" charset="-128"/>
              </a:rPr>
              <a:t>LINE</a:t>
            </a: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アカウントメディア中 </a:t>
            </a:r>
            <a:r>
              <a:rPr kumimoji="1" lang="en-US" altLang="ja-JP" sz="1100" b="1">
                <a:solidFill>
                  <a:schemeClr val="accent1"/>
                </a:solidFill>
                <a:latin typeface="游ゴシック" panose="020B0400000000000000" pitchFamily="50" charset="-128"/>
                <a:ea typeface="游ゴシック" panose="020B0400000000000000" pitchFamily="50" charset="-128"/>
              </a:rPr>
              <a:t>4</a:t>
            </a:r>
            <a:r>
              <a:rPr kumimoji="1" lang="ja-JP" altLang="en-US" sz="1100" b="1">
                <a:solidFill>
                  <a:schemeClr val="accent1"/>
                </a:solidFill>
                <a:latin typeface="游ゴシック" panose="020B0400000000000000" pitchFamily="50" charset="-128"/>
                <a:ea typeface="游ゴシック" panose="020B0400000000000000" pitchFamily="50" charset="-128"/>
              </a:rPr>
              <a:t>位</a:t>
            </a:r>
            <a:endParaRPr kumimoji="1" lang="en-US" altLang="ja-JP" sz="1100" b="1">
              <a:solidFill>
                <a:schemeClr val="accent1"/>
              </a:solidFill>
              <a:latin typeface="游ゴシック" panose="020B0400000000000000" pitchFamily="50" charset="-128"/>
              <a:ea typeface="游ゴシック" panose="020B0400000000000000" pitchFamily="50" charset="-128"/>
            </a:endParaRPr>
          </a:p>
          <a:p>
            <a:pPr>
              <a:lnSpc>
                <a:spcPct val="110000"/>
              </a:lnSpc>
            </a:pP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　</a:t>
            </a:r>
            <a:r>
              <a:rPr kumimoji="1" lang="en-US" altLang="ja-JP" sz="1100" b="1">
                <a:solidFill>
                  <a:schemeClr val="tx1">
                    <a:lumMod val="95000"/>
                    <a:lumOff val="5000"/>
                  </a:schemeClr>
                </a:solidFill>
                <a:latin typeface="游ゴシック" panose="020B0400000000000000" pitchFamily="50" charset="-128"/>
                <a:ea typeface="游ゴシック" panose="020B0400000000000000" pitchFamily="50" charset="-128"/>
              </a:rPr>
              <a:t>	</a:t>
            </a: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報道系アカウント中 </a:t>
            </a:r>
            <a:r>
              <a:rPr kumimoji="1" lang="en-US" altLang="ja-JP" sz="1100" b="1">
                <a:solidFill>
                  <a:schemeClr val="accent1"/>
                </a:solidFill>
                <a:latin typeface="游ゴシック" panose="020B0400000000000000" pitchFamily="50" charset="-128"/>
                <a:ea typeface="游ゴシック" panose="020B0400000000000000" pitchFamily="50" charset="-128"/>
              </a:rPr>
              <a:t>1</a:t>
            </a:r>
            <a:r>
              <a:rPr kumimoji="1" lang="ja-JP" altLang="en-US" sz="1100" b="1">
                <a:solidFill>
                  <a:schemeClr val="accent1"/>
                </a:solidFill>
                <a:latin typeface="游ゴシック" panose="020B0400000000000000" pitchFamily="50" charset="-128"/>
                <a:ea typeface="游ゴシック" panose="020B0400000000000000" pitchFamily="50" charset="-128"/>
              </a:rPr>
              <a:t>位</a:t>
            </a:r>
            <a:endParaRPr kumimoji="1" lang="en-US" altLang="ja-JP" sz="1100" b="1">
              <a:solidFill>
                <a:schemeClr val="accent1"/>
              </a:solidFill>
              <a:latin typeface="游ゴシック" panose="020B0400000000000000" pitchFamily="50" charset="-128"/>
              <a:ea typeface="游ゴシック" panose="020B0400000000000000" pitchFamily="50" charset="-128"/>
            </a:endParaRPr>
          </a:p>
          <a:p>
            <a:pPr>
              <a:lnSpc>
                <a:spcPct val="110000"/>
              </a:lnSpc>
            </a:pP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■エンゲージメントランキング</a:t>
            </a:r>
            <a:endParaRPr kumimoji="1" lang="en-US" altLang="ja-JP" sz="1100" b="1">
              <a:solidFill>
                <a:schemeClr val="tx1">
                  <a:lumMod val="95000"/>
                  <a:lumOff val="5000"/>
                </a:schemeClr>
              </a:solidFill>
              <a:latin typeface="游ゴシック" panose="020B0400000000000000" pitchFamily="50" charset="-128"/>
              <a:ea typeface="游ゴシック" panose="020B0400000000000000" pitchFamily="50" charset="-128"/>
            </a:endParaRPr>
          </a:p>
          <a:p>
            <a:pPr>
              <a:lnSpc>
                <a:spcPct val="110000"/>
              </a:lnSpc>
            </a:pPr>
            <a:r>
              <a:rPr kumimoji="1" lang="en-US" altLang="ja-JP" sz="1100" b="1">
                <a:solidFill>
                  <a:schemeClr val="tx1">
                    <a:lumMod val="95000"/>
                    <a:lumOff val="5000"/>
                  </a:schemeClr>
                </a:solidFill>
                <a:latin typeface="游ゴシック" panose="020B0400000000000000" pitchFamily="50" charset="-128"/>
                <a:ea typeface="游ゴシック" panose="020B0400000000000000" pitchFamily="50" charset="-128"/>
              </a:rPr>
              <a:t>	</a:t>
            </a: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報道系アカウント中 </a:t>
            </a:r>
            <a:r>
              <a:rPr kumimoji="1" lang="en-US" altLang="ja-JP" sz="1100" b="1">
                <a:solidFill>
                  <a:schemeClr val="accent1"/>
                </a:solidFill>
                <a:latin typeface="游ゴシック" panose="020B0400000000000000" pitchFamily="50" charset="-128"/>
                <a:ea typeface="游ゴシック" panose="020B0400000000000000" pitchFamily="50" charset="-128"/>
              </a:rPr>
              <a:t>1</a:t>
            </a:r>
            <a:r>
              <a:rPr kumimoji="1" lang="ja-JP" altLang="en-US" sz="1100" b="1">
                <a:solidFill>
                  <a:schemeClr val="accent1"/>
                </a:solidFill>
                <a:latin typeface="游ゴシック" panose="020B0400000000000000" pitchFamily="50" charset="-128"/>
                <a:ea typeface="游ゴシック" panose="020B0400000000000000" pitchFamily="50" charset="-128"/>
              </a:rPr>
              <a:t>位</a:t>
            </a:r>
          </a:p>
        </p:txBody>
      </p:sp>
      <p:sp>
        <p:nvSpPr>
          <p:cNvPr id="128" name="テキスト ボックス 24">
            <a:extLst>
              <a:ext uri="{FF2B5EF4-FFF2-40B4-BE49-F238E27FC236}">
                <a16:creationId xmlns:a16="http://schemas.microsoft.com/office/drawing/2014/main" id="{921654A9-7203-4C2E-80C5-62E004FBB454}"/>
              </a:ext>
            </a:extLst>
          </p:cNvPr>
          <p:cNvSpPr txBox="1"/>
          <p:nvPr/>
        </p:nvSpPr>
        <p:spPr>
          <a:xfrm>
            <a:off x="4827363" y="5292458"/>
            <a:ext cx="2922066"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a:defRPr/>
            </a:pPr>
            <a:r>
              <a:rPr lang="ja-JP" altLang="en-US" sz="1000" b="1">
                <a:latin typeface="+mn-ea"/>
                <a:cs typeface="メイリオ" panose="020B0604030504040204" pitchFamily="50" charset="-128"/>
              </a:rPr>
              <a:t>全</a:t>
            </a:r>
            <a:r>
              <a:rPr lang="en-US" altLang="ja-JP" sz="1000" b="1">
                <a:latin typeface="+mn-ea"/>
                <a:cs typeface="メイリオ" panose="020B0604030504040204" pitchFamily="50" charset="-128"/>
              </a:rPr>
              <a:t>LINE</a:t>
            </a:r>
            <a:r>
              <a:rPr lang="ja-JP" altLang="en-US" sz="1000" b="1">
                <a:latin typeface="+mn-ea"/>
                <a:cs typeface="メイリオ" panose="020B0604030504040204" pitchFamily="50" charset="-128"/>
              </a:rPr>
              <a:t>アカウントメディア　友だち数ランキング</a:t>
            </a:r>
            <a:endParaRPr lang="en-US" altLang="ja-JP" sz="1000" b="1">
              <a:latin typeface="+mn-ea"/>
              <a:cs typeface="メイリオ" panose="020B0604030504040204" pitchFamily="50" charset="-128"/>
            </a:endParaRPr>
          </a:p>
        </p:txBody>
      </p:sp>
      <p:sp>
        <p:nvSpPr>
          <p:cNvPr id="129" name="テキスト ボックス 35">
            <a:extLst>
              <a:ext uri="{FF2B5EF4-FFF2-40B4-BE49-F238E27FC236}">
                <a16:creationId xmlns:a16="http://schemas.microsoft.com/office/drawing/2014/main" id="{C4C52F04-1606-4F46-B0C0-A232140D14F7}"/>
              </a:ext>
            </a:extLst>
          </p:cNvPr>
          <p:cNvSpPr txBox="1"/>
          <p:nvPr/>
        </p:nvSpPr>
        <p:spPr>
          <a:xfrm>
            <a:off x="4827363" y="6159319"/>
            <a:ext cx="269897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000" b="1">
                <a:latin typeface="+mn-ea"/>
                <a:cs typeface="メイリオ" panose="020B0604030504040204" pitchFamily="50" charset="-128"/>
              </a:rPr>
              <a:t>報道系アカウント　友だち数ランキング</a:t>
            </a:r>
            <a:endParaRPr lang="en-US" altLang="ja-JP" sz="1000" b="1">
              <a:latin typeface="+mn-ea"/>
              <a:cs typeface="メイリオ" panose="020B0604030504040204" pitchFamily="50" charset="-128"/>
            </a:endParaRPr>
          </a:p>
        </p:txBody>
      </p:sp>
      <p:sp>
        <p:nvSpPr>
          <p:cNvPr id="138" name="テキスト ボックス 47">
            <a:extLst>
              <a:ext uri="{FF2B5EF4-FFF2-40B4-BE49-F238E27FC236}">
                <a16:creationId xmlns:a16="http://schemas.microsoft.com/office/drawing/2014/main" id="{756A7BC9-2DB9-4F56-918C-FC119E876AC6}"/>
              </a:ext>
            </a:extLst>
          </p:cNvPr>
          <p:cNvSpPr txBox="1"/>
          <p:nvPr/>
        </p:nvSpPr>
        <p:spPr>
          <a:xfrm>
            <a:off x="4827363" y="6757219"/>
            <a:ext cx="1108971" cy="92333"/>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600">
                <a:solidFill>
                  <a:prstClr val="black"/>
                </a:solidFill>
                <a:latin typeface="+mn-ea"/>
                <a:cs typeface="メイリオ" panose="020B0604030504040204" pitchFamily="50" charset="-128"/>
              </a:rPr>
              <a:t>※2020</a:t>
            </a:r>
            <a:r>
              <a:rPr lang="ja-JP" altLang="en-US" sz="600">
                <a:solidFill>
                  <a:prstClr val="black"/>
                </a:solidFill>
                <a:latin typeface="+mn-ea"/>
                <a:cs typeface="メイリオ" panose="020B0604030504040204" pitchFamily="50" charset="-128"/>
              </a:rPr>
              <a:t>年</a:t>
            </a:r>
            <a:r>
              <a:rPr lang="en-US" altLang="ja-JP" sz="600">
                <a:solidFill>
                  <a:prstClr val="black"/>
                </a:solidFill>
                <a:latin typeface="+mn-ea"/>
                <a:cs typeface="メイリオ" panose="020B0604030504040204" pitchFamily="50" charset="-128"/>
              </a:rPr>
              <a:t>1</a:t>
            </a:r>
            <a:r>
              <a:rPr lang="ja-JP" altLang="en-US" sz="600">
                <a:solidFill>
                  <a:prstClr val="black"/>
                </a:solidFill>
                <a:latin typeface="+mn-ea"/>
                <a:cs typeface="メイリオ" panose="020B0604030504040204" pitchFamily="50" charset="-128"/>
              </a:rPr>
              <a:t>月現在</a:t>
            </a:r>
            <a:endParaRPr kumimoji="1" lang="en-US" altLang="ja-JP" sz="600" b="0" i="0" u="none" strike="noStrike" kern="1200" cap="none" spc="0" normalizeH="0" baseline="0" noProof="0">
              <a:ln>
                <a:noFill/>
              </a:ln>
              <a:solidFill>
                <a:prstClr val="black"/>
              </a:solidFill>
              <a:effectLst/>
              <a:uLnTx/>
              <a:uFillTx/>
              <a:latin typeface="+mn-ea"/>
              <a:cs typeface="メイリオ" panose="020B0604030504040204" pitchFamily="50" charset="-128"/>
            </a:endParaRPr>
          </a:p>
        </p:txBody>
      </p:sp>
      <p:sp>
        <p:nvSpPr>
          <p:cNvPr id="149" name="テキスト ボックス 55">
            <a:extLst>
              <a:ext uri="{FF2B5EF4-FFF2-40B4-BE49-F238E27FC236}">
                <a16:creationId xmlns:a16="http://schemas.microsoft.com/office/drawing/2014/main" id="{6204C14F-3D23-414D-AF85-BA75D0980A17}"/>
              </a:ext>
            </a:extLst>
          </p:cNvPr>
          <p:cNvSpPr txBox="1"/>
          <p:nvPr/>
        </p:nvSpPr>
        <p:spPr>
          <a:xfrm>
            <a:off x="4827363" y="3808753"/>
            <a:ext cx="285455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000" b="1">
                <a:latin typeface="+mn-ea"/>
                <a:cs typeface="メイリオ" panose="020B0604030504040204" pitchFamily="50" charset="-128"/>
              </a:rPr>
              <a:t>報道系アカウント　エンゲージメントランキング</a:t>
            </a:r>
            <a:endParaRPr lang="en-US" altLang="ja-JP" sz="1000" b="1">
              <a:latin typeface="+mn-ea"/>
              <a:cs typeface="メイリオ" panose="020B0604030504040204" pitchFamily="50" charset="-128"/>
            </a:endParaRPr>
          </a:p>
        </p:txBody>
      </p:sp>
      <p:sp>
        <p:nvSpPr>
          <p:cNvPr id="150" name="テキスト ボックス 57">
            <a:extLst>
              <a:ext uri="{FF2B5EF4-FFF2-40B4-BE49-F238E27FC236}">
                <a16:creationId xmlns:a16="http://schemas.microsoft.com/office/drawing/2014/main" id="{93FF3594-E145-42F6-8F30-24F0B9EABCCB}"/>
              </a:ext>
            </a:extLst>
          </p:cNvPr>
          <p:cNvSpPr txBox="1"/>
          <p:nvPr/>
        </p:nvSpPr>
        <p:spPr>
          <a:xfrm>
            <a:off x="4827363" y="4399626"/>
            <a:ext cx="1413182" cy="92333"/>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600">
                <a:solidFill>
                  <a:prstClr val="black"/>
                </a:solidFill>
                <a:latin typeface="+mn-ea"/>
                <a:cs typeface="メイリオ" panose="020B0604030504040204" pitchFamily="50" charset="-128"/>
              </a:rPr>
              <a:t>※2018</a:t>
            </a:r>
            <a:r>
              <a:rPr lang="ja-JP" altLang="en-US" sz="600">
                <a:solidFill>
                  <a:prstClr val="black"/>
                </a:solidFill>
                <a:latin typeface="+mn-ea"/>
                <a:cs typeface="メイリオ" panose="020B0604030504040204" pitchFamily="50" charset="-128"/>
              </a:rPr>
              <a:t>年</a:t>
            </a:r>
            <a:r>
              <a:rPr lang="en-US" altLang="ja-JP" sz="600">
                <a:solidFill>
                  <a:prstClr val="black"/>
                </a:solidFill>
                <a:latin typeface="+mn-ea"/>
                <a:cs typeface="メイリオ" panose="020B0604030504040204" pitchFamily="50" charset="-128"/>
              </a:rPr>
              <a:t>10</a:t>
            </a:r>
            <a:r>
              <a:rPr lang="ja-JP" altLang="en-US" sz="600">
                <a:solidFill>
                  <a:prstClr val="black"/>
                </a:solidFill>
                <a:latin typeface="+mn-ea"/>
                <a:cs typeface="メイリオ" panose="020B0604030504040204" pitchFamily="50" charset="-128"/>
              </a:rPr>
              <a:t>月</a:t>
            </a:r>
            <a:r>
              <a:rPr lang="en-US" altLang="ja-JP" sz="600">
                <a:solidFill>
                  <a:prstClr val="black"/>
                </a:solidFill>
                <a:latin typeface="+mn-ea"/>
                <a:cs typeface="メイリオ" panose="020B0604030504040204" pitchFamily="50" charset="-128"/>
              </a:rPr>
              <a:t>1</a:t>
            </a:r>
            <a:r>
              <a:rPr lang="ja-JP" altLang="en-US" sz="600">
                <a:solidFill>
                  <a:prstClr val="black"/>
                </a:solidFill>
                <a:latin typeface="+mn-ea"/>
                <a:cs typeface="メイリオ" panose="020B0604030504040204" pitchFamily="50" charset="-128"/>
              </a:rPr>
              <a:t>日週ランキング</a:t>
            </a:r>
            <a:endParaRPr kumimoji="1" lang="en-US" altLang="ja-JP" sz="600" b="0" i="0" u="none" strike="noStrike" kern="1200" cap="none" spc="0" normalizeH="0" baseline="0" noProof="0">
              <a:ln>
                <a:noFill/>
              </a:ln>
              <a:solidFill>
                <a:prstClr val="black"/>
              </a:solidFill>
              <a:effectLst/>
              <a:uLnTx/>
              <a:uFillTx/>
              <a:latin typeface="+mn-ea"/>
              <a:cs typeface="メイリオ" panose="020B0604030504040204" pitchFamily="50" charset="-128"/>
            </a:endParaRPr>
          </a:p>
        </p:txBody>
      </p:sp>
      <p:pic>
        <p:nvPicPr>
          <p:cNvPr id="151" name="Picture 14" descr="「朝日新聞デジタル」の画像検索結果">
            <a:extLst>
              <a:ext uri="{FF2B5EF4-FFF2-40B4-BE49-F238E27FC236}">
                <a16:creationId xmlns:a16="http://schemas.microsoft.com/office/drawing/2014/main" id="{3AE43034-752F-4F82-AFEE-88D5A6D591AA}"/>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432312" y="4033503"/>
            <a:ext cx="467937" cy="251130"/>
          </a:xfrm>
          <a:prstGeom prst="rect">
            <a:avLst/>
          </a:prstGeom>
          <a:noFill/>
          <a:extLst>
            <a:ext uri="{909E8E84-426E-40DD-AFC4-6F175D3DCCD1}">
              <a14:hiddenFill xmlns:a14="http://schemas.microsoft.com/office/drawing/2010/main">
                <a:solidFill>
                  <a:srgbClr val="FFFFFF"/>
                </a:solidFill>
              </a14:hiddenFill>
            </a:ext>
          </a:extLst>
        </p:spPr>
      </p:pic>
      <p:sp>
        <p:nvSpPr>
          <p:cNvPr id="154" name="テキスト ボックス 73">
            <a:extLst>
              <a:ext uri="{FF2B5EF4-FFF2-40B4-BE49-F238E27FC236}">
                <a16:creationId xmlns:a16="http://schemas.microsoft.com/office/drawing/2014/main" id="{1F84B30A-25BD-43F2-B913-8FC96F72E566}"/>
              </a:ext>
            </a:extLst>
          </p:cNvPr>
          <p:cNvSpPr txBox="1"/>
          <p:nvPr/>
        </p:nvSpPr>
        <p:spPr>
          <a:xfrm>
            <a:off x="5971339" y="4073321"/>
            <a:ext cx="377893" cy="20005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700" b="1">
                <a:solidFill>
                  <a:schemeClr val="accent1"/>
                </a:solidFill>
                <a:latin typeface="+mn-ea"/>
              </a:rPr>
              <a:t>１位</a:t>
            </a:r>
            <a:endParaRPr lang="en-US" altLang="ja-JP" sz="700" b="1">
              <a:solidFill>
                <a:schemeClr val="accent1"/>
              </a:solidFill>
              <a:latin typeface="+mn-ea"/>
            </a:endParaRPr>
          </a:p>
        </p:txBody>
      </p:sp>
      <p:cxnSp>
        <p:nvCxnSpPr>
          <p:cNvPr id="174" name="直線コネクタ 173">
            <a:extLst>
              <a:ext uri="{FF2B5EF4-FFF2-40B4-BE49-F238E27FC236}">
                <a16:creationId xmlns:a16="http://schemas.microsoft.com/office/drawing/2014/main" id="{52C9A5EF-0A74-4886-BE53-FCE85ECA1A12}"/>
              </a:ext>
            </a:extLst>
          </p:cNvPr>
          <p:cNvCxnSpPr>
            <a:cxnSpLocks/>
          </p:cNvCxnSpPr>
          <p:nvPr/>
        </p:nvCxnSpPr>
        <p:spPr>
          <a:xfrm>
            <a:off x="4608549" y="3577240"/>
            <a:ext cx="0" cy="3226146"/>
          </a:xfrm>
          <a:prstGeom prst="line">
            <a:avLst/>
          </a:prstGeom>
          <a:ln>
            <a:solidFill>
              <a:srgbClr val="AE965B"/>
            </a:solidFill>
          </a:ln>
        </p:spPr>
        <p:style>
          <a:lnRef idx="1">
            <a:schemeClr val="accent1"/>
          </a:lnRef>
          <a:fillRef idx="0">
            <a:schemeClr val="accent1"/>
          </a:fillRef>
          <a:effectRef idx="0">
            <a:schemeClr val="accent1"/>
          </a:effectRef>
          <a:fontRef idx="minor">
            <a:schemeClr val="tx1"/>
          </a:fontRef>
        </p:style>
      </p:cxnSp>
      <p:sp>
        <p:nvSpPr>
          <p:cNvPr id="179" name="四角形: 角を丸くする 178">
            <a:extLst>
              <a:ext uri="{FF2B5EF4-FFF2-40B4-BE49-F238E27FC236}">
                <a16:creationId xmlns:a16="http://schemas.microsoft.com/office/drawing/2014/main" id="{74073D21-A44A-4F6A-9958-3F48CAA362D4}"/>
              </a:ext>
            </a:extLst>
          </p:cNvPr>
          <p:cNvSpPr/>
          <p:nvPr/>
        </p:nvSpPr>
        <p:spPr>
          <a:xfrm>
            <a:off x="5356408" y="3958050"/>
            <a:ext cx="1075496" cy="406930"/>
          </a:xfrm>
          <a:prstGeom prst="roundRect">
            <a:avLst>
              <a:gd name="adj" fmla="val 9261"/>
            </a:avLst>
          </a:prstGeom>
          <a:no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68" name="四角形: 角を丸くする 167">
            <a:extLst>
              <a:ext uri="{FF2B5EF4-FFF2-40B4-BE49-F238E27FC236}">
                <a16:creationId xmlns:a16="http://schemas.microsoft.com/office/drawing/2014/main" id="{D7935E57-27B1-4284-A2E0-279B5A131FF2}"/>
              </a:ext>
            </a:extLst>
          </p:cNvPr>
          <p:cNvSpPr/>
          <p:nvPr/>
        </p:nvSpPr>
        <p:spPr>
          <a:xfrm>
            <a:off x="7967172" y="6781745"/>
            <a:ext cx="2346322" cy="362560"/>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defTabSz="1881188"/>
            <a:r>
              <a:rPr kumimoji="1" lang="ja-JP" altLang="en-US" sz="1100" b="1">
                <a:solidFill>
                  <a:schemeClr val="tx1"/>
                </a:solidFill>
                <a:latin typeface="游ゴシック" panose="020B0400000000000000" pitchFamily="50" charset="-128"/>
                <a:ea typeface="游ゴシック" panose="020B0400000000000000" pitchFamily="50" charset="-128"/>
              </a:rPr>
              <a:t>■参考コスト   </a:t>
            </a:r>
            <a:r>
              <a:rPr kumimoji="1" lang="en-US" altLang="ja-JP" sz="1000" b="1">
                <a:solidFill>
                  <a:schemeClr val="tx1"/>
                </a:solidFill>
                <a:latin typeface="游ゴシック" panose="020B0400000000000000" pitchFamily="50" charset="-128"/>
                <a:ea typeface="游ゴシック" panose="020B0400000000000000" pitchFamily="50" charset="-128"/>
              </a:rPr>
              <a:t>1</a:t>
            </a:r>
            <a:r>
              <a:rPr kumimoji="1" lang="ja-JP" altLang="en-US" sz="1000" b="1">
                <a:solidFill>
                  <a:schemeClr val="tx1"/>
                </a:solidFill>
                <a:latin typeface="游ゴシック" panose="020B0400000000000000" pitchFamily="50" charset="-128"/>
                <a:ea typeface="游ゴシック" panose="020B0400000000000000" pitchFamily="50" charset="-128"/>
              </a:rPr>
              <a:t>本：</a:t>
            </a:r>
            <a:r>
              <a:rPr kumimoji="1" lang="en-US" altLang="ja-JP" sz="1000" b="1">
                <a:solidFill>
                  <a:schemeClr val="tx1"/>
                </a:solidFill>
                <a:latin typeface="游ゴシック" panose="020B0400000000000000" pitchFamily="50" charset="-128"/>
                <a:ea typeface="游ゴシック" panose="020B0400000000000000" pitchFamily="50" charset="-128"/>
              </a:rPr>
              <a:t>400</a:t>
            </a:r>
            <a:r>
              <a:rPr kumimoji="1" lang="ja-JP" altLang="en-US" sz="1000" b="1">
                <a:solidFill>
                  <a:schemeClr val="tx1"/>
                </a:solidFill>
                <a:latin typeface="游ゴシック" panose="020B0400000000000000" pitchFamily="50" charset="-128"/>
                <a:ea typeface="游ゴシック" panose="020B0400000000000000" pitchFamily="50" charset="-128"/>
              </a:rPr>
              <a:t>万円～　</a:t>
            </a:r>
          </a:p>
        </p:txBody>
      </p:sp>
      <p:sp>
        <p:nvSpPr>
          <p:cNvPr id="12" name="正方形/長方形 11">
            <a:extLst>
              <a:ext uri="{FF2B5EF4-FFF2-40B4-BE49-F238E27FC236}">
                <a16:creationId xmlns:a16="http://schemas.microsoft.com/office/drawing/2014/main" id="{AD577DA1-CD0E-45C6-A058-B1DA277A2CA2}"/>
              </a:ext>
            </a:extLst>
          </p:cNvPr>
          <p:cNvSpPr/>
          <p:nvPr/>
        </p:nvSpPr>
        <p:spPr>
          <a:xfrm rot="325563">
            <a:off x="1431808" y="4282840"/>
            <a:ext cx="253098" cy="3302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sp>
        <p:nvSpPr>
          <p:cNvPr id="102" name="正方形/長方形 101">
            <a:extLst>
              <a:ext uri="{FF2B5EF4-FFF2-40B4-BE49-F238E27FC236}">
                <a16:creationId xmlns:a16="http://schemas.microsoft.com/office/drawing/2014/main" id="{AB98BEAF-2039-409E-98B6-5BE91811368D}"/>
              </a:ext>
            </a:extLst>
          </p:cNvPr>
          <p:cNvSpPr/>
          <p:nvPr/>
        </p:nvSpPr>
        <p:spPr>
          <a:xfrm rot="325563">
            <a:off x="1421195" y="5588578"/>
            <a:ext cx="253098" cy="3302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grpSp>
        <p:nvGrpSpPr>
          <p:cNvPr id="36" name="グループ化 35">
            <a:extLst>
              <a:ext uri="{FF2B5EF4-FFF2-40B4-BE49-F238E27FC236}">
                <a16:creationId xmlns:a16="http://schemas.microsoft.com/office/drawing/2014/main" id="{7537BD99-6732-4238-BBA5-6710982F1311}"/>
              </a:ext>
            </a:extLst>
          </p:cNvPr>
          <p:cNvGrpSpPr/>
          <p:nvPr/>
        </p:nvGrpSpPr>
        <p:grpSpPr>
          <a:xfrm>
            <a:off x="2379064" y="4543659"/>
            <a:ext cx="760212" cy="1546638"/>
            <a:chOff x="848989" y="3742296"/>
            <a:chExt cx="760212" cy="1546638"/>
          </a:xfrm>
        </p:grpSpPr>
        <p:pic>
          <p:nvPicPr>
            <p:cNvPr id="167" name="Picture 3">
              <a:extLst>
                <a:ext uri="{FF2B5EF4-FFF2-40B4-BE49-F238E27FC236}">
                  <a16:creationId xmlns:a16="http://schemas.microsoft.com/office/drawing/2014/main" id="{0E28BF16-DAB7-407F-A456-F61042E57E47}"/>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rcRect/>
            <a:stretch/>
          </p:blipFill>
          <p:spPr bwMode="auto">
            <a:xfrm>
              <a:off x="931949" y="3953238"/>
              <a:ext cx="606478" cy="10774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1" name="Picture 4" descr="「スマホ　画像」の画像検索結果">
              <a:extLst>
                <a:ext uri="{FF2B5EF4-FFF2-40B4-BE49-F238E27FC236}">
                  <a16:creationId xmlns:a16="http://schemas.microsoft.com/office/drawing/2014/main" id="{299A7F6E-EA0D-4DE6-B38B-15F771F6E87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8989" y="3742296"/>
              <a:ext cx="760212" cy="1546638"/>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3">
              <a:extLst>
                <a:ext uri="{FF2B5EF4-FFF2-40B4-BE49-F238E27FC236}">
                  <a16:creationId xmlns:a16="http://schemas.microsoft.com/office/drawing/2014/main" id="{10B4F49F-8491-4F1C-BF2F-9F61D8DC441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p:blipFill>
          <p:spPr bwMode="auto">
            <a:xfrm>
              <a:off x="938659" y="4603165"/>
              <a:ext cx="231943" cy="212203"/>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grpSp>
      <p:sp>
        <p:nvSpPr>
          <p:cNvPr id="21" name="正方形/長方形 20">
            <a:extLst>
              <a:ext uri="{FF2B5EF4-FFF2-40B4-BE49-F238E27FC236}">
                <a16:creationId xmlns:a16="http://schemas.microsoft.com/office/drawing/2014/main" id="{8E9A3B3E-605E-449B-8B46-578F65591C19}"/>
              </a:ext>
            </a:extLst>
          </p:cNvPr>
          <p:cNvSpPr/>
          <p:nvPr/>
        </p:nvSpPr>
        <p:spPr>
          <a:xfrm>
            <a:off x="4785460" y="6358348"/>
            <a:ext cx="575592" cy="369332"/>
          </a:xfrm>
          <a:prstGeom prst="rect">
            <a:avLst/>
          </a:prstGeom>
        </p:spPr>
        <p:txBody>
          <a:bodyPr wrap="square">
            <a:spAutoFit/>
          </a:bodyPr>
          <a:lstStyle/>
          <a:p>
            <a:pPr algn="r"/>
            <a:r>
              <a:rPr lang="ja-JP" altLang="en-US" b="1" spc="-150">
                <a:solidFill>
                  <a:srgbClr val="C00000"/>
                </a:solidFill>
                <a:latin typeface="+mn-ea"/>
                <a:cs typeface="メイリオ" panose="020B0604030504040204" pitchFamily="50" charset="-128"/>
              </a:rPr>
              <a:t>１</a:t>
            </a:r>
            <a:r>
              <a:rPr lang="ja-JP" altLang="en-US" sz="1400" b="1" spc="-150">
                <a:solidFill>
                  <a:srgbClr val="C00000"/>
                </a:solidFill>
                <a:latin typeface="+mn-ea"/>
                <a:cs typeface="メイリオ" panose="020B0604030504040204" pitchFamily="50" charset="-128"/>
              </a:rPr>
              <a:t>位</a:t>
            </a:r>
            <a:endParaRPr lang="ja-JP" altLang="en-US" sz="4800" spc="-150">
              <a:solidFill>
                <a:srgbClr val="C00000"/>
              </a:solidFill>
            </a:endParaRPr>
          </a:p>
        </p:txBody>
      </p:sp>
      <p:sp>
        <p:nvSpPr>
          <p:cNvPr id="183" name="正方形/長方形 182">
            <a:extLst>
              <a:ext uri="{FF2B5EF4-FFF2-40B4-BE49-F238E27FC236}">
                <a16:creationId xmlns:a16="http://schemas.microsoft.com/office/drawing/2014/main" id="{4C6F9C37-89C2-40ED-8D5B-ACFB841B91C8}"/>
              </a:ext>
            </a:extLst>
          </p:cNvPr>
          <p:cNvSpPr/>
          <p:nvPr/>
        </p:nvSpPr>
        <p:spPr>
          <a:xfrm>
            <a:off x="4783906" y="5485643"/>
            <a:ext cx="575592" cy="369332"/>
          </a:xfrm>
          <a:prstGeom prst="rect">
            <a:avLst/>
          </a:prstGeom>
        </p:spPr>
        <p:txBody>
          <a:bodyPr wrap="square">
            <a:spAutoFit/>
          </a:bodyPr>
          <a:lstStyle/>
          <a:p>
            <a:pPr algn="r"/>
            <a:r>
              <a:rPr lang="ja-JP" altLang="en-US" b="1" spc="-150">
                <a:solidFill>
                  <a:srgbClr val="C00000"/>
                </a:solidFill>
                <a:latin typeface="+mn-ea"/>
                <a:cs typeface="メイリオ" panose="020B0604030504040204" pitchFamily="50" charset="-128"/>
              </a:rPr>
              <a:t>４</a:t>
            </a:r>
            <a:r>
              <a:rPr lang="ja-JP" altLang="en-US" sz="1400" b="1" spc="-150">
                <a:solidFill>
                  <a:srgbClr val="C00000"/>
                </a:solidFill>
                <a:latin typeface="+mn-ea"/>
                <a:cs typeface="メイリオ" panose="020B0604030504040204" pitchFamily="50" charset="-128"/>
              </a:rPr>
              <a:t>位</a:t>
            </a:r>
            <a:endParaRPr lang="ja-JP" altLang="en-US" sz="4800" spc="-150">
              <a:solidFill>
                <a:srgbClr val="C00000"/>
              </a:solidFill>
            </a:endParaRPr>
          </a:p>
        </p:txBody>
      </p:sp>
      <p:sp>
        <p:nvSpPr>
          <p:cNvPr id="191" name="正方形/長方形 190">
            <a:extLst>
              <a:ext uri="{FF2B5EF4-FFF2-40B4-BE49-F238E27FC236}">
                <a16:creationId xmlns:a16="http://schemas.microsoft.com/office/drawing/2014/main" id="{006155E3-B32A-493B-AF16-585F98F3C105}"/>
              </a:ext>
            </a:extLst>
          </p:cNvPr>
          <p:cNvSpPr/>
          <p:nvPr/>
        </p:nvSpPr>
        <p:spPr>
          <a:xfrm>
            <a:off x="4785460" y="4012278"/>
            <a:ext cx="575592" cy="369332"/>
          </a:xfrm>
          <a:prstGeom prst="rect">
            <a:avLst/>
          </a:prstGeom>
        </p:spPr>
        <p:txBody>
          <a:bodyPr wrap="square">
            <a:spAutoFit/>
          </a:bodyPr>
          <a:lstStyle/>
          <a:p>
            <a:pPr algn="r"/>
            <a:r>
              <a:rPr lang="ja-JP" altLang="en-US" b="1" spc="-150">
                <a:solidFill>
                  <a:srgbClr val="C00000"/>
                </a:solidFill>
                <a:latin typeface="+mn-ea"/>
                <a:cs typeface="メイリオ" panose="020B0604030504040204" pitchFamily="50" charset="-128"/>
              </a:rPr>
              <a:t>１</a:t>
            </a:r>
            <a:r>
              <a:rPr lang="ja-JP" altLang="en-US" sz="1400" b="1" spc="-150">
                <a:solidFill>
                  <a:srgbClr val="C00000"/>
                </a:solidFill>
                <a:latin typeface="+mn-ea"/>
                <a:cs typeface="メイリオ" panose="020B0604030504040204" pitchFamily="50" charset="-128"/>
              </a:rPr>
              <a:t>位</a:t>
            </a:r>
            <a:endParaRPr lang="ja-JP" altLang="en-US" sz="4800" spc="-150">
              <a:solidFill>
                <a:srgbClr val="C00000"/>
              </a:solidFill>
            </a:endParaRPr>
          </a:p>
        </p:txBody>
      </p:sp>
      <p:pic>
        <p:nvPicPr>
          <p:cNvPr id="192" name="Picture 14" descr="「朝日新聞デジタル」の画像検索結果">
            <a:extLst>
              <a:ext uri="{FF2B5EF4-FFF2-40B4-BE49-F238E27FC236}">
                <a16:creationId xmlns:a16="http://schemas.microsoft.com/office/drawing/2014/main" id="{0E4B81C4-955E-4F5E-A54C-0C3DFEA3244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432312" y="5528141"/>
            <a:ext cx="467937" cy="251130"/>
          </a:xfrm>
          <a:prstGeom prst="rect">
            <a:avLst/>
          </a:prstGeom>
          <a:noFill/>
          <a:extLst>
            <a:ext uri="{909E8E84-426E-40DD-AFC4-6F175D3DCCD1}">
              <a14:hiddenFill xmlns:a14="http://schemas.microsoft.com/office/drawing/2010/main">
                <a:solidFill>
                  <a:srgbClr val="FFFFFF"/>
                </a:solidFill>
              </a14:hiddenFill>
            </a:ext>
          </a:extLst>
        </p:spPr>
      </p:pic>
      <p:sp>
        <p:nvSpPr>
          <p:cNvPr id="193" name="テキスト ボックス 73">
            <a:extLst>
              <a:ext uri="{FF2B5EF4-FFF2-40B4-BE49-F238E27FC236}">
                <a16:creationId xmlns:a16="http://schemas.microsoft.com/office/drawing/2014/main" id="{ACDC3B18-496D-4B81-BD9F-206015F06CEB}"/>
              </a:ext>
            </a:extLst>
          </p:cNvPr>
          <p:cNvSpPr txBox="1"/>
          <p:nvPr/>
        </p:nvSpPr>
        <p:spPr>
          <a:xfrm>
            <a:off x="5855873" y="5567959"/>
            <a:ext cx="608826" cy="20005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a:defRPr/>
            </a:pPr>
            <a:r>
              <a:rPr lang="en-US" altLang="ja-JP" sz="700" b="1">
                <a:solidFill>
                  <a:schemeClr val="accent1"/>
                </a:solidFill>
                <a:latin typeface="+mn-ea"/>
                <a:cs typeface="メイリオ" panose="020B0604030504040204" pitchFamily="50" charset="-128"/>
              </a:rPr>
              <a:t>490</a:t>
            </a:r>
            <a:r>
              <a:rPr lang="ja-JP" altLang="en-US" sz="700" b="1">
                <a:solidFill>
                  <a:schemeClr val="accent1"/>
                </a:solidFill>
                <a:latin typeface="+mn-ea"/>
                <a:cs typeface="メイリオ" panose="020B0604030504040204" pitchFamily="50" charset="-128"/>
              </a:rPr>
              <a:t>万人強</a:t>
            </a:r>
            <a:endParaRPr lang="en-US" altLang="ja-JP" sz="700" b="1">
              <a:solidFill>
                <a:schemeClr val="accent1"/>
              </a:solidFill>
              <a:latin typeface="+mn-ea"/>
              <a:cs typeface="メイリオ" panose="020B0604030504040204" pitchFamily="50" charset="-128"/>
            </a:endParaRPr>
          </a:p>
        </p:txBody>
      </p:sp>
      <p:sp>
        <p:nvSpPr>
          <p:cNvPr id="194" name="四角形: 角を丸くする 193">
            <a:extLst>
              <a:ext uri="{FF2B5EF4-FFF2-40B4-BE49-F238E27FC236}">
                <a16:creationId xmlns:a16="http://schemas.microsoft.com/office/drawing/2014/main" id="{2A1FD564-4E67-4999-BFEE-7B4FB36BC54F}"/>
              </a:ext>
            </a:extLst>
          </p:cNvPr>
          <p:cNvSpPr/>
          <p:nvPr/>
        </p:nvSpPr>
        <p:spPr>
          <a:xfrm>
            <a:off x="5356408" y="5442649"/>
            <a:ext cx="1075496" cy="406930"/>
          </a:xfrm>
          <a:prstGeom prst="roundRect">
            <a:avLst>
              <a:gd name="adj" fmla="val 9261"/>
            </a:avLst>
          </a:prstGeom>
          <a:no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pic>
        <p:nvPicPr>
          <p:cNvPr id="195" name="Picture 14" descr="「朝日新聞デジタル」の画像検索結果">
            <a:extLst>
              <a:ext uri="{FF2B5EF4-FFF2-40B4-BE49-F238E27FC236}">
                <a16:creationId xmlns:a16="http://schemas.microsoft.com/office/drawing/2014/main" id="{291F6D1D-1206-4241-BFAB-60E1F9CC3D05}"/>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432312" y="6402041"/>
            <a:ext cx="467937" cy="251130"/>
          </a:xfrm>
          <a:prstGeom prst="rect">
            <a:avLst/>
          </a:prstGeom>
          <a:noFill/>
          <a:extLst>
            <a:ext uri="{909E8E84-426E-40DD-AFC4-6F175D3DCCD1}">
              <a14:hiddenFill xmlns:a14="http://schemas.microsoft.com/office/drawing/2010/main">
                <a:solidFill>
                  <a:srgbClr val="FFFFFF"/>
                </a:solidFill>
              </a14:hiddenFill>
            </a:ext>
          </a:extLst>
        </p:spPr>
      </p:pic>
      <p:sp>
        <p:nvSpPr>
          <p:cNvPr id="197" name="四角形: 角を丸くする 196">
            <a:extLst>
              <a:ext uri="{FF2B5EF4-FFF2-40B4-BE49-F238E27FC236}">
                <a16:creationId xmlns:a16="http://schemas.microsoft.com/office/drawing/2014/main" id="{B60243E3-CF18-4B8D-A6CC-91AF6C36C2CE}"/>
              </a:ext>
            </a:extLst>
          </p:cNvPr>
          <p:cNvSpPr/>
          <p:nvPr/>
        </p:nvSpPr>
        <p:spPr>
          <a:xfrm>
            <a:off x="5356408" y="6326588"/>
            <a:ext cx="1075496" cy="406930"/>
          </a:xfrm>
          <a:prstGeom prst="roundRect">
            <a:avLst>
              <a:gd name="adj" fmla="val 9261"/>
            </a:avLst>
          </a:prstGeom>
          <a:no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98" name="テキスト ボックス 73">
            <a:extLst>
              <a:ext uri="{FF2B5EF4-FFF2-40B4-BE49-F238E27FC236}">
                <a16:creationId xmlns:a16="http://schemas.microsoft.com/office/drawing/2014/main" id="{239C8F81-8266-45D0-8B23-1FCA106A349F}"/>
              </a:ext>
            </a:extLst>
          </p:cNvPr>
          <p:cNvSpPr txBox="1"/>
          <p:nvPr/>
        </p:nvSpPr>
        <p:spPr>
          <a:xfrm>
            <a:off x="5855873" y="6430130"/>
            <a:ext cx="608826" cy="20005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a:defRPr/>
            </a:pPr>
            <a:r>
              <a:rPr lang="en-US" altLang="ja-JP" sz="700" b="1">
                <a:solidFill>
                  <a:schemeClr val="accent1"/>
                </a:solidFill>
                <a:latin typeface="+mn-ea"/>
                <a:cs typeface="メイリオ" panose="020B0604030504040204" pitchFamily="50" charset="-128"/>
              </a:rPr>
              <a:t>490</a:t>
            </a:r>
            <a:r>
              <a:rPr lang="ja-JP" altLang="en-US" sz="700" b="1">
                <a:solidFill>
                  <a:schemeClr val="accent1"/>
                </a:solidFill>
                <a:latin typeface="+mn-ea"/>
                <a:cs typeface="メイリオ" panose="020B0604030504040204" pitchFamily="50" charset="-128"/>
              </a:rPr>
              <a:t>万人強</a:t>
            </a:r>
            <a:endParaRPr lang="en-US" altLang="ja-JP" sz="700" b="1">
              <a:solidFill>
                <a:schemeClr val="accent1"/>
              </a:solidFill>
              <a:latin typeface="+mn-ea"/>
              <a:cs typeface="メイリオ" panose="020B0604030504040204" pitchFamily="50" charset="-128"/>
            </a:endParaRPr>
          </a:p>
        </p:txBody>
      </p:sp>
      <p:sp>
        <p:nvSpPr>
          <p:cNvPr id="199" name="正方形/長方形 198">
            <a:extLst>
              <a:ext uri="{FF2B5EF4-FFF2-40B4-BE49-F238E27FC236}">
                <a16:creationId xmlns:a16="http://schemas.microsoft.com/office/drawing/2014/main" id="{6EB323D9-D311-4EA5-939C-77933F0B0009}"/>
              </a:ext>
            </a:extLst>
          </p:cNvPr>
          <p:cNvSpPr/>
          <p:nvPr/>
        </p:nvSpPr>
        <p:spPr>
          <a:xfrm>
            <a:off x="8098209" y="2709382"/>
            <a:ext cx="2251280" cy="365165"/>
          </a:xfrm>
          <a:prstGeom prst="rect">
            <a:avLst/>
          </a:prstGeom>
        </p:spPr>
        <p:txBody>
          <a:bodyPr wrap="square" lIns="0" tIns="0" rIns="0" bIns="0">
            <a:spAutoFit/>
          </a:bodyPr>
          <a:lstStyle/>
          <a:p>
            <a:pPr>
              <a:lnSpc>
                <a:spcPct val="110000"/>
              </a:lnSpc>
            </a:pP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■ユーザーは全体的に女性が多く、</a:t>
            </a:r>
            <a:endParaRPr kumimoji="1" lang="en-US" altLang="ja-JP" sz="1100" b="1">
              <a:solidFill>
                <a:schemeClr val="tx1">
                  <a:lumMod val="95000"/>
                  <a:lumOff val="5000"/>
                </a:schemeClr>
              </a:solidFill>
              <a:latin typeface="游ゴシック" panose="020B0400000000000000" pitchFamily="50" charset="-128"/>
              <a:ea typeface="游ゴシック" panose="020B0400000000000000" pitchFamily="50" charset="-128"/>
            </a:endParaRPr>
          </a:p>
          <a:p>
            <a:pPr>
              <a:lnSpc>
                <a:spcPct val="110000"/>
              </a:lnSpc>
            </a:pP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　中でも</a:t>
            </a:r>
            <a:r>
              <a:rPr kumimoji="1" lang="en-US" altLang="ja-JP" sz="1100" b="1">
                <a:solidFill>
                  <a:schemeClr val="tx1">
                    <a:lumMod val="95000"/>
                    <a:lumOff val="5000"/>
                  </a:schemeClr>
                </a:solidFill>
                <a:latin typeface="游ゴシック" panose="020B0400000000000000" pitchFamily="50" charset="-128"/>
                <a:ea typeface="游ゴシック" panose="020B0400000000000000" pitchFamily="50" charset="-128"/>
              </a:rPr>
              <a:t>40</a:t>
            </a:r>
            <a:r>
              <a:rPr kumimoji="1" lang="ja-JP" altLang="en-US" sz="1100" b="1">
                <a:solidFill>
                  <a:schemeClr val="tx1">
                    <a:lumMod val="95000"/>
                    <a:lumOff val="5000"/>
                  </a:schemeClr>
                </a:solidFill>
                <a:latin typeface="游ゴシック" panose="020B0400000000000000" pitchFamily="50" charset="-128"/>
                <a:ea typeface="游ゴシック" panose="020B0400000000000000" pitchFamily="50" charset="-128"/>
              </a:rPr>
              <a:t>代女性が最も多い</a:t>
            </a:r>
            <a:endParaRPr kumimoji="1" lang="en-US" altLang="ja-JP" sz="1100" b="1">
              <a:solidFill>
                <a:schemeClr val="tx1">
                  <a:lumMod val="95000"/>
                  <a:lumOff val="5000"/>
                </a:schemeClr>
              </a:solidFill>
              <a:latin typeface="游ゴシック" panose="020B0400000000000000" pitchFamily="50" charset="-128"/>
              <a:ea typeface="游ゴシック" panose="020B0400000000000000" pitchFamily="50" charset="-128"/>
            </a:endParaRPr>
          </a:p>
        </p:txBody>
      </p:sp>
      <p:grpSp>
        <p:nvGrpSpPr>
          <p:cNvPr id="200" name="グループ化 199">
            <a:extLst>
              <a:ext uri="{FF2B5EF4-FFF2-40B4-BE49-F238E27FC236}">
                <a16:creationId xmlns:a16="http://schemas.microsoft.com/office/drawing/2014/main" id="{22BD65C3-00E3-4138-BD74-E7731BCBD019}"/>
              </a:ext>
            </a:extLst>
          </p:cNvPr>
          <p:cNvGrpSpPr/>
          <p:nvPr/>
        </p:nvGrpSpPr>
        <p:grpSpPr>
          <a:xfrm>
            <a:off x="7994358" y="3512537"/>
            <a:ext cx="2386163" cy="3081292"/>
            <a:chOff x="4670526" y="3888806"/>
            <a:chExt cx="2386163" cy="2159505"/>
          </a:xfrm>
        </p:grpSpPr>
        <p:graphicFrame>
          <p:nvGraphicFramePr>
            <p:cNvPr id="204" name="グラフ 203">
              <a:extLst>
                <a:ext uri="{FF2B5EF4-FFF2-40B4-BE49-F238E27FC236}">
                  <a16:creationId xmlns:a16="http://schemas.microsoft.com/office/drawing/2014/main" id="{CF8E6EA9-E2C2-47E4-AFE2-C2E678C37205}"/>
                </a:ext>
              </a:extLst>
            </p:cNvPr>
            <p:cNvGraphicFramePr/>
            <p:nvPr>
              <p:extLst>
                <p:ext uri="{D42A27DB-BD31-4B8C-83A1-F6EECF244321}">
                  <p14:modId xmlns:p14="http://schemas.microsoft.com/office/powerpoint/2010/main" val="1616637859"/>
                </p:ext>
              </p:extLst>
            </p:nvPr>
          </p:nvGraphicFramePr>
          <p:xfrm>
            <a:off x="4670526" y="3888806"/>
            <a:ext cx="2386163" cy="2159505"/>
          </p:xfrm>
          <a:graphic>
            <a:graphicData uri="http://schemas.openxmlformats.org/drawingml/2006/chart">
              <c:chart xmlns:c="http://schemas.openxmlformats.org/drawingml/2006/chart" xmlns:r="http://schemas.openxmlformats.org/officeDocument/2006/relationships" r:id="rId15"/>
            </a:graphicData>
          </a:graphic>
        </p:graphicFrame>
        <p:sp>
          <p:nvSpPr>
            <p:cNvPr id="202" name="正方形/長方形 201">
              <a:extLst>
                <a:ext uri="{FF2B5EF4-FFF2-40B4-BE49-F238E27FC236}">
                  <a16:creationId xmlns:a16="http://schemas.microsoft.com/office/drawing/2014/main" id="{19701B2B-9AE7-492A-9FB3-5232315E3BB9}"/>
                </a:ext>
              </a:extLst>
            </p:cNvPr>
            <p:cNvSpPr/>
            <p:nvPr/>
          </p:nvSpPr>
          <p:spPr>
            <a:xfrm>
              <a:off x="4851747" y="4212973"/>
              <a:ext cx="1675348" cy="430158"/>
            </a:xfrm>
            <a:prstGeom prst="rect">
              <a:avLst/>
            </a:prstGeom>
            <a:noFill/>
            <a:ln w="19050" cap="rnd">
              <a:solidFill>
                <a:srgbClr val="92D05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正方形/長方形 202">
              <a:extLst>
                <a:ext uri="{FF2B5EF4-FFF2-40B4-BE49-F238E27FC236}">
                  <a16:creationId xmlns:a16="http://schemas.microsoft.com/office/drawing/2014/main" id="{9CE87BAB-B9C8-4149-8B77-97411F1D6FD8}"/>
                </a:ext>
              </a:extLst>
            </p:cNvPr>
            <p:cNvSpPr/>
            <p:nvPr/>
          </p:nvSpPr>
          <p:spPr>
            <a:xfrm>
              <a:off x="6147663" y="4667384"/>
              <a:ext cx="758863" cy="246223"/>
            </a:xfrm>
            <a:prstGeom prst="rect">
              <a:avLst/>
            </a:prstGeom>
            <a:solidFill>
              <a:schemeClr val="bg1"/>
            </a:solidFill>
            <a:ln>
              <a:solidFill>
                <a:srgbClr val="92D050"/>
              </a:solidFill>
            </a:ln>
          </p:spPr>
          <p:txBody>
            <a:bodyPr wrap="square" lIns="36000" tIns="36000" rIns="36000" bIns="36000">
              <a:spAutoFit/>
            </a:bodyPr>
            <a:lstStyle/>
            <a:p>
              <a:pPr algn="ctr"/>
              <a:r>
                <a:rPr lang="ja-JP" altLang="en-US" sz="900" b="1">
                  <a:solidFill>
                    <a:srgbClr val="92D050"/>
                  </a:solidFill>
                </a:rPr>
                <a:t>ボリュームゾーン</a:t>
              </a:r>
            </a:p>
          </p:txBody>
        </p:sp>
      </p:grpSp>
      <p:cxnSp>
        <p:nvCxnSpPr>
          <p:cNvPr id="172" name="直線矢印コネクタ 171">
            <a:extLst>
              <a:ext uri="{FF2B5EF4-FFF2-40B4-BE49-F238E27FC236}">
                <a16:creationId xmlns:a16="http://schemas.microsoft.com/office/drawing/2014/main" id="{7087D285-FBE7-463E-B18D-62072871D144}"/>
              </a:ext>
            </a:extLst>
          </p:cNvPr>
          <p:cNvCxnSpPr>
            <a:cxnSpLocks/>
            <a:stCxn id="176" idx="3"/>
          </p:cNvCxnSpPr>
          <p:nvPr/>
        </p:nvCxnSpPr>
        <p:spPr>
          <a:xfrm flipV="1">
            <a:off x="2700677" y="4622592"/>
            <a:ext cx="751994" cy="888038"/>
          </a:xfrm>
          <a:prstGeom prst="straightConnector1">
            <a:avLst/>
          </a:prstGeom>
          <a:ln w="38100">
            <a:solidFill>
              <a:srgbClr val="00B900"/>
            </a:solidFill>
            <a:headEnd w="med" len="sm"/>
            <a:tailEnd type="triangle"/>
          </a:ln>
        </p:spPr>
        <p:style>
          <a:lnRef idx="1">
            <a:schemeClr val="accent1"/>
          </a:lnRef>
          <a:fillRef idx="0">
            <a:schemeClr val="accent1"/>
          </a:fillRef>
          <a:effectRef idx="0">
            <a:schemeClr val="accent1"/>
          </a:effectRef>
          <a:fontRef idx="minor">
            <a:schemeClr val="tx1"/>
          </a:fontRef>
        </p:style>
      </p:cxnSp>
      <p:grpSp>
        <p:nvGrpSpPr>
          <p:cNvPr id="51" name="グループ化 50">
            <a:extLst>
              <a:ext uri="{FF2B5EF4-FFF2-40B4-BE49-F238E27FC236}">
                <a16:creationId xmlns:a16="http://schemas.microsoft.com/office/drawing/2014/main" id="{04E2CFDC-2060-462A-B1B1-E85F09144E81}"/>
              </a:ext>
            </a:extLst>
          </p:cNvPr>
          <p:cNvGrpSpPr/>
          <p:nvPr/>
        </p:nvGrpSpPr>
        <p:grpSpPr>
          <a:xfrm>
            <a:off x="1356729" y="4013776"/>
            <a:ext cx="385320" cy="145254"/>
            <a:chOff x="1361053" y="3861579"/>
            <a:chExt cx="385320" cy="145254"/>
          </a:xfrm>
          <a:solidFill>
            <a:srgbClr val="00B900"/>
          </a:solidFill>
        </p:grpSpPr>
        <p:sp>
          <p:nvSpPr>
            <p:cNvPr id="50" name="矢印: 山形 49">
              <a:extLst>
                <a:ext uri="{FF2B5EF4-FFF2-40B4-BE49-F238E27FC236}">
                  <a16:creationId xmlns:a16="http://schemas.microsoft.com/office/drawing/2014/main" id="{A47D1071-888E-405B-BBFE-648166FC35C4}"/>
                </a:ext>
              </a:extLst>
            </p:cNvPr>
            <p:cNvSpPr/>
            <p:nvPr/>
          </p:nvSpPr>
          <p:spPr>
            <a:xfrm>
              <a:off x="1361053" y="3861579"/>
              <a:ext cx="215665" cy="14525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3" name="矢印: 山形 212">
              <a:extLst>
                <a:ext uri="{FF2B5EF4-FFF2-40B4-BE49-F238E27FC236}">
                  <a16:creationId xmlns:a16="http://schemas.microsoft.com/office/drawing/2014/main" id="{3CEF8564-6ED3-43C4-AF1A-648322709B87}"/>
                </a:ext>
              </a:extLst>
            </p:cNvPr>
            <p:cNvSpPr/>
            <p:nvPr/>
          </p:nvSpPr>
          <p:spPr>
            <a:xfrm>
              <a:off x="1530708" y="3861579"/>
              <a:ext cx="215665" cy="14525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14" name="グループ化 213">
            <a:extLst>
              <a:ext uri="{FF2B5EF4-FFF2-40B4-BE49-F238E27FC236}">
                <a16:creationId xmlns:a16="http://schemas.microsoft.com/office/drawing/2014/main" id="{385AEBC0-6808-408F-8792-A38D17E5E83C}"/>
              </a:ext>
            </a:extLst>
          </p:cNvPr>
          <p:cNvGrpSpPr/>
          <p:nvPr/>
        </p:nvGrpSpPr>
        <p:grpSpPr>
          <a:xfrm>
            <a:off x="1356729" y="5318069"/>
            <a:ext cx="385320" cy="145254"/>
            <a:chOff x="1361053" y="3861579"/>
            <a:chExt cx="385320" cy="145254"/>
          </a:xfrm>
          <a:solidFill>
            <a:srgbClr val="00B900"/>
          </a:solidFill>
        </p:grpSpPr>
        <p:sp>
          <p:nvSpPr>
            <p:cNvPr id="215" name="矢印: 山形 214">
              <a:extLst>
                <a:ext uri="{FF2B5EF4-FFF2-40B4-BE49-F238E27FC236}">
                  <a16:creationId xmlns:a16="http://schemas.microsoft.com/office/drawing/2014/main" id="{4CA76E78-1A17-41BE-83DF-01336DDCC573}"/>
                </a:ext>
              </a:extLst>
            </p:cNvPr>
            <p:cNvSpPr/>
            <p:nvPr/>
          </p:nvSpPr>
          <p:spPr>
            <a:xfrm>
              <a:off x="1361053" y="3861579"/>
              <a:ext cx="215665" cy="14525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6" name="矢印: 山形 215">
              <a:extLst>
                <a:ext uri="{FF2B5EF4-FFF2-40B4-BE49-F238E27FC236}">
                  <a16:creationId xmlns:a16="http://schemas.microsoft.com/office/drawing/2014/main" id="{B1236691-B9CF-4ADB-9757-530E5BDEBD36}"/>
                </a:ext>
              </a:extLst>
            </p:cNvPr>
            <p:cNvSpPr/>
            <p:nvPr/>
          </p:nvSpPr>
          <p:spPr>
            <a:xfrm>
              <a:off x="1530708" y="3861579"/>
              <a:ext cx="215665" cy="14525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17" name="Text Box 14">
            <a:extLst>
              <a:ext uri="{FF2B5EF4-FFF2-40B4-BE49-F238E27FC236}">
                <a16:creationId xmlns:a16="http://schemas.microsoft.com/office/drawing/2014/main" id="{665B819E-7546-48E1-A8E8-E80A67BA54DB}"/>
              </a:ext>
            </a:extLst>
          </p:cNvPr>
          <p:cNvSpPr txBox="1">
            <a:spLocks noChangeArrowheads="1"/>
          </p:cNvSpPr>
          <p:nvPr/>
        </p:nvSpPr>
        <p:spPr bwMode="auto">
          <a:xfrm>
            <a:off x="4757877" y="4479583"/>
            <a:ext cx="2550075" cy="68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kumimoji="1" sz="1200">
                <a:solidFill>
                  <a:srgbClr val="4D4D4D"/>
                </a:solidFill>
                <a:latin typeface="ＭＳ Ｐゴシック" panose="020B0600070205080204" pitchFamily="50" charset="-128"/>
                <a:ea typeface="ＭＳ Ｐゴシック" panose="020B0600070205080204" pitchFamily="50" charset="-128"/>
              </a:defRPr>
            </a:lvl1pPr>
            <a:lvl2pPr marL="742950" indent="-285750">
              <a:defRPr kumimoji="1" sz="1200">
                <a:solidFill>
                  <a:srgbClr val="4D4D4D"/>
                </a:solidFill>
                <a:latin typeface="ＭＳ Ｐゴシック" panose="020B0600070205080204" pitchFamily="50" charset="-128"/>
                <a:ea typeface="ＭＳ Ｐゴシック" panose="020B0600070205080204" pitchFamily="50" charset="-128"/>
              </a:defRPr>
            </a:lvl2pPr>
            <a:lvl3pPr marL="1143000" indent="-228600">
              <a:defRPr kumimoji="1" sz="1200">
                <a:solidFill>
                  <a:srgbClr val="4D4D4D"/>
                </a:solidFill>
                <a:latin typeface="ＭＳ Ｐゴシック" panose="020B0600070205080204" pitchFamily="50" charset="-128"/>
                <a:ea typeface="ＭＳ Ｐゴシック" panose="020B0600070205080204" pitchFamily="50" charset="-128"/>
              </a:defRPr>
            </a:lvl3pPr>
            <a:lvl4pPr marL="1600200" indent="-228600">
              <a:defRPr kumimoji="1" sz="1200">
                <a:solidFill>
                  <a:srgbClr val="4D4D4D"/>
                </a:solidFill>
                <a:latin typeface="ＭＳ Ｐゴシック" panose="020B0600070205080204" pitchFamily="50" charset="-128"/>
                <a:ea typeface="ＭＳ Ｐゴシック" panose="020B0600070205080204" pitchFamily="50" charset="-128"/>
              </a:defRPr>
            </a:lvl4pPr>
            <a:lvl5pPr marL="2057400" indent="-228600">
              <a:defRPr kumimoji="1" sz="1200">
                <a:solidFill>
                  <a:srgbClr val="4D4D4D"/>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rgbClr val="4D4D4D"/>
                </a:solidFill>
                <a:latin typeface="ＭＳ Ｐゴシック" panose="020B0600070205080204" pitchFamily="50" charset="-128"/>
                <a:ea typeface="ＭＳ Ｐゴシック" panose="020B0600070205080204" pitchFamily="50" charset="-128"/>
              </a:defRPr>
            </a:lvl9pPr>
          </a:lstStyle>
          <a:p>
            <a:pPr algn="just">
              <a:lnSpc>
                <a:spcPct val="110000"/>
              </a:lnSpc>
              <a:defRPr/>
            </a:pPr>
            <a:r>
              <a:rPr lang="en-US" altLang="ja-JP" sz="700" b="1" u="sng" kern="0">
                <a:solidFill>
                  <a:schemeClr val="tx1"/>
                </a:solidFill>
                <a:latin typeface="游ゴシック" panose="020B0400000000000000" pitchFamily="50" charset="-128"/>
                <a:ea typeface="游ゴシック" panose="020B0400000000000000" pitchFamily="50" charset="-128"/>
              </a:rPr>
              <a:t>LINE｢NEWS</a:t>
            </a:r>
            <a:r>
              <a:rPr lang="ja-JP" altLang="en-US" sz="700" b="1" u="sng" kern="0">
                <a:solidFill>
                  <a:schemeClr val="tx1"/>
                </a:solidFill>
                <a:latin typeface="游ゴシック" panose="020B0400000000000000" pitchFamily="50" charset="-128"/>
                <a:ea typeface="游ゴシック" panose="020B0400000000000000" pitchFamily="50" charset="-128"/>
              </a:rPr>
              <a:t> </a:t>
            </a:r>
            <a:r>
              <a:rPr lang="en-US" altLang="ja-JP" sz="700" b="1" u="sng" kern="0">
                <a:solidFill>
                  <a:schemeClr val="tx1"/>
                </a:solidFill>
                <a:latin typeface="游ゴシック" panose="020B0400000000000000" pitchFamily="50" charset="-128"/>
                <a:ea typeface="游ゴシック" panose="020B0400000000000000" pitchFamily="50" charset="-128"/>
              </a:rPr>
              <a:t>AWARDS</a:t>
            </a:r>
            <a:r>
              <a:rPr lang="ja-JP" altLang="en-US" sz="700" b="1" u="sng" kern="0">
                <a:solidFill>
                  <a:schemeClr val="tx1"/>
                </a:solidFill>
                <a:latin typeface="游ゴシック" panose="020B0400000000000000" pitchFamily="50" charset="-128"/>
                <a:ea typeface="游ゴシック" panose="020B0400000000000000" pitchFamily="50" charset="-128"/>
              </a:rPr>
              <a:t> </a:t>
            </a:r>
            <a:r>
              <a:rPr lang="en-US" altLang="ja-JP" sz="700" b="1" u="sng" kern="0">
                <a:solidFill>
                  <a:schemeClr val="tx1"/>
                </a:solidFill>
                <a:latin typeface="游ゴシック" panose="020B0400000000000000" pitchFamily="50" charset="-128"/>
                <a:ea typeface="游ゴシック" panose="020B0400000000000000" pitchFamily="50" charset="-128"/>
              </a:rPr>
              <a:t>2019｣</a:t>
            </a:r>
          </a:p>
          <a:p>
            <a:pPr algn="just">
              <a:lnSpc>
                <a:spcPct val="110000"/>
              </a:lnSpc>
              <a:defRPr/>
            </a:pPr>
            <a:r>
              <a:rPr lang="en-US" altLang="ja-JP" sz="700" b="1" u="sng" kern="0">
                <a:solidFill>
                  <a:schemeClr val="tx1"/>
                </a:solidFill>
                <a:latin typeface="游ゴシック" panose="020B0400000000000000" pitchFamily="50" charset="-128"/>
                <a:ea typeface="游ゴシック" panose="020B0400000000000000" pitchFamily="50" charset="-128"/>
              </a:rPr>
              <a:t>｢</a:t>
            </a:r>
            <a:r>
              <a:rPr lang="ja-JP" altLang="en-US" sz="700" b="1" u="sng" kern="0">
                <a:solidFill>
                  <a:schemeClr val="tx1"/>
                </a:solidFill>
                <a:latin typeface="游ゴシック" panose="020B0400000000000000" pitchFamily="50" charset="-128"/>
                <a:ea typeface="游ゴシック" panose="020B0400000000000000" pitchFamily="50" charset="-128"/>
              </a:rPr>
              <a:t>ニュース報道</a:t>
            </a:r>
            <a:r>
              <a:rPr lang="en-US" altLang="ja-JP" sz="700" b="1" u="sng" kern="0">
                <a:solidFill>
                  <a:schemeClr val="tx1"/>
                </a:solidFill>
                <a:latin typeface="游ゴシック" panose="020B0400000000000000" pitchFamily="50" charset="-128"/>
                <a:ea typeface="游ゴシック" panose="020B0400000000000000" pitchFamily="50" charset="-128"/>
              </a:rPr>
              <a:t>｣</a:t>
            </a:r>
            <a:r>
              <a:rPr lang="ja-JP" altLang="en-US" sz="700" b="1" u="sng" kern="0">
                <a:solidFill>
                  <a:schemeClr val="tx1"/>
                </a:solidFill>
                <a:latin typeface="游ゴシック" panose="020B0400000000000000" pitchFamily="50" charset="-128"/>
                <a:ea typeface="游ゴシック" panose="020B0400000000000000" pitchFamily="50" charset="-128"/>
              </a:rPr>
              <a:t>部門で、大賞受賞</a:t>
            </a:r>
            <a:endParaRPr lang="en-US" altLang="ja-JP" sz="700" b="1" u="sng" kern="0">
              <a:solidFill>
                <a:schemeClr val="tx1"/>
              </a:solidFill>
              <a:latin typeface="游ゴシック" panose="020B0400000000000000" pitchFamily="50" charset="-128"/>
              <a:ea typeface="游ゴシック" panose="020B0400000000000000" pitchFamily="50" charset="-128"/>
            </a:endParaRPr>
          </a:p>
          <a:p>
            <a:pPr algn="just">
              <a:lnSpc>
                <a:spcPct val="110000"/>
              </a:lnSpc>
              <a:defRPr/>
            </a:pPr>
            <a:r>
              <a:rPr lang="en-US" altLang="ja-JP" sz="700" kern="0">
                <a:solidFill>
                  <a:schemeClr val="tx1"/>
                </a:solidFill>
                <a:latin typeface="游ゴシック" panose="020B0400000000000000" pitchFamily="50" charset="-128"/>
                <a:ea typeface="游ゴシック" panose="020B0400000000000000" pitchFamily="50" charset="-128"/>
              </a:rPr>
              <a:t>LINE</a:t>
            </a:r>
            <a:r>
              <a:rPr lang="ja-JP" altLang="en-US" sz="700" kern="0">
                <a:solidFill>
                  <a:schemeClr val="tx1"/>
                </a:solidFill>
                <a:latin typeface="游ゴシック" panose="020B0400000000000000" pitchFamily="50" charset="-128"/>
                <a:ea typeface="游ゴシック" panose="020B0400000000000000" pitchFamily="50" charset="-128"/>
              </a:rPr>
              <a:t>が</a:t>
            </a:r>
            <a:r>
              <a:rPr lang="en-US" altLang="ja-JP" sz="700" kern="0">
                <a:solidFill>
                  <a:schemeClr val="tx1"/>
                </a:solidFill>
                <a:latin typeface="游ゴシック" panose="020B0400000000000000" pitchFamily="50" charset="-128"/>
                <a:ea typeface="游ゴシック" panose="020B0400000000000000" pitchFamily="50" charset="-128"/>
              </a:rPr>
              <a:t>1</a:t>
            </a:r>
            <a:r>
              <a:rPr lang="ja-JP" altLang="en-US" sz="700" kern="0">
                <a:solidFill>
                  <a:schemeClr val="tx1"/>
                </a:solidFill>
                <a:latin typeface="游ゴシック" panose="020B0400000000000000" pitchFamily="50" charset="-128"/>
                <a:ea typeface="游ゴシック" panose="020B0400000000000000" pitchFamily="50" charset="-128"/>
              </a:rPr>
              <a:t>年間でユーザーに最も支持されたメディアに贈る</a:t>
            </a:r>
            <a:endParaRPr lang="en-US" altLang="ja-JP" sz="700" kern="0">
              <a:solidFill>
                <a:schemeClr val="tx1"/>
              </a:solidFill>
              <a:latin typeface="游ゴシック" panose="020B0400000000000000" pitchFamily="50" charset="-128"/>
              <a:ea typeface="游ゴシック" panose="020B0400000000000000" pitchFamily="50" charset="-128"/>
            </a:endParaRPr>
          </a:p>
          <a:p>
            <a:pPr algn="just">
              <a:lnSpc>
                <a:spcPct val="110000"/>
              </a:lnSpc>
              <a:defRPr/>
            </a:pPr>
            <a:r>
              <a:rPr lang="en-US" altLang="ja-JP" sz="700" kern="0">
                <a:solidFill>
                  <a:schemeClr val="tx1"/>
                </a:solidFill>
                <a:latin typeface="游ゴシック" panose="020B0400000000000000" pitchFamily="50" charset="-128"/>
                <a:ea typeface="游ゴシック" panose="020B0400000000000000" pitchFamily="50" charset="-128"/>
              </a:rPr>
              <a:t>｢NEWS</a:t>
            </a:r>
            <a:r>
              <a:rPr lang="ja-JP" altLang="en-US" sz="700" kern="0">
                <a:solidFill>
                  <a:schemeClr val="tx1"/>
                </a:solidFill>
                <a:latin typeface="游ゴシック" panose="020B0400000000000000" pitchFamily="50" charset="-128"/>
                <a:ea typeface="游ゴシック" panose="020B0400000000000000" pitchFamily="50" charset="-128"/>
              </a:rPr>
              <a:t> </a:t>
            </a:r>
            <a:r>
              <a:rPr lang="en-US" altLang="ja-JP" sz="700" kern="0">
                <a:solidFill>
                  <a:schemeClr val="tx1"/>
                </a:solidFill>
                <a:latin typeface="游ゴシック" panose="020B0400000000000000" pitchFamily="50" charset="-128"/>
                <a:ea typeface="游ゴシック" panose="020B0400000000000000" pitchFamily="50" charset="-128"/>
              </a:rPr>
              <a:t>AWARDS</a:t>
            </a:r>
            <a:r>
              <a:rPr lang="ja-JP" altLang="en-US" sz="700" kern="0">
                <a:solidFill>
                  <a:schemeClr val="tx1"/>
                </a:solidFill>
                <a:latin typeface="游ゴシック" panose="020B0400000000000000" pitchFamily="50" charset="-128"/>
                <a:ea typeface="游ゴシック" panose="020B0400000000000000" pitchFamily="50" charset="-128"/>
              </a:rPr>
              <a:t> </a:t>
            </a:r>
            <a:r>
              <a:rPr lang="en-US" altLang="ja-JP" sz="700" kern="0">
                <a:solidFill>
                  <a:schemeClr val="tx1"/>
                </a:solidFill>
                <a:latin typeface="游ゴシック" panose="020B0400000000000000" pitchFamily="50" charset="-128"/>
                <a:ea typeface="游ゴシック" panose="020B0400000000000000" pitchFamily="50" charset="-128"/>
              </a:rPr>
              <a:t>2019｣</a:t>
            </a:r>
            <a:r>
              <a:rPr lang="ja-JP" altLang="en-US" sz="700" kern="0">
                <a:solidFill>
                  <a:schemeClr val="tx1"/>
                </a:solidFill>
                <a:latin typeface="游ゴシック" panose="020B0400000000000000" pitchFamily="50" charset="-128"/>
                <a:ea typeface="游ゴシック" panose="020B0400000000000000" pitchFamily="50" charset="-128"/>
              </a:rPr>
              <a:t>。その「ニュース報道」部門で</a:t>
            </a:r>
            <a:endParaRPr lang="en-US" altLang="ja-JP" sz="700" kern="0">
              <a:solidFill>
                <a:schemeClr val="tx1"/>
              </a:solidFill>
              <a:latin typeface="游ゴシック" panose="020B0400000000000000" pitchFamily="50" charset="-128"/>
              <a:ea typeface="游ゴシック" panose="020B0400000000000000" pitchFamily="50" charset="-128"/>
            </a:endParaRPr>
          </a:p>
          <a:p>
            <a:pPr algn="just">
              <a:lnSpc>
                <a:spcPct val="110000"/>
              </a:lnSpc>
              <a:defRPr/>
            </a:pPr>
            <a:r>
              <a:rPr lang="ja-JP" altLang="en-US" sz="700" kern="0">
                <a:solidFill>
                  <a:schemeClr val="tx1"/>
                </a:solidFill>
                <a:latin typeface="游ゴシック" panose="020B0400000000000000" pitchFamily="50" charset="-128"/>
                <a:ea typeface="游ゴシック" panose="020B0400000000000000" pitchFamily="50" charset="-128"/>
              </a:rPr>
              <a:t>朝日新聞デジタルが大賞を受賞。同賞受賞は</a:t>
            </a:r>
            <a:r>
              <a:rPr lang="en-US" altLang="ja-JP" sz="700" kern="0">
                <a:solidFill>
                  <a:schemeClr val="tx1"/>
                </a:solidFill>
                <a:latin typeface="游ゴシック" panose="020B0400000000000000" pitchFamily="50" charset="-128"/>
                <a:ea typeface="游ゴシック" panose="020B0400000000000000" pitchFamily="50" charset="-128"/>
              </a:rPr>
              <a:t>2</a:t>
            </a:r>
            <a:r>
              <a:rPr lang="ja-JP" altLang="en-US" sz="700" kern="0">
                <a:solidFill>
                  <a:schemeClr val="tx1"/>
                </a:solidFill>
                <a:latin typeface="游ゴシック" panose="020B0400000000000000" pitchFamily="50" charset="-128"/>
                <a:ea typeface="游ゴシック" panose="020B0400000000000000" pitchFamily="50" charset="-128"/>
              </a:rPr>
              <a:t>年連続</a:t>
            </a:r>
            <a:r>
              <a:rPr lang="en-US" altLang="ja-JP" sz="700" kern="0">
                <a:solidFill>
                  <a:schemeClr val="tx1"/>
                </a:solidFill>
                <a:latin typeface="游ゴシック" panose="020B0400000000000000" pitchFamily="50" charset="-128"/>
                <a:ea typeface="游ゴシック" panose="020B0400000000000000" pitchFamily="50" charset="-128"/>
              </a:rPr>
              <a:t>3</a:t>
            </a:r>
            <a:r>
              <a:rPr lang="ja-JP" altLang="en-US" sz="700" kern="0">
                <a:solidFill>
                  <a:schemeClr val="tx1"/>
                </a:solidFill>
                <a:latin typeface="游ゴシック" panose="020B0400000000000000" pitchFamily="50" charset="-128"/>
                <a:ea typeface="游ゴシック" panose="020B0400000000000000" pitchFamily="50" charset="-128"/>
              </a:rPr>
              <a:t>回目。</a:t>
            </a:r>
          </a:p>
        </p:txBody>
      </p:sp>
      <p:cxnSp>
        <p:nvCxnSpPr>
          <p:cNvPr id="220" name="直線コネクタ 219">
            <a:extLst>
              <a:ext uri="{FF2B5EF4-FFF2-40B4-BE49-F238E27FC236}">
                <a16:creationId xmlns:a16="http://schemas.microsoft.com/office/drawing/2014/main" id="{8C444F18-0645-4CDF-ABB5-ACB39BED92D3}"/>
              </a:ext>
            </a:extLst>
          </p:cNvPr>
          <p:cNvCxnSpPr>
            <a:cxnSpLocks/>
          </p:cNvCxnSpPr>
          <p:nvPr/>
        </p:nvCxnSpPr>
        <p:spPr>
          <a:xfrm>
            <a:off x="7908683" y="3577240"/>
            <a:ext cx="0" cy="3226146"/>
          </a:xfrm>
          <a:prstGeom prst="line">
            <a:avLst/>
          </a:prstGeom>
          <a:ln>
            <a:solidFill>
              <a:srgbClr val="AE965B"/>
            </a:solidFill>
          </a:ln>
        </p:spPr>
        <p:style>
          <a:lnRef idx="1">
            <a:schemeClr val="accent1"/>
          </a:lnRef>
          <a:fillRef idx="0">
            <a:schemeClr val="accent1"/>
          </a:fillRef>
          <a:effectRef idx="0">
            <a:schemeClr val="accent1"/>
          </a:effectRef>
          <a:fontRef idx="minor">
            <a:schemeClr val="tx1"/>
          </a:fontRef>
        </p:style>
      </p:cxnSp>
      <p:sp>
        <p:nvSpPr>
          <p:cNvPr id="221" name="テキスト ボックス 46">
            <a:extLst>
              <a:ext uri="{FF2B5EF4-FFF2-40B4-BE49-F238E27FC236}">
                <a16:creationId xmlns:a16="http://schemas.microsoft.com/office/drawing/2014/main" id="{732A7BB3-EF79-4BB0-8BA7-C4FC2EF08013}"/>
              </a:ext>
            </a:extLst>
          </p:cNvPr>
          <p:cNvSpPr txBox="1"/>
          <p:nvPr/>
        </p:nvSpPr>
        <p:spPr>
          <a:xfrm>
            <a:off x="4827363" y="5879103"/>
            <a:ext cx="1108971" cy="92333"/>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a:defRPr/>
            </a:pPr>
            <a:r>
              <a:rPr lang="en-US" altLang="ja-JP" sz="600">
                <a:solidFill>
                  <a:prstClr val="black"/>
                </a:solidFill>
                <a:latin typeface="+mn-ea"/>
                <a:cs typeface="メイリオ" panose="020B0604030504040204" pitchFamily="50" charset="-128"/>
              </a:rPr>
              <a:t>※2020</a:t>
            </a:r>
            <a:r>
              <a:rPr lang="ja-JP" altLang="en-US" sz="600">
                <a:solidFill>
                  <a:prstClr val="black"/>
                </a:solidFill>
                <a:latin typeface="+mn-ea"/>
                <a:cs typeface="メイリオ" panose="020B0604030504040204" pitchFamily="50" charset="-128"/>
              </a:rPr>
              <a:t>年</a:t>
            </a:r>
            <a:r>
              <a:rPr lang="en-US" altLang="ja-JP" sz="600">
                <a:solidFill>
                  <a:prstClr val="black"/>
                </a:solidFill>
                <a:latin typeface="+mn-ea"/>
                <a:cs typeface="メイリオ" panose="020B0604030504040204" pitchFamily="50" charset="-128"/>
              </a:rPr>
              <a:t>1</a:t>
            </a:r>
            <a:r>
              <a:rPr lang="ja-JP" altLang="en-US" sz="600">
                <a:solidFill>
                  <a:prstClr val="black"/>
                </a:solidFill>
                <a:latin typeface="+mn-ea"/>
                <a:cs typeface="メイリオ" panose="020B0604030504040204" pitchFamily="50" charset="-128"/>
              </a:rPr>
              <a:t>月現在</a:t>
            </a:r>
          </a:p>
        </p:txBody>
      </p:sp>
      <p:pic>
        <p:nvPicPr>
          <p:cNvPr id="74" name="図 73" descr="グラフィック, 挿絵 が含まれている画像&#10;&#10;自動的に生成された説明">
            <a:extLst>
              <a:ext uri="{FF2B5EF4-FFF2-40B4-BE49-F238E27FC236}">
                <a16:creationId xmlns:a16="http://schemas.microsoft.com/office/drawing/2014/main" id="{CBC43930-EFE3-4B90-92A9-BCE58B4A7B9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798715" y="155841"/>
            <a:ext cx="497542" cy="497542"/>
          </a:xfrm>
          <a:prstGeom prst="rect">
            <a:avLst/>
          </a:prstGeom>
        </p:spPr>
      </p:pic>
      <p:sp>
        <p:nvSpPr>
          <p:cNvPr id="3" name="十字形 2">
            <a:extLst>
              <a:ext uri="{FF2B5EF4-FFF2-40B4-BE49-F238E27FC236}">
                <a16:creationId xmlns:a16="http://schemas.microsoft.com/office/drawing/2014/main" id="{F446194E-3767-4C55-9CB7-00C03D7BB86C}"/>
              </a:ext>
            </a:extLst>
          </p:cNvPr>
          <p:cNvSpPr/>
          <p:nvPr/>
        </p:nvSpPr>
        <p:spPr>
          <a:xfrm rot="18900000">
            <a:off x="1441545" y="281505"/>
            <a:ext cx="246214" cy="246214"/>
          </a:xfrm>
          <a:prstGeom prst="plus">
            <a:avLst>
              <a:gd name="adj" fmla="val 460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四角形: 角を丸くする 1">
            <a:extLst>
              <a:ext uri="{FF2B5EF4-FFF2-40B4-BE49-F238E27FC236}">
                <a16:creationId xmlns:a16="http://schemas.microsoft.com/office/drawing/2014/main" id="{2820C349-0188-4C94-AA9C-98B3D90D7700}"/>
              </a:ext>
            </a:extLst>
          </p:cNvPr>
          <p:cNvSpPr/>
          <p:nvPr/>
        </p:nvSpPr>
        <p:spPr>
          <a:xfrm>
            <a:off x="2560252" y="3370919"/>
            <a:ext cx="1343562" cy="342888"/>
          </a:xfrm>
          <a:prstGeom prst="roundRect">
            <a:avLst/>
          </a:prstGeom>
          <a:solidFill>
            <a:schemeClr val="bg1"/>
          </a:solidFill>
          <a:ln w="38100">
            <a:solidFill>
              <a:srgbClr val="00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rgbClr val="00B900"/>
                </a:solidFill>
              </a:rPr>
              <a:t>　朝日新聞デジタル</a:t>
            </a:r>
            <a:endParaRPr kumimoji="1" lang="en-US" altLang="ja-JP" sz="800" b="1">
              <a:solidFill>
                <a:srgbClr val="00B900"/>
              </a:solidFill>
            </a:endParaRPr>
          </a:p>
          <a:p>
            <a:pPr algn="ctr"/>
            <a:r>
              <a:rPr kumimoji="1" lang="en-US" altLang="ja-JP" sz="800" b="1">
                <a:solidFill>
                  <a:srgbClr val="00B900"/>
                </a:solidFill>
              </a:rPr>
              <a:t>LINE</a:t>
            </a:r>
            <a:r>
              <a:rPr kumimoji="1" lang="ja-JP" altLang="en-US" sz="800" b="1">
                <a:solidFill>
                  <a:srgbClr val="00B900"/>
                </a:solidFill>
              </a:rPr>
              <a:t>公式アカウント</a:t>
            </a:r>
          </a:p>
        </p:txBody>
      </p:sp>
    </p:spTree>
    <p:extLst>
      <p:ext uri="{BB962C8B-B14F-4D97-AF65-F5344CB8AC3E}">
        <p14:creationId xmlns:p14="http://schemas.microsoft.com/office/powerpoint/2010/main" val="73341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2264FE59-6AB0-4B12-825B-4C0BAD2E713E}"/>
              </a:ext>
            </a:extLst>
          </p:cNvPr>
          <p:cNvSpPr/>
          <p:nvPr/>
        </p:nvSpPr>
        <p:spPr>
          <a:xfrm>
            <a:off x="-4294" y="0"/>
            <a:ext cx="10691813" cy="781914"/>
          </a:xfrm>
          <a:prstGeom prst="rect">
            <a:avLst/>
          </a:prstGeom>
          <a:solidFill>
            <a:schemeClr val="bg1">
              <a:lumMod val="95000"/>
            </a:schemeClr>
          </a:solid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943" b="0"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10" name="テキスト プレースホルダー 9">
            <a:extLst>
              <a:ext uri="{FF2B5EF4-FFF2-40B4-BE49-F238E27FC236}">
                <a16:creationId xmlns:a16="http://schemas.microsoft.com/office/drawing/2014/main" id="{F8300CC2-1F99-4584-B172-DB5AC4EC06E4}"/>
              </a:ext>
            </a:extLst>
          </p:cNvPr>
          <p:cNvSpPr>
            <a:spLocks noGrp="1"/>
          </p:cNvSpPr>
          <p:nvPr>
            <p:ph type="body" sz="quarter" idx="10"/>
          </p:nvPr>
        </p:nvSpPr>
        <p:spPr/>
        <p:txBody>
          <a:bodyPr>
            <a:normAutofit lnSpcReduction="10000"/>
          </a:bodyPr>
          <a:lstStyle/>
          <a:p>
            <a:r>
              <a:rPr lang="ja-JP" altLang="en-US"/>
              <a:t>編集長一覧</a:t>
            </a:r>
          </a:p>
        </p:txBody>
      </p:sp>
      <p:pic>
        <p:nvPicPr>
          <p:cNvPr id="11" name="図 10">
            <a:extLst>
              <a:ext uri="{FF2B5EF4-FFF2-40B4-BE49-F238E27FC236}">
                <a16:creationId xmlns:a16="http://schemas.microsoft.com/office/drawing/2014/main" id="{EFAD7ED7-3358-EF03-CA75-BA5235E6F8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11563" y="1215963"/>
            <a:ext cx="836593" cy="836595"/>
          </a:xfrm>
          <a:custGeom>
            <a:avLst/>
            <a:gdLst>
              <a:gd name="connsiteX0" fmla="*/ 473257 w 946514"/>
              <a:gd name="connsiteY0" fmla="*/ 0 h 946514"/>
              <a:gd name="connsiteX1" fmla="*/ 946514 w 946514"/>
              <a:gd name="connsiteY1" fmla="*/ 473257 h 946514"/>
              <a:gd name="connsiteX2" fmla="*/ 473257 w 946514"/>
              <a:gd name="connsiteY2" fmla="*/ 946514 h 946514"/>
              <a:gd name="connsiteX3" fmla="*/ 0 w 946514"/>
              <a:gd name="connsiteY3" fmla="*/ 473257 h 946514"/>
              <a:gd name="connsiteX4" fmla="*/ 473257 w 946514"/>
              <a:gd name="connsiteY4" fmla="*/ 0 h 9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514" h="946514">
                <a:moveTo>
                  <a:pt x="473257" y="0"/>
                </a:moveTo>
                <a:cubicBezTo>
                  <a:pt x="734630" y="0"/>
                  <a:pt x="946514" y="211884"/>
                  <a:pt x="946514" y="473257"/>
                </a:cubicBezTo>
                <a:cubicBezTo>
                  <a:pt x="946514" y="734630"/>
                  <a:pt x="734630" y="946514"/>
                  <a:pt x="473257" y="946514"/>
                </a:cubicBezTo>
                <a:cubicBezTo>
                  <a:pt x="211884" y="946514"/>
                  <a:pt x="0" y="734630"/>
                  <a:pt x="0" y="473257"/>
                </a:cubicBezTo>
                <a:cubicBezTo>
                  <a:pt x="0" y="211884"/>
                  <a:pt x="211884" y="0"/>
                  <a:pt x="473257" y="0"/>
                </a:cubicBezTo>
                <a:close/>
              </a:path>
            </a:pathLst>
          </a:custGeom>
        </p:spPr>
      </p:pic>
      <p:pic>
        <p:nvPicPr>
          <p:cNvPr id="12" name="図 11">
            <a:extLst>
              <a:ext uri="{FF2B5EF4-FFF2-40B4-BE49-F238E27FC236}">
                <a16:creationId xmlns:a16="http://schemas.microsoft.com/office/drawing/2014/main" id="{69015C3D-5644-024F-0C2B-021E35E29C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13058" y="982804"/>
            <a:ext cx="1271813" cy="177733"/>
          </a:xfrm>
          <a:prstGeom prst="rect">
            <a:avLst/>
          </a:prstGeom>
        </p:spPr>
      </p:pic>
      <p:sp>
        <p:nvSpPr>
          <p:cNvPr id="13" name="正方形/長方形 12">
            <a:extLst>
              <a:ext uri="{FF2B5EF4-FFF2-40B4-BE49-F238E27FC236}">
                <a16:creationId xmlns:a16="http://schemas.microsoft.com/office/drawing/2014/main" id="{3B710424-924E-2023-F922-995B8EAF516F}"/>
              </a:ext>
            </a:extLst>
          </p:cNvPr>
          <p:cNvSpPr/>
          <p:nvPr/>
        </p:nvSpPr>
        <p:spPr>
          <a:xfrm>
            <a:off x="4735815" y="2203619"/>
            <a:ext cx="1226298" cy="162673"/>
          </a:xfrm>
          <a:prstGeom prst="rect">
            <a:avLst/>
          </a:prstGeom>
        </p:spPr>
        <p:txBody>
          <a:bodyPr wrap="none" lIns="0" tIns="0" rIns="0" bIns="0">
            <a:spAutoFit/>
          </a:bodyPr>
          <a:lstStyle/>
          <a:p>
            <a:pPr algn="ctr" defTabSz="390997">
              <a:lnSpc>
                <a:spcPct val="110000"/>
              </a:lnSpc>
              <a:defRPr/>
            </a:pPr>
            <a:r>
              <a:rPr lang="zh-TW" altLang="en-US" sz="1000" b="1" dirty="0">
                <a:solidFill>
                  <a:prstClr val="black"/>
                </a:solidFill>
                <a:latin typeface="游ゴシック"/>
                <a:ea typeface="游ゴシック"/>
              </a:rPr>
              <a:t>山本晃弘 </a:t>
            </a:r>
            <a:r>
              <a:rPr lang="en-US" altLang="zh-TW" sz="1000" b="1" dirty="0">
                <a:solidFill>
                  <a:prstClr val="black"/>
                </a:solidFill>
                <a:latin typeface="游ゴシック"/>
                <a:ea typeface="游ゴシック"/>
              </a:rPr>
              <a:t>WEB</a:t>
            </a:r>
            <a:r>
              <a:rPr lang="zh-TW" altLang="en-US" sz="1000" b="1" dirty="0">
                <a:solidFill>
                  <a:prstClr val="black"/>
                </a:solidFill>
                <a:latin typeface="游ゴシック"/>
                <a:ea typeface="游ゴシック"/>
              </a:rPr>
              <a:t>編集長</a:t>
            </a:r>
          </a:p>
        </p:txBody>
      </p:sp>
      <p:sp>
        <p:nvSpPr>
          <p:cNvPr id="14" name="正方形/長方形 13">
            <a:extLst>
              <a:ext uri="{FF2B5EF4-FFF2-40B4-BE49-F238E27FC236}">
                <a16:creationId xmlns:a16="http://schemas.microsoft.com/office/drawing/2014/main" id="{5CAAD5CB-3C30-DEC7-6D45-7143349C64E2}"/>
              </a:ext>
            </a:extLst>
          </p:cNvPr>
          <p:cNvSpPr/>
          <p:nvPr/>
        </p:nvSpPr>
        <p:spPr>
          <a:xfrm>
            <a:off x="4448964" y="2394643"/>
            <a:ext cx="1800000" cy="469616"/>
          </a:xfrm>
          <a:prstGeom prst="rect">
            <a:avLst/>
          </a:prstGeom>
        </p:spPr>
        <p:txBody>
          <a:bodyPr wrap="square" lIns="0" tIns="0" rIns="0" bIns="0">
            <a:spAutoFit/>
          </a:bodyPr>
          <a:lstStyle/>
          <a:p>
            <a:pPr defTabSz="390997">
              <a:lnSpc>
                <a:spcPct val="110000"/>
              </a:lnSpc>
              <a:defRPr/>
            </a:pPr>
            <a:r>
              <a:rPr lang="en-US" altLang="ja-JP" sz="700" dirty="0">
                <a:solidFill>
                  <a:prstClr val="black"/>
                </a:solidFill>
                <a:latin typeface="游ゴシック"/>
                <a:ea typeface="游ゴシック"/>
              </a:rPr>
              <a:t>『MEN’S CLUB』</a:t>
            </a:r>
            <a:r>
              <a:rPr lang="ja-JP" altLang="en-US" sz="700" dirty="0">
                <a:solidFill>
                  <a:prstClr val="black"/>
                </a:solidFill>
                <a:latin typeface="游ゴシック"/>
                <a:ea typeface="游ゴシック"/>
              </a:rPr>
              <a:t>や</a:t>
            </a:r>
            <a:r>
              <a:rPr lang="en-US" altLang="ja-JP" sz="700" dirty="0">
                <a:solidFill>
                  <a:prstClr val="black"/>
                </a:solidFill>
                <a:latin typeface="游ゴシック"/>
                <a:ea typeface="游ゴシック"/>
              </a:rPr>
              <a:t>『GQ</a:t>
            </a:r>
            <a:r>
              <a:rPr lang="ja-JP" altLang="en-US" sz="700" dirty="0">
                <a:solidFill>
                  <a:prstClr val="black"/>
                </a:solidFill>
                <a:latin typeface="游ゴシック"/>
                <a:ea typeface="游ゴシック"/>
              </a:rPr>
              <a:t> </a:t>
            </a:r>
            <a:r>
              <a:rPr lang="en-US" altLang="ja-JP" sz="700" dirty="0">
                <a:solidFill>
                  <a:prstClr val="black"/>
                </a:solidFill>
                <a:latin typeface="游ゴシック"/>
                <a:ea typeface="游ゴシック"/>
              </a:rPr>
              <a:t>JAPAN』</a:t>
            </a:r>
            <a:r>
              <a:rPr lang="ja-JP" altLang="en-US" sz="700" dirty="0">
                <a:solidFill>
                  <a:prstClr val="black"/>
                </a:solidFill>
                <a:latin typeface="游ゴシック"/>
                <a:ea typeface="游ゴシック"/>
              </a:rPr>
              <a:t>などの編集を経て</a:t>
            </a:r>
            <a:r>
              <a:rPr lang="en-US" altLang="ja-JP" sz="700" dirty="0">
                <a:solidFill>
                  <a:prstClr val="black"/>
                </a:solidFill>
                <a:latin typeface="游ゴシック"/>
                <a:ea typeface="游ゴシック"/>
              </a:rPr>
              <a:t>2008</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4</a:t>
            </a:r>
            <a:r>
              <a:rPr lang="ja-JP" altLang="en-US" sz="700" dirty="0">
                <a:solidFill>
                  <a:prstClr val="black"/>
                </a:solidFill>
                <a:latin typeface="游ゴシック"/>
                <a:ea typeface="游ゴシック"/>
              </a:rPr>
              <a:t>月、朝日新聞出版設立に参加。</a:t>
            </a:r>
            <a:r>
              <a:rPr lang="en-US" altLang="ja-JP" sz="700" dirty="0">
                <a:solidFill>
                  <a:prstClr val="black"/>
                </a:solidFill>
                <a:latin typeface="游ゴシック"/>
                <a:ea typeface="游ゴシック"/>
              </a:rPr>
              <a:t>『AERA STYLE</a:t>
            </a:r>
            <a:r>
              <a:rPr lang="ja-JP" altLang="en-US" sz="700" dirty="0">
                <a:solidFill>
                  <a:prstClr val="black"/>
                </a:solidFill>
                <a:latin typeface="游ゴシック"/>
                <a:ea typeface="游ゴシック"/>
              </a:rPr>
              <a:t> </a:t>
            </a:r>
            <a:r>
              <a:rPr lang="en-US" altLang="ja-JP" sz="700" dirty="0">
                <a:solidFill>
                  <a:prstClr val="black"/>
                </a:solidFill>
                <a:latin typeface="游ゴシック"/>
                <a:ea typeface="游ゴシック"/>
              </a:rPr>
              <a:t>MAGAZINE』</a:t>
            </a:r>
            <a:r>
              <a:rPr lang="ja-JP" altLang="en-US" sz="700" dirty="0">
                <a:solidFill>
                  <a:prstClr val="black"/>
                </a:solidFill>
                <a:latin typeface="游ゴシック"/>
                <a:ea typeface="游ゴシック"/>
              </a:rPr>
              <a:t>編集長を経て、</a:t>
            </a:r>
            <a:r>
              <a:rPr lang="en-US" altLang="ja-JP" sz="700" dirty="0">
                <a:solidFill>
                  <a:prstClr val="black"/>
                </a:solidFill>
                <a:latin typeface="游ゴシック"/>
                <a:ea typeface="游ゴシック"/>
              </a:rPr>
              <a:t>2019</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4</a:t>
            </a:r>
            <a:r>
              <a:rPr lang="ja-JP" altLang="en-US" sz="700" dirty="0">
                <a:solidFill>
                  <a:prstClr val="black"/>
                </a:solidFill>
                <a:latin typeface="游ゴシック"/>
                <a:ea typeface="游ゴシック"/>
              </a:rPr>
              <a:t>月から現職。</a:t>
            </a:r>
          </a:p>
        </p:txBody>
      </p:sp>
      <p:pic>
        <p:nvPicPr>
          <p:cNvPr id="18" name="図 17">
            <a:extLst>
              <a:ext uri="{FF2B5EF4-FFF2-40B4-BE49-F238E27FC236}">
                <a16:creationId xmlns:a16="http://schemas.microsoft.com/office/drawing/2014/main" id="{285A20E8-292C-86F9-F184-984B066975E1}"/>
              </a:ext>
            </a:extLst>
          </p:cNvPr>
          <p:cNvPicPr>
            <a:picLocks noChangeAspect="1"/>
          </p:cNvPicPr>
          <p:nvPr/>
        </p:nvPicPr>
        <p:blipFill rotWithShape="1">
          <a:blip r:embed="rId5"/>
          <a:srcRect/>
          <a:stretch/>
        </p:blipFill>
        <p:spPr>
          <a:xfrm>
            <a:off x="706835" y="5584016"/>
            <a:ext cx="841882" cy="834981"/>
          </a:xfrm>
          <a:custGeom>
            <a:avLst/>
            <a:gdLst>
              <a:gd name="connsiteX0" fmla="*/ 473257 w 946514"/>
              <a:gd name="connsiteY0" fmla="*/ 0 h 946514"/>
              <a:gd name="connsiteX1" fmla="*/ 946514 w 946514"/>
              <a:gd name="connsiteY1" fmla="*/ 473257 h 946514"/>
              <a:gd name="connsiteX2" fmla="*/ 473257 w 946514"/>
              <a:gd name="connsiteY2" fmla="*/ 946514 h 946514"/>
              <a:gd name="connsiteX3" fmla="*/ 0 w 946514"/>
              <a:gd name="connsiteY3" fmla="*/ 473257 h 946514"/>
              <a:gd name="connsiteX4" fmla="*/ 473257 w 946514"/>
              <a:gd name="connsiteY4" fmla="*/ 0 h 9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514" h="946514">
                <a:moveTo>
                  <a:pt x="473257" y="0"/>
                </a:moveTo>
                <a:cubicBezTo>
                  <a:pt x="734630" y="0"/>
                  <a:pt x="946514" y="211884"/>
                  <a:pt x="946514" y="473257"/>
                </a:cubicBezTo>
                <a:cubicBezTo>
                  <a:pt x="946514" y="734630"/>
                  <a:pt x="734630" y="946514"/>
                  <a:pt x="473257" y="946514"/>
                </a:cubicBezTo>
                <a:cubicBezTo>
                  <a:pt x="211884" y="946514"/>
                  <a:pt x="0" y="734630"/>
                  <a:pt x="0" y="473257"/>
                </a:cubicBezTo>
                <a:cubicBezTo>
                  <a:pt x="0" y="211884"/>
                  <a:pt x="211884" y="0"/>
                  <a:pt x="473257" y="0"/>
                </a:cubicBezTo>
                <a:close/>
              </a:path>
            </a:pathLst>
          </a:custGeom>
        </p:spPr>
      </p:pic>
      <p:pic>
        <p:nvPicPr>
          <p:cNvPr id="19" name="図 18">
            <a:extLst>
              <a:ext uri="{FF2B5EF4-FFF2-40B4-BE49-F238E27FC236}">
                <a16:creationId xmlns:a16="http://schemas.microsoft.com/office/drawing/2014/main" id="{B33C4FA7-2CBB-D029-9BFD-ECFE7D7514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2284" y="5301519"/>
            <a:ext cx="636270" cy="150469"/>
          </a:xfrm>
          <a:prstGeom prst="rect">
            <a:avLst/>
          </a:prstGeom>
        </p:spPr>
      </p:pic>
      <p:sp>
        <p:nvSpPr>
          <p:cNvPr id="20" name="正方形/長方形 19">
            <a:extLst>
              <a:ext uri="{FF2B5EF4-FFF2-40B4-BE49-F238E27FC236}">
                <a16:creationId xmlns:a16="http://schemas.microsoft.com/office/drawing/2014/main" id="{BB6A3146-93D6-A453-2978-E19CCA3D4FB6}"/>
              </a:ext>
            </a:extLst>
          </p:cNvPr>
          <p:cNvSpPr/>
          <p:nvPr/>
        </p:nvSpPr>
        <p:spPr>
          <a:xfrm>
            <a:off x="559930" y="6487844"/>
            <a:ext cx="1062791" cy="162673"/>
          </a:xfrm>
          <a:prstGeom prst="rect">
            <a:avLst/>
          </a:prstGeom>
        </p:spPr>
        <p:txBody>
          <a:bodyPr wrap="none" lIns="0" tIns="0" rIns="0" bIns="0">
            <a:spAutoFit/>
          </a:bodyPr>
          <a:lstStyle/>
          <a:p>
            <a:pPr algn="ctr" defTabSz="390997">
              <a:lnSpc>
                <a:spcPct val="110000"/>
              </a:lnSpc>
              <a:defRPr/>
            </a:pPr>
            <a:r>
              <a:rPr lang="ja-JP" altLang="en-US" sz="1000" b="1" dirty="0">
                <a:solidFill>
                  <a:prstClr val="black"/>
                </a:solidFill>
                <a:latin typeface="游ゴシック"/>
                <a:ea typeface="游ゴシック"/>
              </a:rPr>
              <a:t>磯崎こず恵 </a:t>
            </a:r>
            <a:r>
              <a:rPr lang="zh-TW" altLang="en-US" sz="1000" b="1" dirty="0">
                <a:solidFill>
                  <a:prstClr val="black"/>
                </a:solidFill>
                <a:latin typeface="游ゴシック"/>
                <a:ea typeface="游ゴシック"/>
              </a:rPr>
              <a:t>編集長</a:t>
            </a:r>
          </a:p>
        </p:txBody>
      </p:sp>
      <p:sp>
        <p:nvSpPr>
          <p:cNvPr id="21" name="正方形/長方形 20">
            <a:extLst>
              <a:ext uri="{FF2B5EF4-FFF2-40B4-BE49-F238E27FC236}">
                <a16:creationId xmlns:a16="http://schemas.microsoft.com/office/drawing/2014/main" id="{11638167-34DE-0A31-EFFD-851A9242BC9E}"/>
              </a:ext>
            </a:extLst>
          </p:cNvPr>
          <p:cNvSpPr/>
          <p:nvPr/>
        </p:nvSpPr>
        <p:spPr>
          <a:xfrm>
            <a:off x="227776" y="6674329"/>
            <a:ext cx="1800000" cy="469616"/>
          </a:xfrm>
          <a:prstGeom prst="rect">
            <a:avLst/>
          </a:prstGeom>
        </p:spPr>
        <p:txBody>
          <a:bodyPr wrap="square" lIns="0" tIns="0" rIns="0" bIns="0">
            <a:spAutoFit/>
          </a:bodyPr>
          <a:lstStyle/>
          <a:p>
            <a:pPr defTabSz="390997">
              <a:lnSpc>
                <a:spcPct val="110000"/>
              </a:lnSpc>
              <a:defRPr/>
            </a:pPr>
            <a:r>
              <a:rPr lang="en-US" altLang="ja-JP" sz="700" dirty="0">
                <a:solidFill>
                  <a:prstClr val="black"/>
                </a:solidFill>
                <a:latin typeface="游ゴシック"/>
                <a:ea typeface="游ゴシック"/>
              </a:rPr>
              <a:t>｢</a:t>
            </a:r>
            <a:r>
              <a:rPr lang="ja-JP" altLang="en-US" sz="700" dirty="0">
                <a:solidFill>
                  <a:prstClr val="black"/>
                </a:solidFill>
                <a:latin typeface="游ゴシック"/>
                <a:ea typeface="游ゴシック"/>
              </a:rPr>
              <a:t>ムツゴロウ動物王国</a:t>
            </a:r>
            <a:r>
              <a:rPr lang="en-US" altLang="ja-JP" sz="700" dirty="0">
                <a:solidFill>
                  <a:prstClr val="black"/>
                </a:solidFill>
                <a:latin typeface="游ゴシック"/>
                <a:ea typeface="游ゴシック"/>
              </a:rPr>
              <a:t>｣</a:t>
            </a:r>
            <a:r>
              <a:rPr lang="ja-JP" altLang="en-US" sz="700" dirty="0">
                <a:solidFill>
                  <a:prstClr val="black"/>
                </a:solidFill>
                <a:latin typeface="游ゴシック"/>
                <a:ea typeface="游ゴシック"/>
              </a:rPr>
              <a:t>にあこがれ、子どもの頃の夢は獣医師。</a:t>
            </a:r>
            <a:r>
              <a:rPr lang="en-US" altLang="ja-JP" sz="700" dirty="0">
                <a:solidFill>
                  <a:prstClr val="black"/>
                </a:solidFill>
                <a:latin typeface="游ゴシック"/>
                <a:ea typeface="游ゴシック"/>
              </a:rPr>
              <a:t>2005</a:t>
            </a:r>
            <a:r>
              <a:rPr lang="ja-JP" altLang="en-US" sz="700" dirty="0">
                <a:solidFill>
                  <a:prstClr val="black"/>
                </a:solidFill>
                <a:latin typeface="游ゴシック"/>
                <a:ea typeface="游ゴシック"/>
              </a:rPr>
              <a:t>年朝日新聞社入社。静岡、岐阜、函館で記者、東京で編集者を経験。</a:t>
            </a:r>
            <a:r>
              <a:rPr lang="en-US" altLang="ja-JP" sz="700" dirty="0">
                <a:solidFill>
                  <a:prstClr val="black"/>
                </a:solidFill>
                <a:latin typeface="游ゴシック"/>
                <a:ea typeface="游ゴシック"/>
              </a:rPr>
              <a:t>2020</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4</a:t>
            </a:r>
            <a:r>
              <a:rPr lang="ja-JP" altLang="en-US" sz="700" dirty="0">
                <a:solidFill>
                  <a:prstClr val="black"/>
                </a:solidFill>
                <a:latin typeface="游ゴシック"/>
                <a:ea typeface="游ゴシック"/>
              </a:rPr>
              <a:t>月から現職。</a:t>
            </a:r>
          </a:p>
        </p:txBody>
      </p:sp>
      <p:pic>
        <p:nvPicPr>
          <p:cNvPr id="225" name="図 224">
            <a:extLst>
              <a:ext uri="{FF2B5EF4-FFF2-40B4-BE49-F238E27FC236}">
                <a16:creationId xmlns:a16="http://schemas.microsoft.com/office/drawing/2014/main" id="{31422EF7-1F38-6164-0651-3CB7841C87B0}"/>
              </a:ext>
            </a:extLst>
          </p:cNvPr>
          <p:cNvPicPr>
            <a:picLocks noChangeAspect="1"/>
          </p:cNvPicPr>
          <p:nvPr/>
        </p:nvPicPr>
        <p:blipFill>
          <a:blip r:embed="rId7"/>
          <a:srcRect/>
          <a:stretch/>
        </p:blipFill>
        <p:spPr>
          <a:xfrm>
            <a:off x="4876996" y="3360621"/>
            <a:ext cx="836594" cy="836593"/>
          </a:xfrm>
          <a:custGeom>
            <a:avLst/>
            <a:gdLst>
              <a:gd name="connsiteX0" fmla="*/ 473257 w 946514"/>
              <a:gd name="connsiteY0" fmla="*/ 0 h 946514"/>
              <a:gd name="connsiteX1" fmla="*/ 946514 w 946514"/>
              <a:gd name="connsiteY1" fmla="*/ 473257 h 946514"/>
              <a:gd name="connsiteX2" fmla="*/ 473257 w 946514"/>
              <a:gd name="connsiteY2" fmla="*/ 946514 h 946514"/>
              <a:gd name="connsiteX3" fmla="*/ 0 w 946514"/>
              <a:gd name="connsiteY3" fmla="*/ 473257 h 946514"/>
              <a:gd name="connsiteX4" fmla="*/ 473257 w 946514"/>
              <a:gd name="connsiteY4" fmla="*/ 0 h 9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514" h="946514">
                <a:moveTo>
                  <a:pt x="473257" y="0"/>
                </a:moveTo>
                <a:cubicBezTo>
                  <a:pt x="734630" y="0"/>
                  <a:pt x="946514" y="211884"/>
                  <a:pt x="946514" y="473257"/>
                </a:cubicBezTo>
                <a:cubicBezTo>
                  <a:pt x="946514" y="734630"/>
                  <a:pt x="734630" y="946514"/>
                  <a:pt x="473257" y="946514"/>
                </a:cubicBezTo>
                <a:cubicBezTo>
                  <a:pt x="211884" y="946514"/>
                  <a:pt x="0" y="734630"/>
                  <a:pt x="0" y="473257"/>
                </a:cubicBezTo>
                <a:cubicBezTo>
                  <a:pt x="0" y="211884"/>
                  <a:pt x="211884" y="0"/>
                  <a:pt x="473257" y="0"/>
                </a:cubicBezTo>
                <a:close/>
              </a:path>
            </a:pathLst>
          </a:custGeom>
        </p:spPr>
      </p:pic>
      <p:pic>
        <p:nvPicPr>
          <p:cNvPr id="226" name="図 225">
            <a:extLst>
              <a:ext uri="{FF2B5EF4-FFF2-40B4-BE49-F238E27FC236}">
                <a16:creationId xmlns:a16="http://schemas.microsoft.com/office/drawing/2014/main" id="{906515BA-5FC5-F2A2-E5A4-8D6209DC9914}"/>
              </a:ext>
            </a:extLst>
          </p:cNvPr>
          <p:cNvPicPr>
            <a:picLocks noChangeAspect="1"/>
          </p:cNvPicPr>
          <p:nvPr/>
        </p:nvPicPr>
        <p:blipFill rotWithShape="1">
          <a:blip r:embed="rId8" cstate="print">
            <a:clrChange>
              <a:clrFrom>
                <a:srgbClr val="F4EAF1"/>
              </a:clrFrom>
              <a:clrTo>
                <a:srgbClr val="F4EAF1">
                  <a:alpha val="0"/>
                </a:srgbClr>
              </a:clrTo>
            </a:clrChange>
            <a:extLst>
              <a:ext uri="{28A0092B-C50C-407E-A947-70E740481C1C}">
                <a14:useLocalDpi xmlns:a14="http://schemas.microsoft.com/office/drawing/2010/main"/>
              </a:ext>
            </a:extLst>
          </a:blip>
          <a:srcRect/>
          <a:stretch/>
        </p:blipFill>
        <p:spPr>
          <a:xfrm>
            <a:off x="4737840" y="3107534"/>
            <a:ext cx="1114906" cy="204356"/>
          </a:xfrm>
          <a:prstGeom prst="rect">
            <a:avLst/>
          </a:prstGeom>
        </p:spPr>
      </p:pic>
      <p:sp>
        <p:nvSpPr>
          <p:cNvPr id="227" name="正方形/長方形 226">
            <a:extLst>
              <a:ext uri="{FF2B5EF4-FFF2-40B4-BE49-F238E27FC236}">
                <a16:creationId xmlns:a16="http://schemas.microsoft.com/office/drawing/2014/main" id="{348BCD03-5A81-F422-6847-6309EF6082D6}"/>
              </a:ext>
            </a:extLst>
          </p:cNvPr>
          <p:cNvSpPr/>
          <p:nvPr/>
        </p:nvSpPr>
        <p:spPr>
          <a:xfrm>
            <a:off x="4395293" y="4506371"/>
            <a:ext cx="1800000" cy="469616"/>
          </a:xfrm>
          <a:prstGeom prst="rect">
            <a:avLst/>
          </a:prstGeom>
        </p:spPr>
        <p:txBody>
          <a:bodyPr wrap="square" lIns="0" tIns="0" rIns="0" bIns="0">
            <a:spAutoFit/>
          </a:bodyPr>
          <a:lstStyle/>
          <a:p>
            <a:pPr defTabSz="390997">
              <a:lnSpc>
                <a:spcPct val="110000"/>
              </a:lnSpc>
              <a:defRPr/>
            </a:pPr>
            <a:r>
              <a:rPr lang="en-US" altLang="ja-JP" sz="700" dirty="0">
                <a:solidFill>
                  <a:prstClr val="black"/>
                </a:solidFill>
                <a:latin typeface="游ゴシック"/>
                <a:ea typeface="游ゴシック"/>
              </a:rPr>
              <a:t>9</a:t>
            </a:r>
            <a:r>
              <a:rPr lang="ja-JP" altLang="en-US" sz="700" dirty="0">
                <a:solidFill>
                  <a:prstClr val="black"/>
                </a:solidFill>
                <a:latin typeface="游ゴシック"/>
                <a:ea typeface="游ゴシック"/>
              </a:rPr>
              <a:t>歳から「ブスだから損している」と悩む。「ブスの生きやすい社会をつくる」と</a:t>
            </a:r>
            <a:r>
              <a:rPr lang="en-US" altLang="ja-JP" sz="700" dirty="0">
                <a:solidFill>
                  <a:prstClr val="black"/>
                </a:solidFill>
                <a:latin typeface="游ゴシック"/>
                <a:ea typeface="游ゴシック"/>
              </a:rPr>
              <a:t>2009</a:t>
            </a:r>
            <a:r>
              <a:rPr lang="ja-JP" altLang="en-US" sz="700" dirty="0">
                <a:solidFill>
                  <a:prstClr val="black"/>
                </a:solidFill>
                <a:latin typeface="游ゴシック"/>
                <a:ea typeface="游ゴシック"/>
              </a:rPr>
              <a:t>年朝日新聞社入社。奈良、徳島で記者、大阪で編集者を経験、</a:t>
            </a:r>
            <a:r>
              <a:rPr lang="en-US" altLang="ja-JP" sz="700" dirty="0">
                <a:solidFill>
                  <a:prstClr val="black"/>
                </a:solidFill>
                <a:latin typeface="游ゴシック"/>
                <a:ea typeface="游ゴシック"/>
              </a:rPr>
              <a:t>2019</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8</a:t>
            </a:r>
            <a:r>
              <a:rPr lang="ja-JP" altLang="en-US" sz="700" dirty="0">
                <a:solidFill>
                  <a:prstClr val="black"/>
                </a:solidFill>
                <a:latin typeface="游ゴシック"/>
                <a:ea typeface="游ゴシック"/>
              </a:rPr>
              <a:t>月から現職。</a:t>
            </a:r>
          </a:p>
        </p:txBody>
      </p:sp>
      <p:sp>
        <p:nvSpPr>
          <p:cNvPr id="231" name="正方形/長方形 230">
            <a:extLst>
              <a:ext uri="{FF2B5EF4-FFF2-40B4-BE49-F238E27FC236}">
                <a16:creationId xmlns:a16="http://schemas.microsoft.com/office/drawing/2014/main" id="{11559BD6-3AA3-FA4D-26AC-3A17EE758D9E}"/>
              </a:ext>
            </a:extLst>
          </p:cNvPr>
          <p:cNvSpPr/>
          <p:nvPr/>
        </p:nvSpPr>
        <p:spPr>
          <a:xfrm>
            <a:off x="4763898" y="4321328"/>
            <a:ext cx="1062791" cy="162673"/>
          </a:xfrm>
          <a:prstGeom prst="rect">
            <a:avLst/>
          </a:prstGeom>
        </p:spPr>
        <p:txBody>
          <a:bodyPr wrap="none" lIns="0" tIns="0" rIns="0" bIns="0">
            <a:spAutoFit/>
          </a:bodyPr>
          <a:lstStyle/>
          <a:p>
            <a:pPr algn="ctr" defTabSz="390997">
              <a:lnSpc>
                <a:spcPct val="110000"/>
              </a:lnSpc>
              <a:defRPr/>
            </a:pPr>
            <a:r>
              <a:rPr lang="ja-JP" altLang="en-US" sz="1000" b="1">
                <a:solidFill>
                  <a:prstClr val="black"/>
                </a:solidFill>
                <a:latin typeface="游ゴシック"/>
                <a:ea typeface="游ゴシック"/>
              </a:rPr>
              <a:t>伊藤あかり 編集長</a:t>
            </a:r>
          </a:p>
        </p:txBody>
      </p:sp>
      <p:pic>
        <p:nvPicPr>
          <p:cNvPr id="242" name="図 241">
            <a:extLst>
              <a:ext uri="{FF2B5EF4-FFF2-40B4-BE49-F238E27FC236}">
                <a16:creationId xmlns:a16="http://schemas.microsoft.com/office/drawing/2014/main" id="{DF36B43D-CC01-CECB-8249-0627FEA792FA}"/>
              </a:ext>
            </a:extLst>
          </p:cNvPr>
          <p:cNvPicPr>
            <a:picLocks noChangeAspect="1" noChangeArrowheads="1"/>
          </p:cNvPicPr>
          <p:nvPr/>
        </p:nvPicPr>
        <p:blipFill>
          <a:blip r:embed="rId9"/>
          <a:srcRect/>
          <a:stretch/>
        </p:blipFill>
        <p:spPr bwMode="auto">
          <a:xfrm>
            <a:off x="4895602" y="5632751"/>
            <a:ext cx="834981" cy="834982"/>
          </a:xfrm>
          <a:custGeom>
            <a:avLst/>
            <a:gdLst>
              <a:gd name="connsiteX0" fmla="*/ 473257 w 946514"/>
              <a:gd name="connsiteY0" fmla="*/ 0 h 946514"/>
              <a:gd name="connsiteX1" fmla="*/ 946514 w 946514"/>
              <a:gd name="connsiteY1" fmla="*/ 473257 h 946514"/>
              <a:gd name="connsiteX2" fmla="*/ 473257 w 946514"/>
              <a:gd name="connsiteY2" fmla="*/ 946514 h 946514"/>
              <a:gd name="connsiteX3" fmla="*/ 0 w 946514"/>
              <a:gd name="connsiteY3" fmla="*/ 473257 h 946514"/>
              <a:gd name="connsiteX4" fmla="*/ 473257 w 946514"/>
              <a:gd name="connsiteY4" fmla="*/ 0 h 9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514" h="946514">
                <a:moveTo>
                  <a:pt x="473257" y="0"/>
                </a:moveTo>
                <a:cubicBezTo>
                  <a:pt x="734630" y="0"/>
                  <a:pt x="946514" y="211884"/>
                  <a:pt x="946514" y="473257"/>
                </a:cubicBezTo>
                <a:cubicBezTo>
                  <a:pt x="946514" y="734630"/>
                  <a:pt x="734630" y="946514"/>
                  <a:pt x="473257" y="946514"/>
                </a:cubicBezTo>
                <a:cubicBezTo>
                  <a:pt x="211884" y="946514"/>
                  <a:pt x="0" y="734630"/>
                  <a:pt x="0" y="473257"/>
                </a:cubicBezTo>
                <a:cubicBezTo>
                  <a:pt x="0" y="211884"/>
                  <a:pt x="211884" y="0"/>
                  <a:pt x="473257" y="0"/>
                </a:cubicBezTo>
                <a:close/>
              </a:path>
            </a:pathLst>
          </a:custGeom>
          <a:noFill/>
          <a:extLst>
            <a:ext uri="{909E8E84-426E-40DD-AFC4-6F175D3DCCD1}">
              <a14:hiddenFill xmlns:a14="http://schemas.microsoft.com/office/drawing/2010/main">
                <a:solidFill>
                  <a:srgbClr val="FFFFFF"/>
                </a:solidFill>
              </a14:hiddenFill>
            </a:ext>
          </a:extLst>
        </p:spPr>
      </p:pic>
      <p:pic>
        <p:nvPicPr>
          <p:cNvPr id="243" name="図 1">
            <a:extLst>
              <a:ext uri="{FF2B5EF4-FFF2-40B4-BE49-F238E27FC236}">
                <a16:creationId xmlns:a16="http://schemas.microsoft.com/office/drawing/2014/main" id="{36DFA75B-7126-7FB8-12A4-34D5E3D0667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4807581" y="5301519"/>
            <a:ext cx="1049401" cy="32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 name="正方形/長方形 243">
            <a:extLst>
              <a:ext uri="{FF2B5EF4-FFF2-40B4-BE49-F238E27FC236}">
                <a16:creationId xmlns:a16="http://schemas.microsoft.com/office/drawing/2014/main" id="{19110C7F-CEB1-D334-3F00-717972A470CF}"/>
              </a:ext>
            </a:extLst>
          </p:cNvPr>
          <p:cNvSpPr/>
          <p:nvPr/>
        </p:nvSpPr>
        <p:spPr>
          <a:xfrm>
            <a:off x="4865006" y="6528543"/>
            <a:ext cx="934551" cy="162673"/>
          </a:xfrm>
          <a:prstGeom prst="rect">
            <a:avLst/>
          </a:prstGeom>
        </p:spPr>
        <p:txBody>
          <a:bodyPr wrap="none" lIns="0" tIns="0" rIns="0" bIns="0">
            <a:spAutoFit/>
          </a:bodyPr>
          <a:lstStyle/>
          <a:p>
            <a:pPr algn="ctr" defTabSz="390997">
              <a:lnSpc>
                <a:spcPct val="110000"/>
              </a:lnSpc>
              <a:defRPr/>
            </a:pPr>
            <a:r>
              <a:rPr lang="zh-TW" altLang="en-US" sz="1000" b="1" dirty="0">
                <a:solidFill>
                  <a:prstClr val="black"/>
                </a:solidFill>
                <a:latin typeface="游ゴシック"/>
                <a:ea typeface="游ゴシック"/>
              </a:rPr>
              <a:t>今村尚徳 編集長</a:t>
            </a:r>
          </a:p>
        </p:txBody>
      </p:sp>
      <p:sp>
        <p:nvSpPr>
          <p:cNvPr id="245" name="正方形/長方形 244">
            <a:extLst>
              <a:ext uri="{FF2B5EF4-FFF2-40B4-BE49-F238E27FC236}">
                <a16:creationId xmlns:a16="http://schemas.microsoft.com/office/drawing/2014/main" id="{16A80833-2CF3-81DE-2C1A-5996AF6D8897}"/>
              </a:ext>
            </a:extLst>
          </p:cNvPr>
          <p:cNvSpPr/>
          <p:nvPr/>
        </p:nvSpPr>
        <p:spPr>
          <a:xfrm>
            <a:off x="4432281" y="6723065"/>
            <a:ext cx="1800000" cy="469616"/>
          </a:xfrm>
          <a:prstGeom prst="rect">
            <a:avLst/>
          </a:prstGeom>
        </p:spPr>
        <p:txBody>
          <a:bodyPr wrap="square" lIns="0" tIns="0" rIns="0" bIns="0">
            <a:spAutoFit/>
          </a:bodyPr>
          <a:lstStyle/>
          <a:p>
            <a:pPr defTabSz="390997">
              <a:lnSpc>
                <a:spcPct val="110000"/>
              </a:lnSpc>
              <a:defRPr/>
            </a:pPr>
            <a:r>
              <a:rPr lang="en-US" altLang="ja-JP" sz="700" dirty="0">
                <a:solidFill>
                  <a:prstClr val="black"/>
                </a:solidFill>
                <a:latin typeface="游ゴシック"/>
                <a:ea typeface="游ゴシック"/>
              </a:rPr>
              <a:t>1999</a:t>
            </a:r>
            <a:r>
              <a:rPr lang="ja-JP" altLang="en-US" sz="700" dirty="0">
                <a:solidFill>
                  <a:prstClr val="black"/>
                </a:solidFill>
                <a:latin typeface="游ゴシック"/>
                <a:ea typeface="游ゴシック"/>
              </a:rPr>
              <a:t>年朝日新聞社入社。前橋、京都総局を経て政治部で地方自治、選挙制度、国会などを担当。編集センターで紙面編集に携わり、</a:t>
            </a:r>
            <a:r>
              <a:rPr lang="en-US" altLang="ja-JP" sz="700" dirty="0">
                <a:solidFill>
                  <a:prstClr val="black"/>
                </a:solidFill>
                <a:latin typeface="游ゴシック"/>
                <a:ea typeface="游ゴシック"/>
              </a:rPr>
              <a:t>2020</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4</a:t>
            </a:r>
            <a:r>
              <a:rPr lang="ja-JP" altLang="en-US" sz="700" dirty="0">
                <a:solidFill>
                  <a:prstClr val="black"/>
                </a:solidFill>
                <a:latin typeface="游ゴシック"/>
                <a:ea typeface="游ゴシック"/>
              </a:rPr>
              <a:t>月から現職。</a:t>
            </a:r>
          </a:p>
        </p:txBody>
      </p:sp>
      <p:sp>
        <p:nvSpPr>
          <p:cNvPr id="33" name="正方形/長方形 32">
            <a:extLst>
              <a:ext uri="{FF2B5EF4-FFF2-40B4-BE49-F238E27FC236}">
                <a16:creationId xmlns:a16="http://schemas.microsoft.com/office/drawing/2014/main" id="{36284D38-26CC-C3DE-EB81-86056648746C}"/>
              </a:ext>
            </a:extLst>
          </p:cNvPr>
          <p:cNvSpPr/>
          <p:nvPr/>
        </p:nvSpPr>
        <p:spPr>
          <a:xfrm>
            <a:off x="6955000" y="6501104"/>
            <a:ext cx="806311" cy="162673"/>
          </a:xfrm>
          <a:prstGeom prst="rect">
            <a:avLst/>
          </a:prstGeom>
        </p:spPr>
        <p:txBody>
          <a:bodyPr wrap="none" lIns="0" tIns="0" rIns="0" bIns="0">
            <a:spAutoFit/>
          </a:bodyPr>
          <a:lstStyle/>
          <a:p>
            <a:pPr algn="just" defTabSz="390997">
              <a:lnSpc>
                <a:spcPct val="110000"/>
              </a:lnSpc>
              <a:defRPr/>
            </a:pPr>
            <a:r>
              <a:rPr lang="zh-TW" altLang="en-US" sz="1000" b="1" dirty="0">
                <a:solidFill>
                  <a:prstClr val="black"/>
                </a:solidFill>
                <a:latin typeface="游ゴシック"/>
                <a:ea typeface="游ゴシック"/>
              </a:rPr>
              <a:t>杉本崇 編集長</a:t>
            </a:r>
          </a:p>
        </p:txBody>
      </p:sp>
      <p:sp>
        <p:nvSpPr>
          <p:cNvPr id="34" name="正方形/長方形 33">
            <a:extLst>
              <a:ext uri="{FF2B5EF4-FFF2-40B4-BE49-F238E27FC236}">
                <a16:creationId xmlns:a16="http://schemas.microsoft.com/office/drawing/2014/main" id="{C78824E1-9484-1014-1145-D01533085ABB}"/>
              </a:ext>
            </a:extLst>
          </p:cNvPr>
          <p:cNvSpPr/>
          <p:nvPr/>
        </p:nvSpPr>
        <p:spPr>
          <a:xfrm>
            <a:off x="6458155" y="6695626"/>
            <a:ext cx="1800000" cy="469616"/>
          </a:xfrm>
          <a:prstGeom prst="rect">
            <a:avLst/>
          </a:prstGeom>
        </p:spPr>
        <p:txBody>
          <a:bodyPr wrap="square" lIns="0" tIns="0" rIns="0" bIns="0">
            <a:spAutoFit/>
          </a:bodyPr>
          <a:lstStyle/>
          <a:p>
            <a:pPr defTabSz="390997">
              <a:lnSpc>
                <a:spcPct val="110000"/>
              </a:lnSpc>
              <a:defRPr/>
            </a:pPr>
            <a:r>
              <a:rPr lang="ja-JP" altLang="en-US" sz="700" dirty="0">
                <a:solidFill>
                  <a:prstClr val="black"/>
                </a:solidFill>
                <a:latin typeface="游ゴシック"/>
                <a:ea typeface="游ゴシック"/>
              </a:rPr>
              <a:t>大阪府出身。</a:t>
            </a:r>
            <a:r>
              <a:rPr lang="en-US" altLang="ja-JP" sz="700" dirty="0">
                <a:solidFill>
                  <a:prstClr val="black"/>
                </a:solidFill>
                <a:latin typeface="游ゴシック"/>
                <a:ea typeface="游ゴシック"/>
              </a:rPr>
              <a:t>2004</a:t>
            </a:r>
            <a:r>
              <a:rPr lang="ja-JP" altLang="en-US" sz="700" dirty="0">
                <a:solidFill>
                  <a:prstClr val="black"/>
                </a:solidFill>
                <a:latin typeface="游ゴシック"/>
                <a:ea typeface="游ゴシック"/>
              </a:rPr>
              <a:t>年朝日新聞社に記者として入社。医療、科学技術、環境問題のほか、全国各地の中小企業の取材も続けてきた。</a:t>
            </a:r>
            <a:r>
              <a:rPr lang="en-US" altLang="ja-JP" sz="700" dirty="0">
                <a:solidFill>
                  <a:prstClr val="black"/>
                </a:solidFill>
                <a:latin typeface="游ゴシック"/>
                <a:ea typeface="游ゴシック"/>
              </a:rPr>
              <a:t>2020</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5</a:t>
            </a:r>
            <a:r>
              <a:rPr lang="ja-JP" altLang="en-US" sz="700" dirty="0">
                <a:solidFill>
                  <a:prstClr val="black"/>
                </a:solidFill>
                <a:latin typeface="游ゴシック"/>
                <a:ea typeface="游ゴシック"/>
              </a:rPr>
              <a:t>月より現職。</a:t>
            </a:r>
          </a:p>
        </p:txBody>
      </p:sp>
      <p:pic>
        <p:nvPicPr>
          <p:cNvPr id="32" name="図 31">
            <a:extLst>
              <a:ext uri="{FF2B5EF4-FFF2-40B4-BE49-F238E27FC236}">
                <a16:creationId xmlns:a16="http://schemas.microsoft.com/office/drawing/2014/main" id="{421EF2AF-378D-8F40-B4BE-C0AF65CB5A12}"/>
              </a:ext>
            </a:extLst>
          </p:cNvPr>
          <p:cNvPicPr>
            <a:picLocks noChangeAspect="1"/>
          </p:cNvPicPr>
          <p:nvPr/>
        </p:nvPicPr>
        <p:blipFill>
          <a:blip r:embed="rId11"/>
          <a:stretch>
            <a:fillRect/>
          </a:stretch>
        </p:blipFill>
        <p:spPr>
          <a:xfrm>
            <a:off x="6949075" y="5603701"/>
            <a:ext cx="829737" cy="836593"/>
          </a:xfrm>
          <a:custGeom>
            <a:avLst/>
            <a:gdLst>
              <a:gd name="connsiteX0" fmla="*/ 473257 w 946514"/>
              <a:gd name="connsiteY0" fmla="*/ 0 h 946514"/>
              <a:gd name="connsiteX1" fmla="*/ 946514 w 946514"/>
              <a:gd name="connsiteY1" fmla="*/ 473257 h 946514"/>
              <a:gd name="connsiteX2" fmla="*/ 473257 w 946514"/>
              <a:gd name="connsiteY2" fmla="*/ 946514 h 946514"/>
              <a:gd name="connsiteX3" fmla="*/ 0 w 946514"/>
              <a:gd name="connsiteY3" fmla="*/ 473257 h 946514"/>
              <a:gd name="connsiteX4" fmla="*/ 473257 w 946514"/>
              <a:gd name="connsiteY4" fmla="*/ 0 h 9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514" h="946514">
                <a:moveTo>
                  <a:pt x="473257" y="0"/>
                </a:moveTo>
                <a:cubicBezTo>
                  <a:pt x="734630" y="0"/>
                  <a:pt x="946514" y="211884"/>
                  <a:pt x="946514" y="473257"/>
                </a:cubicBezTo>
                <a:cubicBezTo>
                  <a:pt x="946514" y="734630"/>
                  <a:pt x="734630" y="946514"/>
                  <a:pt x="473257" y="946514"/>
                </a:cubicBezTo>
                <a:cubicBezTo>
                  <a:pt x="211884" y="946514"/>
                  <a:pt x="0" y="734630"/>
                  <a:pt x="0" y="473257"/>
                </a:cubicBezTo>
                <a:cubicBezTo>
                  <a:pt x="0" y="211884"/>
                  <a:pt x="211884" y="0"/>
                  <a:pt x="473257" y="0"/>
                </a:cubicBezTo>
                <a:close/>
              </a:path>
            </a:pathLst>
          </a:custGeom>
        </p:spPr>
      </p:pic>
      <p:pic>
        <p:nvPicPr>
          <p:cNvPr id="35" name="図 34">
            <a:extLst>
              <a:ext uri="{FF2B5EF4-FFF2-40B4-BE49-F238E27FC236}">
                <a16:creationId xmlns:a16="http://schemas.microsoft.com/office/drawing/2014/main" id="{A1B55BBF-2B7F-61DB-3575-0D850755622E}"/>
              </a:ext>
            </a:extLst>
          </p:cNvPr>
          <p:cNvPicPr>
            <a:picLocks noChangeAspect="1"/>
          </p:cNvPicPr>
          <p:nvPr/>
        </p:nvPicPr>
        <p:blipFill rotWithShape="1">
          <a:blip r:embed="rId12"/>
          <a:srcRect/>
          <a:stretch/>
        </p:blipFill>
        <p:spPr>
          <a:xfrm>
            <a:off x="6966877" y="5301519"/>
            <a:ext cx="882098" cy="163351"/>
          </a:xfrm>
          <a:prstGeom prst="rect">
            <a:avLst/>
          </a:prstGeom>
        </p:spPr>
      </p:pic>
      <p:sp>
        <p:nvSpPr>
          <p:cNvPr id="23" name="正方形/長方形 22">
            <a:extLst>
              <a:ext uri="{FF2B5EF4-FFF2-40B4-BE49-F238E27FC236}">
                <a16:creationId xmlns:a16="http://schemas.microsoft.com/office/drawing/2014/main" id="{8652B4E0-07E2-9E0D-7B79-43E75AABFCBD}"/>
              </a:ext>
            </a:extLst>
          </p:cNvPr>
          <p:cNvSpPr/>
          <p:nvPr/>
        </p:nvSpPr>
        <p:spPr>
          <a:xfrm>
            <a:off x="2894724" y="6533935"/>
            <a:ext cx="806311" cy="162673"/>
          </a:xfrm>
          <a:prstGeom prst="rect">
            <a:avLst/>
          </a:prstGeom>
        </p:spPr>
        <p:txBody>
          <a:bodyPr wrap="none" lIns="0" tIns="0" rIns="0" bIns="0" anchor="t">
            <a:spAutoFit/>
          </a:bodyPr>
          <a:lstStyle/>
          <a:p>
            <a:pPr algn="ctr" defTabSz="390997">
              <a:lnSpc>
                <a:spcPct val="110000"/>
              </a:lnSpc>
              <a:defRPr/>
            </a:pPr>
            <a:r>
              <a:rPr lang="zh-TW" altLang="en-US" sz="1000" b="1" dirty="0">
                <a:solidFill>
                  <a:prstClr val="black"/>
                </a:solidFill>
                <a:latin typeface="游ゴシック"/>
                <a:ea typeface="游ゴシック"/>
              </a:rPr>
              <a:t>加藤修 編集長</a:t>
            </a:r>
          </a:p>
        </p:txBody>
      </p:sp>
      <p:sp>
        <p:nvSpPr>
          <p:cNvPr id="24" name="正方形/長方形 23">
            <a:extLst>
              <a:ext uri="{FF2B5EF4-FFF2-40B4-BE49-F238E27FC236}">
                <a16:creationId xmlns:a16="http://schemas.microsoft.com/office/drawing/2014/main" id="{38D56352-A861-8D88-7700-8A3BC1C27CBD}"/>
              </a:ext>
            </a:extLst>
          </p:cNvPr>
          <p:cNvSpPr/>
          <p:nvPr/>
        </p:nvSpPr>
        <p:spPr>
          <a:xfrm>
            <a:off x="2397879" y="6720420"/>
            <a:ext cx="1800000" cy="430887"/>
          </a:xfrm>
          <a:prstGeom prst="rect">
            <a:avLst/>
          </a:prstGeom>
        </p:spPr>
        <p:txBody>
          <a:bodyPr wrap="square" lIns="0" tIns="0" rIns="0" bIns="0" anchor="t">
            <a:spAutoFit/>
          </a:bodyPr>
          <a:lstStyle/>
          <a:p>
            <a:pPr defTabSz="390997">
              <a:defRPr/>
            </a:pPr>
            <a:r>
              <a:rPr lang="en-US" altLang="en-US" sz="700" dirty="0">
                <a:solidFill>
                  <a:prstClr val="black"/>
                </a:solidFill>
                <a:latin typeface="游ゴシック"/>
                <a:ea typeface="游ゴシック"/>
                <a:cs typeface="+mn-lt"/>
              </a:rPr>
              <a:t>1991</a:t>
            </a:r>
            <a:r>
              <a:rPr lang="ja-JP" altLang="en-US" sz="700" dirty="0">
                <a:solidFill>
                  <a:prstClr val="black"/>
                </a:solidFill>
                <a:latin typeface="游ゴシック"/>
                <a:ea typeface="游ゴシック"/>
                <a:cs typeface="+mn-lt"/>
              </a:rPr>
              <a:t>年、朝日新聞社入社。学芸部（現・文化くらし報道部）で文芸取材を続けるとともに、多くの連載小説を手がけた。映画・演劇の担当経験もある。</a:t>
            </a:r>
            <a:r>
              <a:rPr lang="en-US" altLang="en-US" sz="700" dirty="0">
                <a:solidFill>
                  <a:prstClr val="black"/>
                </a:solidFill>
                <a:latin typeface="游ゴシック"/>
                <a:ea typeface="游ゴシック"/>
                <a:cs typeface="+mn-lt"/>
              </a:rPr>
              <a:t>2021</a:t>
            </a:r>
            <a:r>
              <a:rPr lang="ja-JP" altLang="en-US" sz="700" dirty="0">
                <a:solidFill>
                  <a:prstClr val="black"/>
                </a:solidFill>
                <a:latin typeface="游ゴシック"/>
                <a:ea typeface="游ゴシック"/>
                <a:cs typeface="+mn-lt"/>
              </a:rPr>
              <a:t>年</a:t>
            </a:r>
            <a:r>
              <a:rPr lang="en-US" altLang="ja-JP" sz="700" dirty="0">
                <a:solidFill>
                  <a:prstClr val="black"/>
                </a:solidFill>
                <a:latin typeface="游ゴシック"/>
                <a:ea typeface="游ゴシック"/>
                <a:cs typeface="+mn-lt"/>
              </a:rPr>
              <a:t>4</a:t>
            </a:r>
            <a:r>
              <a:rPr lang="ja-JP" altLang="en-US" sz="700" dirty="0">
                <a:solidFill>
                  <a:prstClr val="black"/>
                </a:solidFill>
                <a:latin typeface="游ゴシック"/>
                <a:ea typeface="游ゴシック"/>
                <a:cs typeface="+mn-lt"/>
              </a:rPr>
              <a:t>月から現職。 </a:t>
            </a:r>
            <a:endParaRPr lang="en-US" altLang="ja-JP" sz="1600" dirty="0">
              <a:solidFill>
                <a:prstClr val="black"/>
              </a:solidFill>
              <a:latin typeface="游ゴシック"/>
              <a:ea typeface="游ゴシック"/>
            </a:endParaRPr>
          </a:p>
        </p:txBody>
      </p:sp>
      <p:pic>
        <p:nvPicPr>
          <p:cNvPr id="22" name="図 21">
            <a:extLst>
              <a:ext uri="{FF2B5EF4-FFF2-40B4-BE49-F238E27FC236}">
                <a16:creationId xmlns:a16="http://schemas.microsoft.com/office/drawing/2014/main" id="{D02253CB-D108-E005-E8C6-B6BCFE82707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991863" y="5301519"/>
            <a:ext cx="636270" cy="212800"/>
          </a:xfrm>
          <a:prstGeom prst="rect">
            <a:avLst/>
          </a:prstGeom>
        </p:spPr>
      </p:pic>
      <p:pic>
        <p:nvPicPr>
          <p:cNvPr id="36" name="Picture 2">
            <a:extLst>
              <a:ext uri="{FF2B5EF4-FFF2-40B4-BE49-F238E27FC236}">
                <a16:creationId xmlns:a16="http://schemas.microsoft.com/office/drawing/2014/main" id="{BB4E81C3-5FD8-91AC-CD77-237154470F72}"/>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40000"/>
                    </a14:imgEffect>
                  </a14:imgLayer>
                </a14:imgProps>
              </a:ext>
            </a:extLst>
          </a:blip>
          <a:srcRect l="-1" r="-1946" b="727"/>
          <a:stretch/>
        </p:blipFill>
        <p:spPr>
          <a:xfrm>
            <a:off x="2883586" y="5620609"/>
            <a:ext cx="828586" cy="834981"/>
          </a:xfrm>
          <a:prstGeom prst="rect">
            <a:avLst/>
          </a:prstGeom>
        </p:spPr>
      </p:pic>
      <p:sp>
        <p:nvSpPr>
          <p:cNvPr id="16" name="正方形/長方形 15">
            <a:extLst>
              <a:ext uri="{FF2B5EF4-FFF2-40B4-BE49-F238E27FC236}">
                <a16:creationId xmlns:a16="http://schemas.microsoft.com/office/drawing/2014/main" id="{FADA195C-56ED-87AE-E48D-26EAEFFC1C30}"/>
              </a:ext>
            </a:extLst>
          </p:cNvPr>
          <p:cNvSpPr/>
          <p:nvPr/>
        </p:nvSpPr>
        <p:spPr>
          <a:xfrm>
            <a:off x="6867630" y="2203619"/>
            <a:ext cx="1062791" cy="162673"/>
          </a:xfrm>
          <a:prstGeom prst="rect">
            <a:avLst/>
          </a:prstGeom>
        </p:spPr>
        <p:txBody>
          <a:bodyPr wrap="none" lIns="0" tIns="0" rIns="0" bIns="0">
            <a:spAutoFit/>
          </a:bodyPr>
          <a:lstStyle/>
          <a:p>
            <a:pPr algn="ctr" defTabSz="390997">
              <a:lnSpc>
                <a:spcPct val="110000"/>
              </a:lnSpc>
              <a:defRPr/>
            </a:pPr>
            <a:r>
              <a:rPr lang="ja-JP" altLang="en-US" sz="1000" b="1">
                <a:solidFill>
                  <a:prstClr val="black"/>
                </a:solidFill>
                <a:latin typeface="游ゴシック"/>
                <a:ea typeface="游ゴシック"/>
              </a:rPr>
              <a:t>泉谷由梨子</a:t>
            </a:r>
            <a:r>
              <a:rPr lang="zh-TW" altLang="en-US" sz="1000" b="1" dirty="0">
                <a:solidFill>
                  <a:prstClr val="black"/>
                </a:solidFill>
                <a:latin typeface="游ゴシック"/>
                <a:ea typeface="游ゴシック"/>
              </a:rPr>
              <a:t> 編集長</a:t>
            </a:r>
          </a:p>
        </p:txBody>
      </p:sp>
      <p:sp>
        <p:nvSpPr>
          <p:cNvPr id="17" name="正方形/長方形 16">
            <a:extLst>
              <a:ext uri="{FF2B5EF4-FFF2-40B4-BE49-F238E27FC236}">
                <a16:creationId xmlns:a16="http://schemas.microsoft.com/office/drawing/2014/main" id="{0FE4558D-8428-989D-4583-E1D58A588EB8}"/>
              </a:ext>
            </a:extLst>
          </p:cNvPr>
          <p:cNvSpPr>
            <a:spLocks noChangeAspect="1"/>
          </p:cNvSpPr>
          <p:nvPr/>
        </p:nvSpPr>
        <p:spPr>
          <a:xfrm>
            <a:off x="6499025" y="2394643"/>
            <a:ext cx="1800000" cy="588110"/>
          </a:xfrm>
          <a:prstGeom prst="rect">
            <a:avLst/>
          </a:prstGeom>
        </p:spPr>
        <p:txBody>
          <a:bodyPr wrap="square" lIns="0" tIns="0" rIns="0" bIns="0">
            <a:spAutoFit/>
          </a:bodyPr>
          <a:lstStyle/>
          <a:p>
            <a:pPr defTabSz="390997">
              <a:lnSpc>
                <a:spcPct val="110000"/>
              </a:lnSpc>
              <a:defRPr/>
            </a:pPr>
            <a:r>
              <a:rPr lang="en-US" altLang="ja-JP" sz="700" dirty="0">
                <a:solidFill>
                  <a:prstClr val="black"/>
                </a:solidFill>
                <a:latin typeface="游ゴシック"/>
                <a:ea typeface="游ゴシック"/>
              </a:rPr>
              <a:t>2005</a:t>
            </a:r>
            <a:r>
              <a:rPr lang="ja-JP" altLang="en-US" sz="700" dirty="0">
                <a:solidFill>
                  <a:prstClr val="black"/>
                </a:solidFill>
                <a:latin typeface="游ゴシック"/>
                <a:ea typeface="游ゴシック"/>
              </a:rPr>
              <a:t>年毎日新聞社入社。</a:t>
            </a:r>
            <a:r>
              <a:rPr lang="en-US" altLang="ja-JP" sz="700" dirty="0">
                <a:solidFill>
                  <a:prstClr val="black"/>
                </a:solidFill>
                <a:latin typeface="游ゴシック"/>
                <a:ea typeface="游ゴシック"/>
              </a:rPr>
              <a:t>NGO</a:t>
            </a:r>
            <a:r>
              <a:rPr lang="ja-JP" altLang="en-US" sz="700" dirty="0">
                <a:solidFill>
                  <a:prstClr val="black"/>
                </a:solidFill>
                <a:latin typeface="游ゴシック"/>
                <a:ea typeface="游ゴシック"/>
              </a:rPr>
              <a:t>職員などを経て</a:t>
            </a:r>
            <a:r>
              <a:rPr lang="en-US" altLang="ja-JP" sz="700" dirty="0">
                <a:solidFill>
                  <a:prstClr val="black"/>
                </a:solidFill>
                <a:latin typeface="游ゴシック"/>
                <a:ea typeface="游ゴシック"/>
              </a:rPr>
              <a:t>2016</a:t>
            </a:r>
            <a:r>
              <a:rPr lang="ja-JP" altLang="en-US" sz="700" dirty="0">
                <a:solidFill>
                  <a:prstClr val="black"/>
                </a:solidFill>
                <a:latin typeface="游ゴシック"/>
                <a:ea typeface="游ゴシック"/>
              </a:rPr>
              <a:t>年ハフポスト日本版入社。ジェンダーの問題や、働き方、子育て、男性育休などのテーマでキャンペーン報道をリード。</a:t>
            </a:r>
            <a:r>
              <a:rPr lang="en-US" altLang="ja-JP" sz="700" dirty="0">
                <a:solidFill>
                  <a:prstClr val="black"/>
                </a:solidFill>
                <a:latin typeface="游ゴシック"/>
                <a:ea typeface="游ゴシック"/>
              </a:rPr>
              <a:t>2021</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6</a:t>
            </a:r>
            <a:r>
              <a:rPr lang="ja-JP" altLang="en-US" sz="700" dirty="0">
                <a:solidFill>
                  <a:prstClr val="black"/>
                </a:solidFill>
                <a:latin typeface="游ゴシック"/>
                <a:ea typeface="游ゴシック"/>
              </a:rPr>
              <a:t>月から現職。</a:t>
            </a:r>
          </a:p>
        </p:txBody>
      </p:sp>
      <p:pic>
        <p:nvPicPr>
          <p:cNvPr id="15" name="図 2" descr="図 2">
            <a:extLst>
              <a:ext uri="{FF2B5EF4-FFF2-40B4-BE49-F238E27FC236}">
                <a16:creationId xmlns:a16="http://schemas.microsoft.com/office/drawing/2014/main" id="{D550B695-3613-6B1E-9A9D-A2CFB590727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87614" y="982804"/>
            <a:ext cx="1022822" cy="207597"/>
          </a:xfrm>
          <a:prstGeom prst="rect">
            <a:avLst/>
          </a:prstGeom>
          <a:ln w="12700">
            <a:miter lim="400000"/>
          </a:ln>
        </p:spPr>
      </p:pic>
      <p:pic>
        <p:nvPicPr>
          <p:cNvPr id="40" name="図 39" descr="黒いシャツを着ている女性&#10;&#10;自動的に生成された説明">
            <a:extLst>
              <a:ext uri="{FF2B5EF4-FFF2-40B4-BE49-F238E27FC236}">
                <a16:creationId xmlns:a16="http://schemas.microsoft.com/office/drawing/2014/main" id="{5B47ED5E-11DF-4163-1422-9EA71AF094B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929868" y="1229613"/>
            <a:ext cx="870197" cy="870197"/>
          </a:xfrm>
          <a:prstGeom prst="ellipse">
            <a:avLst/>
          </a:prstGeom>
        </p:spPr>
      </p:pic>
      <p:sp>
        <p:nvSpPr>
          <p:cNvPr id="251" name="正方形/長方形 250">
            <a:extLst>
              <a:ext uri="{FF2B5EF4-FFF2-40B4-BE49-F238E27FC236}">
                <a16:creationId xmlns:a16="http://schemas.microsoft.com/office/drawing/2014/main" id="{F207AFDD-DEAC-049B-83C3-7857F96BEA3D}"/>
              </a:ext>
            </a:extLst>
          </p:cNvPr>
          <p:cNvSpPr/>
          <p:nvPr/>
        </p:nvSpPr>
        <p:spPr>
          <a:xfrm>
            <a:off x="8536099" y="4506371"/>
            <a:ext cx="1800000" cy="469616"/>
          </a:xfrm>
          <a:prstGeom prst="rect">
            <a:avLst/>
          </a:prstGeom>
        </p:spPr>
        <p:txBody>
          <a:bodyPr wrap="square" lIns="0" tIns="0" rIns="0" bIns="0">
            <a:spAutoFit/>
          </a:bodyPr>
          <a:lstStyle/>
          <a:p>
            <a:pPr defTabSz="390997">
              <a:lnSpc>
                <a:spcPct val="110000"/>
              </a:lnSpc>
              <a:defRPr/>
            </a:pPr>
            <a:r>
              <a:rPr lang="en-US" altLang="ja-JP" sz="700" dirty="0">
                <a:solidFill>
                  <a:prstClr val="black"/>
                </a:solidFill>
                <a:latin typeface="游ゴシック"/>
                <a:ea typeface="游ゴシック"/>
              </a:rPr>
              <a:t>1999</a:t>
            </a:r>
            <a:r>
              <a:rPr lang="ja-JP" altLang="en-US" sz="700" dirty="0">
                <a:solidFill>
                  <a:prstClr val="black"/>
                </a:solidFill>
                <a:latin typeface="游ゴシック"/>
                <a:ea typeface="游ゴシック"/>
              </a:rPr>
              <a:t>年朝日新聞社入社。医療・介護の現場のほか、厚生労働省や財務省などの官庁、製薬企業の担当として、社会保障について取材。</a:t>
            </a:r>
            <a:r>
              <a:rPr lang="en-US" altLang="ja-JP" sz="700" dirty="0">
                <a:solidFill>
                  <a:prstClr val="black"/>
                </a:solidFill>
                <a:latin typeface="游ゴシック"/>
                <a:ea typeface="游ゴシック"/>
              </a:rPr>
              <a:t>2021</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5</a:t>
            </a:r>
            <a:r>
              <a:rPr lang="ja-JP" altLang="en-US" sz="700" dirty="0">
                <a:solidFill>
                  <a:prstClr val="black"/>
                </a:solidFill>
                <a:latin typeface="游ゴシック"/>
                <a:ea typeface="游ゴシック"/>
              </a:rPr>
              <a:t>月から現職。</a:t>
            </a:r>
            <a:endParaRPr lang="en-US" altLang="ja-JP" sz="700" dirty="0">
              <a:solidFill>
                <a:prstClr val="black"/>
              </a:solidFill>
              <a:latin typeface="游ゴシック"/>
              <a:ea typeface="游ゴシック"/>
            </a:endParaRPr>
          </a:p>
        </p:txBody>
      </p:sp>
      <p:sp>
        <p:nvSpPr>
          <p:cNvPr id="255" name="正方形/長方形 254">
            <a:extLst>
              <a:ext uri="{FF2B5EF4-FFF2-40B4-BE49-F238E27FC236}">
                <a16:creationId xmlns:a16="http://schemas.microsoft.com/office/drawing/2014/main" id="{A8ABC5A0-CEDC-FC46-C898-143EF60CE5EF}"/>
              </a:ext>
            </a:extLst>
          </p:cNvPr>
          <p:cNvSpPr/>
          <p:nvPr/>
        </p:nvSpPr>
        <p:spPr>
          <a:xfrm>
            <a:off x="8968824" y="4321328"/>
            <a:ext cx="934551" cy="162673"/>
          </a:xfrm>
          <a:prstGeom prst="rect">
            <a:avLst/>
          </a:prstGeom>
        </p:spPr>
        <p:txBody>
          <a:bodyPr wrap="none" lIns="0" tIns="0" rIns="0" bIns="0">
            <a:spAutoFit/>
          </a:bodyPr>
          <a:lstStyle/>
          <a:p>
            <a:pPr algn="just" defTabSz="390997">
              <a:lnSpc>
                <a:spcPct val="110000"/>
              </a:lnSpc>
              <a:defRPr/>
            </a:pPr>
            <a:r>
              <a:rPr lang="zh-TW" altLang="en-US" sz="1000" b="1" dirty="0">
                <a:solidFill>
                  <a:prstClr val="black"/>
                </a:solidFill>
                <a:latin typeface="游ゴシック"/>
                <a:ea typeface="游ゴシック"/>
              </a:rPr>
              <a:t>松浦祐子</a:t>
            </a:r>
            <a:r>
              <a:rPr lang="ja-JP" altLang="en-US" sz="1000" b="1" dirty="0">
                <a:solidFill>
                  <a:prstClr val="black"/>
                </a:solidFill>
                <a:latin typeface="游ゴシック"/>
                <a:ea typeface="游ゴシック"/>
              </a:rPr>
              <a:t> </a:t>
            </a:r>
            <a:r>
              <a:rPr lang="zh-TW" altLang="en-US" sz="1000" b="1" dirty="0">
                <a:solidFill>
                  <a:prstClr val="black"/>
                </a:solidFill>
                <a:latin typeface="游ゴシック"/>
                <a:ea typeface="游ゴシック"/>
              </a:rPr>
              <a:t>編集長</a:t>
            </a:r>
          </a:p>
        </p:txBody>
      </p:sp>
      <p:pic>
        <p:nvPicPr>
          <p:cNvPr id="246" name="Picture 2" descr="nakamaaru">
            <a:extLst>
              <a:ext uri="{FF2B5EF4-FFF2-40B4-BE49-F238E27FC236}">
                <a16:creationId xmlns:a16="http://schemas.microsoft.com/office/drawing/2014/main" id="{65D8A7D3-B096-E6D9-7A27-C04659C21DCD}"/>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931990" y="3107534"/>
            <a:ext cx="993152" cy="251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図 41">
            <a:extLst>
              <a:ext uri="{FF2B5EF4-FFF2-40B4-BE49-F238E27FC236}">
                <a16:creationId xmlns:a16="http://schemas.microsoft.com/office/drawing/2014/main" id="{00C0BB7C-5E54-5C4D-315D-0D561B30F714}"/>
              </a:ext>
            </a:extLst>
          </p:cNvPr>
          <p:cNvPicPr>
            <a:picLocks noChangeAspect="1"/>
          </p:cNvPicPr>
          <p:nvPr/>
        </p:nvPicPr>
        <p:blipFill rotWithShape="1">
          <a:blip r:embed="rId19"/>
          <a:srcRect/>
          <a:stretch/>
        </p:blipFill>
        <p:spPr>
          <a:xfrm>
            <a:off x="9068280" y="3375301"/>
            <a:ext cx="871928" cy="871925"/>
          </a:xfrm>
          <a:prstGeom prst="ellipse">
            <a:avLst/>
          </a:prstGeom>
        </p:spPr>
      </p:pic>
      <p:sp>
        <p:nvSpPr>
          <p:cNvPr id="25" name="正方形/長方形 24">
            <a:extLst>
              <a:ext uri="{FF2B5EF4-FFF2-40B4-BE49-F238E27FC236}">
                <a16:creationId xmlns:a16="http://schemas.microsoft.com/office/drawing/2014/main" id="{686CAEE3-976B-493D-8552-4AAC64924858}"/>
              </a:ext>
            </a:extLst>
          </p:cNvPr>
          <p:cNvSpPr/>
          <p:nvPr/>
        </p:nvSpPr>
        <p:spPr>
          <a:xfrm>
            <a:off x="8981812" y="2203619"/>
            <a:ext cx="934551" cy="162673"/>
          </a:xfrm>
          <a:prstGeom prst="rect">
            <a:avLst/>
          </a:prstGeom>
        </p:spPr>
        <p:txBody>
          <a:bodyPr wrap="none" lIns="0" tIns="0" rIns="0" bIns="0">
            <a:spAutoFit/>
          </a:bodyPr>
          <a:lstStyle/>
          <a:p>
            <a:pPr algn="just" defTabSz="390997">
              <a:lnSpc>
                <a:spcPct val="110000"/>
              </a:lnSpc>
              <a:defRPr/>
            </a:pPr>
            <a:r>
              <a:rPr lang="ja-JP" altLang="en-US" sz="1000" b="1" dirty="0">
                <a:solidFill>
                  <a:prstClr val="black"/>
                </a:solidFill>
                <a:latin typeface="游ゴシック"/>
                <a:ea typeface="游ゴシック"/>
              </a:rPr>
              <a:t>柏木友紀 </a:t>
            </a:r>
            <a:r>
              <a:rPr lang="zh-TW" altLang="en-US" sz="1000" b="1" dirty="0">
                <a:solidFill>
                  <a:prstClr val="black"/>
                </a:solidFill>
                <a:latin typeface="游ゴシック"/>
                <a:ea typeface="游ゴシック"/>
              </a:rPr>
              <a:t>編集長</a:t>
            </a:r>
          </a:p>
        </p:txBody>
      </p:sp>
      <p:sp>
        <p:nvSpPr>
          <p:cNvPr id="26" name="正方形/長方形 25">
            <a:extLst>
              <a:ext uri="{FF2B5EF4-FFF2-40B4-BE49-F238E27FC236}">
                <a16:creationId xmlns:a16="http://schemas.microsoft.com/office/drawing/2014/main" id="{A7BF6AEC-571D-B864-BC43-4DF84C3A21BC}"/>
              </a:ext>
            </a:extLst>
          </p:cNvPr>
          <p:cNvSpPr/>
          <p:nvPr/>
        </p:nvSpPr>
        <p:spPr>
          <a:xfrm>
            <a:off x="8549087" y="2394643"/>
            <a:ext cx="1800000" cy="469616"/>
          </a:xfrm>
          <a:prstGeom prst="rect">
            <a:avLst/>
          </a:prstGeom>
        </p:spPr>
        <p:txBody>
          <a:bodyPr wrap="square" lIns="0" tIns="0" rIns="0" bIns="0">
            <a:spAutoFit/>
          </a:bodyPr>
          <a:lstStyle/>
          <a:p>
            <a:pPr defTabSz="390997">
              <a:lnSpc>
                <a:spcPct val="110000"/>
              </a:lnSpc>
              <a:defRPr/>
            </a:pPr>
            <a:r>
              <a:rPr lang="ja-JP" altLang="en-US" sz="700" dirty="0">
                <a:solidFill>
                  <a:prstClr val="black"/>
                </a:solidFill>
                <a:latin typeface="游ゴシック"/>
                <a:ea typeface="游ゴシック"/>
              </a:rPr>
              <a:t>朝日新聞社の社会部、文化部、ＡＥＲＡなどで長年記者を務め、文化や教育、ファッションなどを広く取材。教育媒体「朝日新聞</a:t>
            </a:r>
            <a:r>
              <a:rPr lang="en-US" altLang="ja-JP" sz="700" dirty="0" err="1">
                <a:solidFill>
                  <a:prstClr val="black"/>
                </a:solidFill>
                <a:latin typeface="游ゴシック"/>
                <a:ea typeface="游ゴシック"/>
              </a:rPr>
              <a:t>EduA</a:t>
            </a:r>
            <a:r>
              <a:rPr lang="ja-JP" altLang="en-US" sz="700" dirty="0">
                <a:solidFill>
                  <a:prstClr val="black"/>
                </a:solidFill>
                <a:latin typeface="游ゴシック"/>
                <a:ea typeface="游ゴシック"/>
              </a:rPr>
              <a:t>」の創刊編集長を経て現職。２児の母。</a:t>
            </a:r>
          </a:p>
        </p:txBody>
      </p:sp>
      <p:pic>
        <p:nvPicPr>
          <p:cNvPr id="27" name="図 26">
            <a:extLst>
              <a:ext uri="{FF2B5EF4-FFF2-40B4-BE49-F238E27FC236}">
                <a16:creationId xmlns:a16="http://schemas.microsoft.com/office/drawing/2014/main" id="{C75E5C66-016F-BB35-B7F8-09EDB72A4FFF}"/>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8943492" y="982804"/>
            <a:ext cx="1011191" cy="222911"/>
          </a:xfrm>
          <a:prstGeom prst="rect">
            <a:avLst/>
          </a:prstGeom>
        </p:spPr>
      </p:pic>
      <p:pic>
        <p:nvPicPr>
          <p:cNvPr id="43" name="図 42">
            <a:extLst>
              <a:ext uri="{FF2B5EF4-FFF2-40B4-BE49-F238E27FC236}">
                <a16:creationId xmlns:a16="http://schemas.microsoft.com/office/drawing/2014/main" id="{2FE70623-37F0-19E9-BA96-B130FA20E5BF}"/>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9021752" y="1235816"/>
            <a:ext cx="849760" cy="849760"/>
          </a:xfrm>
          <a:prstGeom prst="ellipse">
            <a:avLst/>
          </a:prstGeom>
        </p:spPr>
      </p:pic>
      <p:sp>
        <p:nvSpPr>
          <p:cNvPr id="29" name="正方形/長方形 28">
            <a:extLst>
              <a:ext uri="{FF2B5EF4-FFF2-40B4-BE49-F238E27FC236}">
                <a16:creationId xmlns:a16="http://schemas.microsoft.com/office/drawing/2014/main" id="{702BC59D-9E10-3D5A-92A6-6CC14962AC04}"/>
              </a:ext>
            </a:extLst>
          </p:cNvPr>
          <p:cNvSpPr/>
          <p:nvPr/>
        </p:nvSpPr>
        <p:spPr>
          <a:xfrm>
            <a:off x="254487" y="4486004"/>
            <a:ext cx="1800000" cy="706604"/>
          </a:xfrm>
          <a:prstGeom prst="rect">
            <a:avLst/>
          </a:prstGeom>
          <a:noFill/>
        </p:spPr>
        <p:txBody>
          <a:bodyPr wrap="square" lIns="0" tIns="0" rIns="0" bIns="0">
            <a:spAutoFit/>
          </a:bodyPr>
          <a:lstStyle/>
          <a:p>
            <a:pPr defTabSz="390997">
              <a:lnSpc>
                <a:spcPct val="110000"/>
              </a:lnSpc>
              <a:defRPr/>
            </a:pPr>
            <a:r>
              <a:rPr lang="en-US" altLang="ja-JP" sz="700" dirty="0">
                <a:solidFill>
                  <a:prstClr val="black"/>
                </a:solidFill>
                <a:latin typeface="游ゴシック"/>
                <a:ea typeface="游ゴシック"/>
              </a:rPr>
              <a:t>1998</a:t>
            </a:r>
            <a:r>
              <a:rPr lang="ja-JP" altLang="en-US" sz="700" dirty="0">
                <a:solidFill>
                  <a:prstClr val="black"/>
                </a:solidFill>
                <a:latin typeface="游ゴシック"/>
                <a:ea typeface="游ゴシック"/>
              </a:rPr>
              <a:t>年朝日新聞社入社。記者人生の前半は事件記者、中盤は国際記者（モスクワ支局員）、後半はデジタル記者（デジタル編集部、ハフポスト出向）。ウクライナ侵攻の原点とも言えるマイダン革命やクリミア併合を現場で取材。うさぎ好き。</a:t>
            </a:r>
            <a:endParaRPr lang="en-US" altLang="ja-JP" sz="700" dirty="0">
              <a:solidFill>
                <a:prstClr val="black"/>
              </a:solidFill>
              <a:latin typeface="游ゴシック"/>
              <a:ea typeface="游ゴシック"/>
            </a:endParaRPr>
          </a:p>
        </p:txBody>
      </p:sp>
      <p:sp>
        <p:nvSpPr>
          <p:cNvPr id="30" name="正方形/長方形 29">
            <a:extLst>
              <a:ext uri="{FF2B5EF4-FFF2-40B4-BE49-F238E27FC236}">
                <a16:creationId xmlns:a16="http://schemas.microsoft.com/office/drawing/2014/main" id="{F89E1036-9F2F-BD22-BC6A-F3436A533722}"/>
              </a:ext>
            </a:extLst>
          </p:cNvPr>
          <p:cNvSpPr/>
          <p:nvPr/>
        </p:nvSpPr>
        <p:spPr>
          <a:xfrm>
            <a:off x="687212" y="4321328"/>
            <a:ext cx="934551" cy="162673"/>
          </a:xfrm>
          <a:prstGeom prst="rect">
            <a:avLst/>
          </a:prstGeom>
          <a:noFill/>
        </p:spPr>
        <p:txBody>
          <a:bodyPr wrap="none" lIns="0" tIns="0" rIns="0" bIns="0">
            <a:spAutoFit/>
          </a:bodyPr>
          <a:lstStyle/>
          <a:p>
            <a:pPr algn="ctr" defTabSz="390997">
              <a:lnSpc>
                <a:spcPct val="110000"/>
              </a:lnSpc>
              <a:defRPr/>
            </a:pPr>
            <a:r>
              <a:rPr lang="zh-TW" altLang="en-US" sz="1000" b="1" dirty="0">
                <a:solidFill>
                  <a:prstClr val="black"/>
                </a:solidFill>
                <a:latin typeface="游ゴシック"/>
                <a:ea typeface="游ゴシック"/>
              </a:rPr>
              <a:t>関根和弘</a:t>
            </a:r>
            <a:r>
              <a:rPr lang="ja-JP" altLang="en-US" sz="1000" b="1" dirty="0">
                <a:solidFill>
                  <a:prstClr val="black"/>
                </a:solidFill>
                <a:latin typeface="游ゴシック"/>
                <a:ea typeface="游ゴシック"/>
              </a:rPr>
              <a:t> </a:t>
            </a:r>
            <a:r>
              <a:rPr lang="zh-TW" altLang="en-US" sz="1000" b="1" dirty="0">
                <a:solidFill>
                  <a:prstClr val="black"/>
                </a:solidFill>
                <a:latin typeface="游ゴシック"/>
                <a:ea typeface="游ゴシック"/>
              </a:rPr>
              <a:t>編集長</a:t>
            </a:r>
          </a:p>
        </p:txBody>
      </p:sp>
      <p:pic>
        <p:nvPicPr>
          <p:cNvPr id="28" name="図 27">
            <a:extLst>
              <a:ext uri="{FF2B5EF4-FFF2-40B4-BE49-F238E27FC236}">
                <a16:creationId xmlns:a16="http://schemas.microsoft.com/office/drawing/2014/main" id="{70BBB869-FE8E-9CC0-2F92-A195E7FC6E45}"/>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794258" y="3107534"/>
            <a:ext cx="691403" cy="189894"/>
          </a:xfrm>
          <a:prstGeom prst="rect">
            <a:avLst/>
          </a:prstGeom>
        </p:spPr>
      </p:pic>
      <p:pic>
        <p:nvPicPr>
          <p:cNvPr id="44" name="図 43" descr="スーツを着ている少年の顔&#10;&#10;自動的に生成された説明">
            <a:extLst>
              <a:ext uri="{FF2B5EF4-FFF2-40B4-BE49-F238E27FC236}">
                <a16:creationId xmlns:a16="http://schemas.microsoft.com/office/drawing/2014/main" id="{000E948A-6FE0-2BB4-F17F-14F2ABF460D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5449" y="3351903"/>
            <a:ext cx="838077" cy="838074"/>
          </a:xfrm>
          <a:prstGeom prst="ellipse">
            <a:avLst/>
          </a:prstGeom>
        </p:spPr>
      </p:pic>
      <p:sp>
        <p:nvSpPr>
          <p:cNvPr id="8" name="正方形/長方形 7">
            <a:extLst>
              <a:ext uri="{FF2B5EF4-FFF2-40B4-BE49-F238E27FC236}">
                <a16:creationId xmlns:a16="http://schemas.microsoft.com/office/drawing/2014/main" id="{2C20E437-B596-09FD-B3FB-3B3267C8C6AC}"/>
              </a:ext>
            </a:extLst>
          </p:cNvPr>
          <p:cNvSpPr/>
          <p:nvPr/>
        </p:nvSpPr>
        <p:spPr>
          <a:xfrm>
            <a:off x="2895748" y="2203619"/>
            <a:ext cx="806311" cy="162673"/>
          </a:xfrm>
          <a:prstGeom prst="rect">
            <a:avLst/>
          </a:prstGeom>
          <a:noFill/>
        </p:spPr>
        <p:txBody>
          <a:bodyPr wrap="none" lIns="0" tIns="0" rIns="0" bIns="0">
            <a:spAutoFit/>
          </a:bodyPr>
          <a:lstStyle/>
          <a:p>
            <a:pPr algn="ctr" defTabSz="390997">
              <a:lnSpc>
                <a:spcPct val="110000"/>
              </a:lnSpc>
              <a:defRPr/>
            </a:pPr>
            <a:r>
              <a:rPr lang="ja-JP" altLang="en-US" sz="1000" b="1" dirty="0">
                <a:solidFill>
                  <a:prstClr val="black"/>
                </a:solidFill>
                <a:latin typeface="游ゴシック"/>
                <a:ea typeface="游ゴシック"/>
              </a:rPr>
              <a:t>水野梓 </a:t>
            </a:r>
            <a:r>
              <a:rPr lang="zh-TW" altLang="en-US" sz="1000" b="1" dirty="0">
                <a:solidFill>
                  <a:prstClr val="black"/>
                </a:solidFill>
                <a:latin typeface="游ゴシック"/>
                <a:ea typeface="游ゴシック"/>
              </a:rPr>
              <a:t>編集長</a:t>
            </a:r>
          </a:p>
        </p:txBody>
      </p:sp>
      <p:sp>
        <p:nvSpPr>
          <p:cNvPr id="9" name="正方形/長方形 8">
            <a:extLst>
              <a:ext uri="{FF2B5EF4-FFF2-40B4-BE49-F238E27FC236}">
                <a16:creationId xmlns:a16="http://schemas.microsoft.com/office/drawing/2014/main" id="{ABE42CFE-E621-A7C6-9970-53E3BA8AE11A}"/>
              </a:ext>
            </a:extLst>
          </p:cNvPr>
          <p:cNvSpPr/>
          <p:nvPr/>
        </p:nvSpPr>
        <p:spPr>
          <a:xfrm>
            <a:off x="2398903" y="2394643"/>
            <a:ext cx="1800000" cy="469616"/>
          </a:xfrm>
          <a:prstGeom prst="rect">
            <a:avLst/>
          </a:prstGeom>
          <a:noFill/>
        </p:spPr>
        <p:txBody>
          <a:bodyPr wrap="square" lIns="0" tIns="0" rIns="0" bIns="0">
            <a:spAutoFit/>
          </a:bodyPr>
          <a:lstStyle/>
          <a:p>
            <a:pPr defTabSz="390997">
              <a:lnSpc>
                <a:spcPct val="110000"/>
              </a:lnSpc>
              <a:defRPr/>
            </a:pPr>
            <a:r>
              <a:rPr lang="en-US" altLang="ja-JP" sz="700" dirty="0">
                <a:solidFill>
                  <a:prstClr val="black"/>
                </a:solidFill>
                <a:latin typeface="游ゴシック"/>
                <a:ea typeface="游ゴシック"/>
              </a:rPr>
              <a:t>2008</a:t>
            </a:r>
            <a:r>
              <a:rPr lang="ja-JP" altLang="en-US" sz="700" dirty="0">
                <a:solidFill>
                  <a:prstClr val="black"/>
                </a:solidFill>
                <a:latin typeface="游ゴシック"/>
                <a:ea typeface="游ゴシック"/>
              </a:rPr>
              <a:t>年朝日新聞社入社。大分、新潟や科学医療部・新規サイト開発担当などを経て、</a:t>
            </a:r>
            <a:r>
              <a:rPr lang="en-US" altLang="ja-JP" sz="700" dirty="0">
                <a:solidFill>
                  <a:prstClr val="black"/>
                </a:solidFill>
                <a:latin typeface="游ゴシック"/>
                <a:ea typeface="游ゴシック"/>
              </a:rPr>
              <a:t>2021</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3</a:t>
            </a:r>
            <a:r>
              <a:rPr lang="ja-JP" altLang="en-US" sz="700" dirty="0">
                <a:solidFill>
                  <a:prstClr val="black"/>
                </a:solidFill>
                <a:latin typeface="游ゴシック"/>
                <a:ea typeface="游ゴシック"/>
              </a:rPr>
              <a:t>月に</a:t>
            </a:r>
            <a:r>
              <a:rPr lang="en-US" altLang="ja-JP" sz="700" dirty="0" err="1">
                <a:solidFill>
                  <a:prstClr val="black"/>
                </a:solidFill>
                <a:latin typeface="游ゴシック"/>
                <a:ea typeface="游ゴシック"/>
              </a:rPr>
              <a:t>withnews</a:t>
            </a:r>
            <a:r>
              <a:rPr lang="ja-JP" altLang="en-US" sz="700" dirty="0">
                <a:solidFill>
                  <a:prstClr val="black"/>
                </a:solidFill>
                <a:latin typeface="游ゴシック"/>
                <a:ea typeface="游ゴシック"/>
              </a:rPr>
              <a:t>編集部へ異動。 </a:t>
            </a:r>
            <a:r>
              <a:rPr lang="en-US" altLang="ja-JP" sz="700" dirty="0">
                <a:solidFill>
                  <a:prstClr val="black"/>
                </a:solidFill>
                <a:latin typeface="游ゴシック"/>
                <a:ea typeface="游ゴシック"/>
              </a:rPr>
              <a:t>2022</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6</a:t>
            </a:r>
            <a:r>
              <a:rPr lang="ja-JP" altLang="en-US" sz="700" dirty="0">
                <a:solidFill>
                  <a:prstClr val="black"/>
                </a:solidFill>
                <a:latin typeface="游ゴシック"/>
                <a:ea typeface="游ゴシック"/>
              </a:rPr>
              <a:t>月より現職。</a:t>
            </a:r>
          </a:p>
        </p:txBody>
      </p:sp>
      <p:pic>
        <p:nvPicPr>
          <p:cNvPr id="7" name="図 7">
            <a:extLst>
              <a:ext uri="{FF2B5EF4-FFF2-40B4-BE49-F238E27FC236}">
                <a16:creationId xmlns:a16="http://schemas.microsoft.com/office/drawing/2014/main" id="{5816DCA8-3D46-E956-6CD2-A5137452CFCD}"/>
              </a:ext>
            </a:extLst>
          </p:cNvPr>
          <p:cNvPicPr>
            <a:picLocks noChangeAspect="1"/>
          </p:cNvPicPr>
          <p:nvPr/>
        </p:nvPicPr>
        <p:blipFill>
          <a:blip r:embed="rId24" cstate="print">
            <a:extLst>
              <a:ext uri="{28A0092B-C50C-407E-A947-70E740481C1C}">
                <a14:useLocalDpi xmlns:a14="http://schemas.microsoft.com/office/drawing/2010/main"/>
              </a:ext>
            </a:extLst>
          </a:blip>
          <a:srcRect/>
          <a:stretch/>
        </p:blipFill>
        <p:spPr bwMode="auto">
          <a:xfrm>
            <a:off x="2851111" y="982804"/>
            <a:ext cx="895584" cy="178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図 44" descr="白いシャツを着ている女性&#10;&#10;自動的に生成された説明">
            <a:extLst>
              <a:ext uri="{FF2B5EF4-FFF2-40B4-BE49-F238E27FC236}">
                <a16:creationId xmlns:a16="http://schemas.microsoft.com/office/drawing/2014/main" id="{4EFB00F1-C5A3-6D91-6741-C63FD589734A}"/>
              </a:ext>
            </a:extLst>
          </p:cNvPr>
          <p:cNvPicPr preferRelativeResize="0">
            <a:picLocks/>
          </p:cNvPicPr>
          <p:nvPr/>
        </p:nvPicPr>
        <p:blipFill rotWithShape="1">
          <a:blip r:embed="rId25">
            <a:extLst>
              <a:ext uri="{28A0092B-C50C-407E-A947-70E740481C1C}">
                <a14:useLocalDpi xmlns:a14="http://schemas.microsoft.com/office/drawing/2010/main" val="0"/>
              </a:ext>
            </a:extLst>
          </a:blip>
          <a:srcRect t="6777" b="18500"/>
          <a:stretch/>
        </p:blipFill>
        <p:spPr>
          <a:xfrm>
            <a:off x="2890178" y="1225744"/>
            <a:ext cx="838079" cy="838080"/>
          </a:xfrm>
          <a:prstGeom prst="ellipse">
            <a:avLst/>
          </a:prstGeom>
        </p:spPr>
      </p:pic>
      <p:sp>
        <p:nvSpPr>
          <p:cNvPr id="31" name="正方形/長方形 30">
            <a:extLst>
              <a:ext uri="{FF2B5EF4-FFF2-40B4-BE49-F238E27FC236}">
                <a16:creationId xmlns:a16="http://schemas.microsoft.com/office/drawing/2014/main" id="{29B12C55-313E-ABD4-4FB0-3445171BD453}"/>
              </a:ext>
            </a:extLst>
          </p:cNvPr>
          <p:cNvSpPr/>
          <p:nvPr/>
        </p:nvSpPr>
        <p:spPr>
          <a:xfrm>
            <a:off x="2324890" y="4506371"/>
            <a:ext cx="1800000" cy="469616"/>
          </a:xfrm>
          <a:prstGeom prst="rect">
            <a:avLst/>
          </a:prstGeom>
          <a:noFill/>
        </p:spPr>
        <p:txBody>
          <a:bodyPr wrap="square" lIns="0" tIns="0" rIns="0" bIns="0">
            <a:spAutoFit/>
          </a:bodyPr>
          <a:lstStyle/>
          <a:p>
            <a:pPr defTabSz="390997">
              <a:lnSpc>
                <a:spcPct val="110000"/>
              </a:lnSpc>
              <a:defRPr/>
            </a:pPr>
            <a:r>
              <a:rPr lang="ja-JP" altLang="en-US" sz="700" dirty="0">
                <a:solidFill>
                  <a:prstClr val="black"/>
                </a:solidFill>
                <a:latin typeface="游ゴシック"/>
                <a:ea typeface="游ゴシック"/>
              </a:rPr>
              <a:t>小学</a:t>
            </a:r>
            <a:r>
              <a:rPr lang="en-US" altLang="ja-JP" sz="700" dirty="0">
                <a:solidFill>
                  <a:prstClr val="black"/>
                </a:solidFill>
                <a:latin typeface="游ゴシック"/>
                <a:ea typeface="游ゴシック"/>
              </a:rPr>
              <a:t>2</a:t>
            </a:r>
            <a:r>
              <a:rPr lang="ja-JP" altLang="en-US" sz="700" dirty="0">
                <a:solidFill>
                  <a:prstClr val="black"/>
                </a:solidFill>
                <a:latin typeface="游ゴシック"/>
                <a:ea typeface="游ゴシック"/>
              </a:rPr>
              <a:t>年で野球を始め、</a:t>
            </a:r>
            <a:r>
              <a:rPr lang="en-US" altLang="ja-JP" sz="700" dirty="0">
                <a:solidFill>
                  <a:prstClr val="black"/>
                </a:solidFill>
                <a:latin typeface="游ゴシック"/>
                <a:ea typeface="游ゴシック"/>
              </a:rPr>
              <a:t>2003</a:t>
            </a:r>
            <a:r>
              <a:rPr lang="ja-JP" altLang="en-US" sz="700" dirty="0">
                <a:solidFill>
                  <a:prstClr val="black"/>
                </a:solidFill>
                <a:latin typeface="游ゴシック"/>
                <a:ea typeface="游ゴシック"/>
              </a:rPr>
              <a:t>年夏の甲子園優勝。</a:t>
            </a:r>
            <a:r>
              <a:rPr lang="en-US" altLang="ja-JP" sz="700" dirty="0">
                <a:solidFill>
                  <a:prstClr val="black"/>
                </a:solidFill>
                <a:latin typeface="游ゴシック"/>
                <a:ea typeface="游ゴシック"/>
              </a:rPr>
              <a:t>2008</a:t>
            </a:r>
            <a:r>
              <a:rPr lang="ja-JP" altLang="en-US" sz="700" dirty="0">
                <a:solidFill>
                  <a:prstClr val="black"/>
                </a:solidFill>
                <a:latin typeface="游ゴシック"/>
                <a:ea typeface="游ゴシック"/>
              </a:rPr>
              <a:t>年朝日新聞社に入社し、スポーツ記者歴</a:t>
            </a:r>
            <a:r>
              <a:rPr lang="en-US" altLang="ja-JP" sz="700" dirty="0">
                <a:solidFill>
                  <a:prstClr val="black"/>
                </a:solidFill>
                <a:latin typeface="游ゴシック"/>
                <a:ea typeface="游ゴシック"/>
              </a:rPr>
              <a:t>8</a:t>
            </a:r>
            <a:r>
              <a:rPr lang="ja-JP" altLang="en-US" sz="700" dirty="0">
                <a:solidFill>
                  <a:prstClr val="black"/>
                </a:solidFill>
                <a:latin typeface="游ゴシック"/>
                <a:ea typeface="游ゴシック"/>
              </a:rPr>
              <a:t>年半のうち、プロ野球担当</a:t>
            </a:r>
            <a:r>
              <a:rPr lang="en-US" altLang="ja-JP" sz="700" dirty="0">
                <a:solidFill>
                  <a:prstClr val="black"/>
                </a:solidFill>
                <a:latin typeface="游ゴシック"/>
                <a:ea typeface="游ゴシック"/>
              </a:rPr>
              <a:t>7</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2023</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4</a:t>
            </a:r>
            <a:r>
              <a:rPr lang="ja-JP" altLang="en-US" sz="700" dirty="0">
                <a:solidFill>
                  <a:prstClr val="black"/>
                </a:solidFill>
                <a:latin typeface="游ゴシック"/>
                <a:ea typeface="游ゴシック"/>
              </a:rPr>
              <a:t>月から現職。</a:t>
            </a:r>
          </a:p>
        </p:txBody>
      </p:sp>
      <p:sp>
        <p:nvSpPr>
          <p:cNvPr id="224" name="正方形/長方形 223">
            <a:extLst>
              <a:ext uri="{FF2B5EF4-FFF2-40B4-BE49-F238E27FC236}">
                <a16:creationId xmlns:a16="http://schemas.microsoft.com/office/drawing/2014/main" id="{8A1034CA-E9CF-10F9-9392-3E8845705AE5}"/>
              </a:ext>
            </a:extLst>
          </p:cNvPr>
          <p:cNvSpPr/>
          <p:nvPr/>
        </p:nvSpPr>
        <p:spPr>
          <a:xfrm>
            <a:off x="2757615" y="4321328"/>
            <a:ext cx="934551" cy="162673"/>
          </a:xfrm>
          <a:prstGeom prst="rect">
            <a:avLst/>
          </a:prstGeom>
          <a:noFill/>
        </p:spPr>
        <p:txBody>
          <a:bodyPr wrap="none" lIns="0" tIns="0" rIns="0" bIns="0">
            <a:spAutoFit/>
          </a:bodyPr>
          <a:lstStyle/>
          <a:p>
            <a:pPr algn="just" defTabSz="390997">
              <a:lnSpc>
                <a:spcPct val="110000"/>
              </a:lnSpc>
              <a:defRPr/>
            </a:pPr>
            <a:r>
              <a:rPr lang="zh-TW" altLang="en-US" sz="1000" b="1" dirty="0">
                <a:solidFill>
                  <a:prstClr val="black"/>
                </a:solidFill>
                <a:latin typeface="游ゴシック"/>
                <a:ea typeface="游ゴシック"/>
              </a:rPr>
              <a:t>井上翔太</a:t>
            </a:r>
            <a:r>
              <a:rPr lang="ja-JP" altLang="en-US" sz="1000" b="1" dirty="0">
                <a:solidFill>
                  <a:prstClr val="black"/>
                </a:solidFill>
                <a:latin typeface="游ゴシック"/>
                <a:ea typeface="游ゴシック"/>
              </a:rPr>
              <a:t> </a:t>
            </a:r>
            <a:r>
              <a:rPr lang="zh-TW" altLang="en-US" sz="1000" b="1" dirty="0">
                <a:solidFill>
                  <a:prstClr val="black"/>
                </a:solidFill>
                <a:latin typeface="游ゴシック"/>
                <a:ea typeface="游ゴシック"/>
              </a:rPr>
              <a:t>編集長</a:t>
            </a:r>
          </a:p>
        </p:txBody>
      </p:sp>
      <p:pic>
        <p:nvPicPr>
          <p:cNvPr id="46" name="図 45" descr="窓の前に立っている男性&#10;&#10;中程度の精度で自動的に生成された説明">
            <a:extLst>
              <a:ext uri="{FF2B5EF4-FFF2-40B4-BE49-F238E27FC236}">
                <a16:creationId xmlns:a16="http://schemas.microsoft.com/office/drawing/2014/main" id="{D901A032-BE77-2FCE-DA76-C22EF47D83D5}"/>
              </a:ext>
            </a:extLst>
          </p:cNvPr>
          <p:cNvPicPr>
            <a:picLocks noChangeAspect="1"/>
          </p:cNvPicPr>
          <p:nvPr/>
        </p:nvPicPr>
        <p:blipFill rotWithShape="1">
          <a:blip r:embed="rId26">
            <a:extLst>
              <a:ext uri="{28A0092B-C50C-407E-A947-70E740481C1C}">
                <a14:useLocalDpi xmlns:a14="http://schemas.microsoft.com/office/drawing/2010/main" val="0"/>
              </a:ext>
            </a:extLst>
          </a:blip>
          <a:srcRect l="25408"/>
          <a:stretch/>
        </p:blipFill>
        <p:spPr>
          <a:xfrm>
            <a:off x="2884840" y="3425522"/>
            <a:ext cx="838078" cy="842661"/>
          </a:xfrm>
          <a:prstGeom prst="ellipse">
            <a:avLst/>
          </a:prstGeom>
        </p:spPr>
      </p:pic>
      <p:pic>
        <p:nvPicPr>
          <p:cNvPr id="47" name="図 46" descr="図形&#10;&#10;中程度の精度で自動的に生成された説明">
            <a:extLst>
              <a:ext uri="{FF2B5EF4-FFF2-40B4-BE49-F238E27FC236}">
                <a16:creationId xmlns:a16="http://schemas.microsoft.com/office/drawing/2014/main" id="{ED5812BB-FD60-66CE-0BEC-7E5D86E9C62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92498" y="3076105"/>
            <a:ext cx="857139" cy="349999"/>
          </a:xfrm>
          <a:prstGeom prst="rect">
            <a:avLst/>
          </a:prstGeom>
        </p:spPr>
      </p:pic>
      <p:sp>
        <p:nvSpPr>
          <p:cNvPr id="6" name="正方形/長方形 5">
            <a:extLst>
              <a:ext uri="{FF2B5EF4-FFF2-40B4-BE49-F238E27FC236}">
                <a16:creationId xmlns:a16="http://schemas.microsoft.com/office/drawing/2014/main" id="{A35C4FF4-C26E-45C4-0C88-26562AFE0F37}"/>
              </a:ext>
            </a:extLst>
          </p:cNvPr>
          <p:cNvSpPr/>
          <p:nvPr/>
        </p:nvSpPr>
        <p:spPr>
          <a:xfrm>
            <a:off x="348842" y="2394643"/>
            <a:ext cx="1800000" cy="469616"/>
          </a:xfrm>
          <a:prstGeom prst="rect">
            <a:avLst/>
          </a:prstGeom>
          <a:solidFill>
            <a:schemeClr val="bg1"/>
          </a:solidFill>
        </p:spPr>
        <p:txBody>
          <a:bodyPr wrap="square" lIns="0" tIns="0" rIns="0" bIns="0">
            <a:spAutoFit/>
          </a:bodyPr>
          <a:lstStyle/>
          <a:p>
            <a:pPr defTabSz="390997">
              <a:lnSpc>
                <a:spcPct val="110000"/>
              </a:lnSpc>
              <a:defRPr/>
            </a:pPr>
            <a:r>
              <a:rPr lang="ja-JP" altLang="en-US" sz="700" dirty="0">
                <a:solidFill>
                  <a:prstClr val="black"/>
                </a:solidFill>
                <a:latin typeface="游ゴシック"/>
                <a:ea typeface="游ゴシック"/>
              </a:rPr>
              <a:t>朝日新聞デジタルマガジン＆編集長。メディアビジネス、マーケティングの部署を経て</a:t>
            </a:r>
            <a:r>
              <a:rPr lang="en-US" altLang="ja-JP" sz="700" dirty="0">
                <a:solidFill>
                  <a:prstClr val="black"/>
                </a:solidFill>
                <a:latin typeface="游ゴシック"/>
                <a:ea typeface="游ゴシック"/>
              </a:rPr>
              <a:t>2021</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4</a:t>
            </a:r>
            <a:r>
              <a:rPr lang="ja-JP" altLang="en-US" sz="700" dirty="0">
                <a:solidFill>
                  <a:prstClr val="black"/>
                </a:solidFill>
                <a:latin typeface="游ゴシック"/>
                <a:ea typeface="游ゴシック"/>
              </a:rPr>
              <a:t>月から＆編集部へ。</a:t>
            </a:r>
            <a:r>
              <a:rPr lang="en-US" altLang="ja-JP" sz="700" dirty="0">
                <a:solidFill>
                  <a:prstClr val="black"/>
                </a:solidFill>
                <a:latin typeface="游ゴシック"/>
                <a:ea typeface="游ゴシック"/>
              </a:rPr>
              <a:t>2023</a:t>
            </a:r>
            <a:r>
              <a:rPr lang="ja-JP" altLang="en-US" sz="700" dirty="0">
                <a:solidFill>
                  <a:prstClr val="black"/>
                </a:solidFill>
                <a:latin typeface="游ゴシック"/>
                <a:ea typeface="游ゴシック"/>
              </a:rPr>
              <a:t>年</a:t>
            </a:r>
            <a:r>
              <a:rPr lang="en-US" altLang="ja-JP" sz="700" dirty="0">
                <a:solidFill>
                  <a:prstClr val="black"/>
                </a:solidFill>
                <a:latin typeface="游ゴシック"/>
                <a:ea typeface="游ゴシック"/>
              </a:rPr>
              <a:t>9</a:t>
            </a:r>
            <a:r>
              <a:rPr lang="ja-JP" altLang="en-US" sz="700" dirty="0">
                <a:solidFill>
                  <a:prstClr val="black"/>
                </a:solidFill>
                <a:latin typeface="游ゴシック"/>
                <a:ea typeface="游ゴシック"/>
              </a:rPr>
              <a:t>月から現職。野球観戦多めの週末を過ごしている。</a:t>
            </a:r>
          </a:p>
        </p:txBody>
      </p:sp>
      <p:sp>
        <p:nvSpPr>
          <p:cNvPr id="41" name="正方形/長方形 40">
            <a:extLst>
              <a:ext uri="{FF2B5EF4-FFF2-40B4-BE49-F238E27FC236}">
                <a16:creationId xmlns:a16="http://schemas.microsoft.com/office/drawing/2014/main" id="{DB035440-C97B-FBCD-0AF6-8A7FF44BEF5E}"/>
              </a:ext>
            </a:extLst>
          </p:cNvPr>
          <p:cNvSpPr/>
          <p:nvPr/>
        </p:nvSpPr>
        <p:spPr>
          <a:xfrm>
            <a:off x="771147" y="2203619"/>
            <a:ext cx="955391" cy="168892"/>
          </a:xfrm>
          <a:prstGeom prst="rect">
            <a:avLst/>
          </a:prstGeom>
          <a:solidFill>
            <a:schemeClr val="bg1"/>
          </a:solidFill>
        </p:spPr>
        <p:txBody>
          <a:bodyPr wrap="none" lIns="0" tIns="0" rIns="0" bIns="0">
            <a:spAutoFit/>
          </a:bodyPr>
          <a:lstStyle/>
          <a:p>
            <a:pPr algn="ctr" defTabSz="390997">
              <a:lnSpc>
                <a:spcPct val="110000"/>
              </a:lnSpc>
              <a:defRPr/>
            </a:pPr>
            <a:r>
              <a:rPr lang="ja-JP" altLang="en-US" sz="1050" b="1" i="0" dirty="0">
                <a:solidFill>
                  <a:srgbClr val="050518"/>
                </a:solidFill>
                <a:effectLst/>
                <a:latin typeface="Lato" panose="020F0502020204030203" pitchFamily="34" charset="0"/>
              </a:rPr>
              <a:t>新井紀子 </a:t>
            </a:r>
            <a:r>
              <a:rPr lang="ja-JP" altLang="en-US" sz="1000" b="1" dirty="0">
                <a:solidFill>
                  <a:prstClr val="black"/>
                </a:solidFill>
                <a:latin typeface="游ゴシック"/>
                <a:ea typeface="游ゴシック"/>
              </a:rPr>
              <a:t>編集長</a:t>
            </a:r>
            <a:endParaRPr lang="en-US" altLang="ja-JP" sz="1000" b="1" dirty="0">
              <a:solidFill>
                <a:prstClr val="black"/>
              </a:solidFill>
              <a:latin typeface="游ゴシック"/>
              <a:ea typeface="游ゴシック"/>
            </a:endParaRPr>
          </a:p>
        </p:txBody>
      </p:sp>
      <p:pic>
        <p:nvPicPr>
          <p:cNvPr id="37" name="図 36">
            <a:extLst>
              <a:ext uri="{FF2B5EF4-FFF2-40B4-BE49-F238E27FC236}">
                <a16:creationId xmlns:a16="http://schemas.microsoft.com/office/drawing/2014/main" id="{D256F955-7AA6-6FF4-BB1A-90B266C688F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53764" y="987058"/>
            <a:ext cx="313454" cy="313454"/>
          </a:xfrm>
          <a:prstGeom prst="rect">
            <a:avLst/>
          </a:prstGeom>
        </p:spPr>
      </p:pic>
      <p:pic>
        <p:nvPicPr>
          <p:cNvPr id="38" name="図 37" descr="テキスト が含まれている画像&#10;&#10;自動的に生成された説明">
            <a:extLst>
              <a:ext uri="{FF2B5EF4-FFF2-40B4-BE49-F238E27FC236}">
                <a16:creationId xmlns:a16="http://schemas.microsoft.com/office/drawing/2014/main" id="{23A066F2-E8BB-5D6E-E320-A8002ADBC56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31437" y="984573"/>
            <a:ext cx="312484" cy="312483"/>
          </a:xfrm>
          <a:prstGeom prst="rect">
            <a:avLst/>
          </a:prstGeom>
        </p:spPr>
      </p:pic>
      <p:pic>
        <p:nvPicPr>
          <p:cNvPr id="39" name="図 38" descr="テキスト が含まれている画像&#10;&#10;自動的に生成された説明">
            <a:extLst>
              <a:ext uri="{FF2B5EF4-FFF2-40B4-BE49-F238E27FC236}">
                <a16:creationId xmlns:a16="http://schemas.microsoft.com/office/drawing/2014/main" id="{DF860541-3B78-7A0A-2446-D29003517C0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87706" y="982804"/>
            <a:ext cx="312484" cy="312483"/>
          </a:xfrm>
          <a:prstGeom prst="rect">
            <a:avLst/>
          </a:prstGeom>
        </p:spPr>
      </p:pic>
      <p:pic>
        <p:nvPicPr>
          <p:cNvPr id="48" name="図 47" descr="草の上に立っている女性&#10;&#10;自動的に生成された説明">
            <a:extLst>
              <a:ext uri="{FF2B5EF4-FFF2-40B4-BE49-F238E27FC236}">
                <a16:creationId xmlns:a16="http://schemas.microsoft.com/office/drawing/2014/main" id="{E2A28247-7880-1724-BA86-D8332F07DDBF}"/>
              </a:ext>
            </a:extLst>
          </p:cNvPr>
          <p:cNvPicPr>
            <a:picLocks/>
          </p:cNvPicPr>
          <p:nvPr/>
        </p:nvPicPr>
        <p:blipFill rotWithShape="1">
          <a:blip r:embed="rId31">
            <a:extLst>
              <a:ext uri="{28A0092B-C50C-407E-A947-70E740481C1C}">
                <a14:useLocalDpi xmlns:a14="http://schemas.microsoft.com/office/drawing/2010/main" val="0"/>
              </a:ext>
            </a:extLst>
          </a:blip>
          <a:srcRect l="12917" t="2875" r="28198" b="13693"/>
          <a:stretch/>
        </p:blipFill>
        <p:spPr>
          <a:xfrm>
            <a:off x="756337" y="1295322"/>
            <a:ext cx="838080" cy="838080"/>
          </a:xfrm>
          <a:prstGeom prst="ellipse">
            <a:avLst/>
          </a:prstGeom>
        </p:spPr>
      </p:pic>
      <p:sp>
        <p:nvSpPr>
          <p:cNvPr id="237" name="正方形/長方形 236">
            <a:extLst>
              <a:ext uri="{FF2B5EF4-FFF2-40B4-BE49-F238E27FC236}">
                <a16:creationId xmlns:a16="http://schemas.microsoft.com/office/drawing/2014/main" id="{A84EF277-6B71-39EE-568E-0F6854C51675}"/>
              </a:ext>
            </a:extLst>
          </p:cNvPr>
          <p:cNvSpPr/>
          <p:nvPr/>
        </p:nvSpPr>
        <p:spPr>
          <a:xfrm>
            <a:off x="6465696" y="4506371"/>
            <a:ext cx="1800000" cy="588110"/>
          </a:xfrm>
          <a:prstGeom prst="rect">
            <a:avLst/>
          </a:prstGeom>
        </p:spPr>
        <p:txBody>
          <a:bodyPr wrap="square" lIns="0" tIns="0" rIns="0" bIns="0">
            <a:spAutoFit/>
          </a:bodyPr>
          <a:lstStyle/>
          <a:p>
            <a:pPr defTabSz="390997">
              <a:lnSpc>
                <a:spcPct val="110000"/>
              </a:lnSpc>
              <a:defRPr/>
            </a:pPr>
            <a:r>
              <a:rPr lang="ja-JP" alt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マネーリテラシーを身につけることで、お金の悩みは解消できると考えている。</a:t>
            </a:r>
            <a:r>
              <a:rPr lang="en-US" alt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2005</a:t>
            </a:r>
            <a:r>
              <a:rPr lang="ja-JP" alt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年朝日新聞入社。岡山、京都、環境省、岩手の震災復興、紙面編集などを経て、</a:t>
            </a:r>
            <a:r>
              <a:rPr lang="en-US" alt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2023</a:t>
            </a:r>
            <a:r>
              <a:rPr lang="ja-JP" alt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年</a:t>
            </a:r>
            <a:r>
              <a:rPr lang="en-US" alt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4</a:t>
            </a:r>
            <a:r>
              <a:rPr lang="ja-JP" alt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月から現職</a:t>
            </a:r>
            <a:r>
              <a:rPr lang="ja-JP" altLang="en-U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41" name="正方形/長方形 240">
            <a:extLst>
              <a:ext uri="{FF2B5EF4-FFF2-40B4-BE49-F238E27FC236}">
                <a16:creationId xmlns:a16="http://schemas.microsoft.com/office/drawing/2014/main" id="{8A2C77D1-7E46-2974-ECE6-20D7E900E771}"/>
              </a:ext>
            </a:extLst>
          </p:cNvPr>
          <p:cNvSpPr/>
          <p:nvPr/>
        </p:nvSpPr>
        <p:spPr>
          <a:xfrm>
            <a:off x="6834301" y="4321328"/>
            <a:ext cx="1062791" cy="162673"/>
          </a:xfrm>
          <a:prstGeom prst="rect">
            <a:avLst/>
          </a:prstGeom>
        </p:spPr>
        <p:txBody>
          <a:bodyPr wrap="square" lIns="0" tIns="0" rIns="0" bIns="0">
            <a:spAutoFit/>
          </a:bodyPr>
          <a:lstStyle/>
          <a:p>
            <a:pPr algn="just" defTabSz="390997">
              <a:lnSpc>
                <a:spcPct val="110000"/>
              </a:lnSpc>
              <a:defRPr/>
            </a:pPr>
            <a:r>
              <a:rPr lang="ja-JP" altLang="en-US" sz="1000" b="1" dirty="0">
                <a:solidFill>
                  <a:prstClr val="black"/>
                </a:solidFill>
                <a:latin typeface="游ゴシック"/>
                <a:ea typeface="游ゴシック"/>
              </a:rPr>
              <a:t>岩井建樹</a:t>
            </a:r>
            <a:r>
              <a:rPr lang="zh-TW" altLang="en-US" sz="1000" b="1" dirty="0">
                <a:solidFill>
                  <a:prstClr val="black"/>
                </a:solidFill>
                <a:latin typeface="游ゴシック"/>
                <a:ea typeface="游ゴシック"/>
              </a:rPr>
              <a:t> 編集長</a:t>
            </a:r>
          </a:p>
        </p:txBody>
      </p:sp>
      <p:pic>
        <p:nvPicPr>
          <p:cNvPr id="236" name="図 235">
            <a:extLst>
              <a:ext uri="{FF2B5EF4-FFF2-40B4-BE49-F238E27FC236}">
                <a16:creationId xmlns:a16="http://schemas.microsoft.com/office/drawing/2014/main" id="{8C77010A-6FEA-4430-47BA-ABC140335F50}"/>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6933777" y="3107534"/>
            <a:ext cx="856804" cy="214199"/>
          </a:xfrm>
          <a:prstGeom prst="rect">
            <a:avLst/>
          </a:prstGeom>
        </p:spPr>
      </p:pic>
      <p:pic>
        <p:nvPicPr>
          <p:cNvPr id="49" name="図 48">
            <a:extLst>
              <a:ext uri="{FF2B5EF4-FFF2-40B4-BE49-F238E27FC236}">
                <a16:creationId xmlns:a16="http://schemas.microsoft.com/office/drawing/2014/main" id="{BE504FA2-4B72-B05E-DF46-E71418245D91}"/>
              </a:ext>
            </a:extLst>
          </p:cNvPr>
          <p:cNvPicPr>
            <a:picLocks noChangeAspect="1"/>
          </p:cNvPicPr>
          <p:nvPr/>
        </p:nvPicPr>
        <p:blipFill>
          <a:blip r:embed="rId33"/>
          <a:stretch>
            <a:fillRect/>
          </a:stretch>
        </p:blipFill>
        <p:spPr>
          <a:xfrm>
            <a:off x="6925301" y="3362532"/>
            <a:ext cx="880791" cy="871924"/>
          </a:xfrm>
          <a:prstGeom prst="ellipse">
            <a:avLst/>
          </a:prstGeom>
        </p:spPr>
      </p:pic>
    </p:spTree>
    <p:extLst>
      <p:ext uri="{BB962C8B-B14F-4D97-AF65-F5344CB8AC3E}">
        <p14:creationId xmlns:p14="http://schemas.microsoft.com/office/powerpoint/2010/main" val="3986494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テキスト ボックス 56">
            <a:extLst>
              <a:ext uri="{FF2B5EF4-FFF2-40B4-BE49-F238E27FC236}">
                <a16:creationId xmlns:a16="http://schemas.microsoft.com/office/drawing/2014/main" id="{B2DB6150-F936-473A-AFDB-C7651D5BB629}"/>
              </a:ext>
            </a:extLst>
          </p:cNvPr>
          <p:cNvSpPr txBox="1"/>
          <p:nvPr/>
        </p:nvSpPr>
        <p:spPr>
          <a:xfrm>
            <a:off x="1634216" y="185200"/>
            <a:ext cx="5086391" cy="424603"/>
          </a:xfrm>
          <a:prstGeom prst="rect">
            <a:avLst/>
          </a:prstGeom>
          <a:noFill/>
        </p:spPr>
        <p:txBody>
          <a:bodyPr wrap="square" rtlCol="0">
            <a:spAutoFit/>
          </a:bodyPr>
          <a:lstStyle/>
          <a:p>
            <a:r>
              <a:rPr kumimoji="1" lang="ja-JP" altLang="en-US" sz="2159" b="1">
                <a:latin typeface="游ゴシック" panose="020B0400000000000000" pitchFamily="50" charset="-128"/>
                <a:ea typeface="游ゴシック" panose="020B0400000000000000" pitchFamily="50" charset="-128"/>
              </a:rPr>
              <a:t>純広告メニュー</a:t>
            </a:r>
            <a:r>
              <a:rPr kumimoji="1" lang="en-US" altLang="ja-JP" sz="1600" b="1">
                <a:latin typeface="游ゴシック" panose="020B0400000000000000" pitchFamily="50" charset="-128"/>
                <a:ea typeface="游ゴシック" panose="020B0400000000000000" pitchFamily="50" charset="-128"/>
              </a:rPr>
              <a:t>(</a:t>
            </a:r>
            <a:r>
              <a:rPr kumimoji="1" lang="ja-JP" altLang="en-US" sz="1600" b="1">
                <a:latin typeface="游ゴシック" panose="020B0400000000000000" pitchFamily="50" charset="-128"/>
                <a:ea typeface="游ゴシック" panose="020B0400000000000000" pitchFamily="50" charset="-128"/>
              </a:rPr>
              <a:t>抜粋</a:t>
            </a:r>
            <a:r>
              <a:rPr kumimoji="1" lang="en-US" altLang="ja-JP" sz="1600" b="1">
                <a:latin typeface="游ゴシック" panose="020B0400000000000000" pitchFamily="50" charset="-128"/>
                <a:ea typeface="游ゴシック" panose="020B0400000000000000" pitchFamily="50" charset="-128"/>
              </a:rPr>
              <a:t>)</a:t>
            </a:r>
            <a:endParaRPr kumimoji="1" lang="ja-JP" altLang="en-US" sz="2159" b="1">
              <a:latin typeface="游ゴシック" panose="020B0400000000000000" pitchFamily="50" charset="-128"/>
              <a:ea typeface="游ゴシック" panose="020B0400000000000000" pitchFamily="50" charset="-128"/>
            </a:endParaRPr>
          </a:p>
        </p:txBody>
      </p:sp>
      <p:pic>
        <p:nvPicPr>
          <p:cNvPr id="59" name="図 58">
            <a:extLst>
              <a:ext uri="{FF2B5EF4-FFF2-40B4-BE49-F238E27FC236}">
                <a16:creationId xmlns:a16="http://schemas.microsoft.com/office/drawing/2014/main" id="{3C5171C2-1503-4319-9827-08EBDF2DE6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972" y="237746"/>
            <a:ext cx="1066605" cy="351238"/>
          </a:xfrm>
          <a:prstGeom prst="rect">
            <a:avLst/>
          </a:prstGeom>
        </p:spPr>
      </p:pic>
      <p:graphicFrame>
        <p:nvGraphicFramePr>
          <p:cNvPr id="106" name="表 105">
            <a:extLst>
              <a:ext uri="{FF2B5EF4-FFF2-40B4-BE49-F238E27FC236}">
                <a16:creationId xmlns:a16="http://schemas.microsoft.com/office/drawing/2014/main" id="{FF0DAF84-223C-4DC8-B0C9-501CC4A0E647}"/>
              </a:ext>
            </a:extLst>
          </p:cNvPr>
          <p:cNvGraphicFramePr>
            <a:graphicFrameLocks noGrp="1"/>
          </p:cNvGraphicFramePr>
          <p:nvPr>
            <p:extLst>
              <p:ext uri="{D42A27DB-BD31-4B8C-83A1-F6EECF244321}">
                <p14:modId xmlns:p14="http://schemas.microsoft.com/office/powerpoint/2010/main" val="4136272506"/>
              </p:ext>
            </p:extLst>
          </p:nvPr>
        </p:nvGraphicFramePr>
        <p:xfrm>
          <a:off x="370909" y="1647363"/>
          <a:ext cx="9945708" cy="4971585"/>
        </p:xfrm>
        <a:graphic>
          <a:graphicData uri="http://schemas.openxmlformats.org/drawingml/2006/table">
            <a:tbl>
              <a:tblPr/>
              <a:tblGrid>
                <a:gridCol w="1340983">
                  <a:extLst>
                    <a:ext uri="{9D8B030D-6E8A-4147-A177-3AD203B41FA5}">
                      <a16:colId xmlns:a16="http://schemas.microsoft.com/office/drawing/2014/main" val="78320233"/>
                    </a:ext>
                  </a:extLst>
                </a:gridCol>
                <a:gridCol w="1720945">
                  <a:extLst>
                    <a:ext uri="{9D8B030D-6E8A-4147-A177-3AD203B41FA5}">
                      <a16:colId xmlns:a16="http://schemas.microsoft.com/office/drawing/2014/main" val="550516313"/>
                    </a:ext>
                  </a:extLst>
                </a:gridCol>
                <a:gridCol w="1720945">
                  <a:extLst>
                    <a:ext uri="{9D8B030D-6E8A-4147-A177-3AD203B41FA5}">
                      <a16:colId xmlns:a16="http://schemas.microsoft.com/office/drawing/2014/main" val="3343085033"/>
                    </a:ext>
                  </a:extLst>
                </a:gridCol>
                <a:gridCol w="1720945">
                  <a:extLst>
                    <a:ext uri="{9D8B030D-6E8A-4147-A177-3AD203B41FA5}">
                      <a16:colId xmlns:a16="http://schemas.microsoft.com/office/drawing/2014/main" val="4118713860"/>
                    </a:ext>
                  </a:extLst>
                </a:gridCol>
                <a:gridCol w="1720945">
                  <a:extLst>
                    <a:ext uri="{9D8B030D-6E8A-4147-A177-3AD203B41FA5}">
                      <a16:colId xmlns:a16="http://schemas.microsoft.com/office/drawing/2014/main" val="2678332727"/>
                    </a:ext>
                  </a:extLst>
                </a:gridCol>
                <a:gridCol w="1720945">
                  <a:extLst>
                    <a:ext uri="{9D8B030D-6E8A-4147-A177-3AD203B41FA5}">
                      <a16:colId xmlns:a16="http://schemas.microsoft.com/office/drawing/2014/main" val="2701795290"/>
                    </a:ext>
                  </a:extLst>
                </a:gridCol>
              </a:tblGrid>
              <a:tr h="357084">
                <a:tc>
                  <a:txBody>
                    <a:bodyPr/>
                    <a:lstStyle/>
                    <a:p>
                      <a:pPr algn="ctr" fontAlgn="ctr"/>
                      <a:endParaRPr lang="ja-JP" altLang="en-US" sz="800" b="1" i="0" u="none" strike="noStrike">
                        <a:solidFill>
                          <a:srgbClr val="000000"/>
                        </a:solidFill>
                        <a:effectLst/>
                        <a:latin typeface="Yu Gothic Medium" panose="020B0500000000000000" pitchFamily="50" charset="-128"/>
                        <a:ea typeface="Yu Gothic Medium" panose="020B0500000000000000" pitchFamily="50" charset="-128"/>
                      </a:endParaRP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7BA96"/>
                    </a:solidFill>
                  </a:tcPr>
                </a:tc>
                <a:tc>
                  <a:txBody>
                    <a:bodyPr/>
                    <a:lstStyle/>
                    <a:p>
                      <a:pPr algn="ctr" fontAlgn="ctr"/>
                      <a:r>
                        <a:rPr lang="ja-JP" altLang="en-US" sz="800" b="1" i="0" u="none" strike="noStrike">
                          <a:solidFill>
                            <a:srgbClr val="000000"/>
                          </a:solidFill>
                          <a:effectLst/>
                          <a:latin typeface="Yu Gothic Medium" panose="020B0500000000000000" pitchFamily="50" charset="-128"/>
                          <a:ea typeface="Yu Gothic Medium" panose="020B0500000000000000" pitchFamily="50" charset="-128"/>
                        </a:rPr>
                        <a:t>広告メールマガジン</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6E6"/>
                    </a:solidFill>
                  </a:tcPr>
                </a:tc>
                <a:tc>
                  <a:txBody>
                    <a:bodyPr/>
                    <a:lstStyle/>
                    <a:p>
                      <a:pPr algn="ctr" fontAlgn="ctr"/>
                      <a:r>
                        <a:rPr lang="ja-JP" altLang="en-US" sz="800" b="1" i="0" u="none" strike="noStrike">
                          <a:solidFill>
                            <a:srgbClr val="000000"/>
                          </a:solidFill>
                          <a:effectLst/>
                          <a:latin typeface="Yu Gothic Medium" panose="020B0500000000000000" pitchFamily="50" charset="-128"/>
                          <a:ea typeface="Yu Gothic Medium" panose="020B0500000000000000" pitchFamily="50" charset="-128"/>
                        </a:rPr>
                        <a:t>ブランディングボード</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6E6"/>
                    </a:solidFill>
                  </a:tcPr>
                </a:tc>
                <a:tc>
                  <a:txBody>
                    <a:bodyPr/>
                    <a:lstStyle/>
                    <a:p>
                      <a:pPr algn="ctr" fontAlgn="ctr"/>
                      <a:r>
                        <a:rPr lang="ja-JP" altLang="en-US" sz="800" b="1" i="0" u="none" strike="noStrike">
                          <a:solidFill>
                            <a:srgbClr val="000000"/>
                          </a:solidFill>
                          <a:effectLst/>
                          <a:latin typeface="Yu Gothic Medium" panose="020B0500000000000000" pitchFamily="50" charset="-128"/>
                          <a:ea typeface="Yu Gothic Medium" panose="020B0500000000000000" pitchFamily="50" charset="-128"/>
                        </a:rPr>
                        <a:t>ニュース記事中</a:t>
                      </a:r>
                      <a:endParaRPr lang="en-US" altLang="ja-JP" sz="800" b="1" i="0" u="none" strike="noStrike">
                        <a:solidFill>
                          <a:srgbClr val="000000"/>
                        </a:solidFill>
                        <a:effectLst/>
                        <a:latin typeface="Yu Gothic Medium" panose="020B0500000000000000" pitchFamily="50" charset="-128"/>
                        <a:ea typeface="Yu Gothic Medium" panose="020B0500000000000000" pitchFamily="50" charset="-128"/>
                      </a:endParaRPr>
                    </a:p>
                    <a:p>
                      <a:pPr algn="ctr" fontAlgn="ctr"/>
                      <a:r>
                        <a:rPr lang="ja-JP" altLang="en-US" sz="800" b="1" i="0" u="none" strike="noStrike">
                          <a:solidFill>
                            <a:srgbClr val="000000"/>
                          </a:solidFill>
                          <a:effectLst/>
                          <a:latin typeface="Yu Gothic Medium" panose="020B0500000000000000" pitchFamily="50" charset="-128"/>
                          <a:ea typeface="Yu Gothic Medium" panose="020B0500000000000000" pitchFamily="50" charset="-128"/>
                        </a:rPr>
                        <a:t>レクタングル</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6E6"/>
                    </a:solidFill>
                  </a:tcPr>
                </a:tc>
                <a:tc>
                  <a:txBody>
                    <a:bodyPr/>
                    <a:lstStyle/>
                    <a:p>
                      <a:pPr algn="ctr" fontAlgn="ctr"/>
                      <a:r>
                        <a:rPr lang="ja-JP" altLang="en-US" sz="800" b="1" i="0" u="none" strike="noStrike">
                          <a:solidFill>
                            <a:srgbClr val="000000"/>
                          </a:solidFill>
                          <a:effectLst/>
                          <a:latin typeface="Yu Gothic Medium" panose="020B0500000000000000" pitchFamily="50" charset="-128"/>
                          <a:ea typeface="Yu Gothic Medium" panose="020B0500000000000000" pitchFamily="50" charset="-128"/>
                        </a:rPr>
                        <a:t>注目情報</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6E6"/>
                    </a:solidFill>
                  </a:tcPr>
                </a:tc>
                <a:tc>
                  <a:txBody>
                    <a:bodyPr/>
                    <a:lstStyle/>
                    <a:p>
                      <a:pPr algn="ctr" fontAlgn="ctr"/>
                      <a:r>
                        <a:rPr lang="ja-JP" altLang="en-US" sz="800" b="1" i="0" u="none" strike="noStrike">
                          <a:solidFill>
                            <a:srgbClr val="000000"/>
                          </a:solidFill>
                          <a:effectLst/>
                          <a:latin typeface="Yu Gothic Medium" panose="020B0500000000000000" pitchFamily="50" charset="-128"/>
                          <a:ea typeface="Yu Gothic Medium" panose="020B0500000000000000" pitchFamily="50" charset="-128"/>
                        </a:rPr>
                        <a:t>スマホテキスト</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6E6"/>
                    </a:solidFill>
                  </a:tcPr>
                </a:tc>
                <a:extLst>
                  <a:ext uri="{0D108BD9-81ED-4DB2-BD59-A6C34878D82A}">
                    <a16:rowId xmlns:a16="http://schemas.microsoft.com/office/drawing/2014/main" val="3366660080"/>
                  </a:ext>
                </a:extLst>
              </a:tr>
              <a:tr h="2963659">
                <a:tc>
                  <a:txBody>
                    <a:bodyPr/>
                    <a:lstStyle/>
                    <a:p>
                      <a:pPr algn="ctr" fontAlgn="ctr"/>
                      <a:endParaRPr lang="ja-JP" altLang="en-US" sz="800" b="0" i="0" u="none" strike="noStrike">
                        <a:solidFill>
                          <a:srgbClr val="000000"/>
                        </a:solidFill>
                        <a:effectLst/>
                        <a:latin typeface="Yu Gothic Medium" panose="020B0500000000000000" pitchFamily="50" charset="-128"/>
                        <a:ea typeface="Yu Gothic Medium" panose="020B0500000000000000" pitchFamily="50" charset="-128"/>
                      </a:endParaRP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7BA96"/>
                    </a:solidFill>
                  </a:tcPr>
                </a:tc>
                <a:tc>
                  <a:txBody>
                    <a:bodyPr/>
                    <a:lstStyle/>
                    <a:p>
                      <a:pPr algn="l" fontAlgn="ctr"/>
                      <a:endParaRPr lang="en-US" sz="800" b="0" i="0" u="none" strike="noStrike">
                        <a:solidFill>
                          <a:srgbClr val="000000"/>
                        </a:solidFill>
                        <a:effectLst/>
                        <a:latin typeface="Yu Gothic Medium" panose="020B0500000000000000" pitchFamily="50" charset="-128"/>
                        <a:ea typeface="Yu Gothic Medium" panose="020B0500000000000000" pitchFamily="50" charset="-128"/>
                      </a:endParaRPr>
                    </a:p>
                  </a:txBody>
                  <a:tcPr marL="51443" marR="51443" marT="51443" marB="51443" anchor="ctr">
                    <a:lnL w="19050" cap="flat" cmpd="sng" algn="ctr">
                      <a:solidFill>
                        <a:schemeClr val="bg1"/>
                      </a:solidFill>
                      <a:prstDash val="solid"/>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800" b="0" i="0" u="none" strike="noStrike">
                        <a:solidFill>
                          <a:srgbClr val="000000"/>
                        </a:solidFill>
                        <a:effectLst/>
                        <a:latin typeface="Yu Gothic Medium" panose="020B0500000000000000" pitchFamily="50" charset="-128"/>
                        <a:ea typeface="Yu Gothic Medium" panose="020B0500000000000000" pitchFamily="50" charset="-128"/>
                      </a:endParaRP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800" b="0" i="0" u="none" strike="noStrike">
                        <a:solidFill>
                          <a:srgbClr val="000000"/>
                        </a:solidFill>
                        <a:effectLst/>
                        <a:latin typeface="Yu Gothic Medium" panose="020B0500000000000000" pitchFamily="50" charset="-128"/>
                        <a:ea typeface="Yu Gothic Medium" panose="020B0500000000000000" pitchFamily="50" charset="-128"/>
                      </a:endParaRP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800" b="0" i="0" u="none" strike="noStrike">
                        <a:solidFill>
                          <a:srgbClr val="000000"/>
                        </a:solidFill>
                        <a:effectLst/>
                        <a:latin typeface="Yu Gothic Medium" panose="020B0500000000000000" pitchFamily="50" charset="-128"/>
                        <a:ea typeface="Yu Gothic Medium" panose="020B0500000000000000" pitchFamily="50" charset="-128"/>
                      </a:endParaRP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800" b="0" i="0" u="none" strike="noStrike">
                        <a:solidFill>
                          <a:srgbClr val="000000"/>
                        </a:solidFill>
                        <a:effectLst/>
                        <a:latin typeface="Yu Gothic Medium" panose="020B0500000000000000" pitchFamily="50" charset="-128"/>
                        <a:ea typeface="Yu Gothic Medium" panose="020B0500000000000000" pitchFamily="50" charset="-128"/>
                      </a:endParaRP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4030579"/>
                  </a:ext>
                </a:extLst>
              </a:tr>
              <a:tr h="229985">
                <a:tc>
                  <a:txBody>
                    <a:bodyPr/>
                    <a:lstStyle/>
                    <a:p>
                      <a:pPr algn="ctr"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デバイス</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7BA96"/>
                    </a:solidFill>
                  </a:tcPr>
                </a:tc>
                <a:tc>
                  <a:txBody>
                    <a:bodyPr/>
                    <a:lstStyle/>
                    <a:p>
                      <a:pPr algn="l" fontAlgn="ctr"/>
                      <a:r>
                        <a:rPr lang="en-US" sz="800" b="0" i="0" u="none" strike="noStrike">
                          <a:solidFill>
                            <a:srgbClr val="000000"/>
                          </a:solidFill>
                          <a:effectLst/>
                          <a:latin typeface="Yu Gothic Medium" panose="020B0500000000000000" pitchFamily="50" charset="-128"/>
                          <a:ea typeface="Yu Gothic Medium" panose="020B0500000000000000" pitchFamily="50" charset="-128"/>
                        </a:rPr>
                        <a:t>PC &amp; SP</a:t>
                      </a:r>
                    </a:p>
                  </a:txBody>
                  <a:tcPr marL="51443" marR="51443" marT="51443" marB="51443" anchor="ctr">
                    <a:lnL w="19050" cap="flat" cmpd="sng" algn="ctr">
                      <a:solidFill>
                        <a:schemeClr val="bg1"/>
                      </a:solidFill>
                      <a:prstDash val="solid"/>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Yu Gothic Medium" panose="020B0500000000000000" pitchFamily="50" charset="-128"/>
                          <a:ea typeface="Yu Gothic Medium" panose="020B0500000000000000" pitchFamily="50" charset="-128"/>
                        </a:rPr>
                        <a:t>PC</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Yu Gothic Medium" panose="020B0500000000000000" pitchFamily="50" charset="-128"/>
                          <a:ea typeface="Yu Gothic Medium" panose="020B0500000000000000" pitchFamily="50" charset="-128"/>
                        </a:rPr>
                        <a:t>PC</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Yu Gothic Medium" panose="020B0500000000000000" pitchFamily="50" charset="-128"/>
                          <a:ea typeface="Yu Gothic Medium" panose="020B0500000000000000" pitchFamily="50" charset="-128"/>
                        </a:rPr>
                        <a:t>PC&amp;SP</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Yu Gothic Medium" panose="020B0500000000000000" pitchFamily="50" charset="-128"/>
                          <a:ea typeface="Yu Gothic Medium" panose="020B0500000000000000" pitchFamily="50" charset="-128"/>
                        </a:rPr>
                        <a:t>SP</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0993989"/>
                  </a:ext>
                </a:extLst>
              </a:tr>
              <a:tr h="229985">
                <a:tc>
                  <a:txBody>
                    <a:bodyPr/>
                    <a:lstStyle/>
                    <a:p>
                      <a:pPr algn="ctr"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掲載面</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7BA96"/>
                    </a:solidFill>
                  </a:tcPr>
                </a:tc>
                <a:tc>
                  <a:txBody>
                    <a:bodyPr/>
                    <a:lstStyle/>
                    <a:p>
                      <a:pPr algn="l"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　</a:t>
                      </a:r>
                    </a:p>
                  </a:txBody>
                  <a:tcPr marL="51443" marR="51443" marT="51443" marB="51443" anchor="ctr">
                    <a:lnL w="19050" cap="flat" cmpd="sng" algn="ctr">
                      <a:solidFill>
                        <a:schemeClr val="bg1"/>
                      </a:solidFill>
                      <a:prstDash val="solid"/>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トップページ</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記事ページ</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すべてのページ（</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&amp;</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含む）</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すべてのページ</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6033977"/>
                  </a:ext>
                </a:extLst>
              </a:tr>
              <a:tr h="357084">
                <a:tc>
                  <a:txBody>
                    <a:bodyPr/>
                    <a:lstStyle/>
                    <a:p>
                      <a:pPr algn="ctr"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掲載期間・量</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7BA96"/>
                    </a:solidFill>
                  </a:tcPr>
                </a:tc>
                <a:tc>
                  <a:txBody>
                    <a:bodyPr/>
                    <a:lstStyle/>
                    <a:p>
                      <a:pPr algn="l" fontAlgn="ctr"/>
                      <a:r>
                        <a:rPr lang="ja-JP" altLang="en-US" sz="800" b="0" i="0" u="none" strike="noStrike" dirty="0">
                          <a:solidFill>
                            <a:srgbClr val="000000"/>
                          </a:solidFill>
                          <a:effectLst/>
                          <a:latin typeface="Yu Gothic Medium" panose="020B0500000000000000" pitchFamily="50" charset="-128"/>
                          <a:ea typeface="Yu Gothic Medium" panose="020B0500000000000000" pitchFamily="50" charset="-128"/>
                        </a:rPr>
                        <a:t>水曜午前、木曜午前</a:t>
                      </a:r>
                      <a:endParaRPr lang="en-US" altLang="ja-JP" sz="800" b="0" i="0" u="none" strike="noStrike" dirty="0">
                        <a:solidFill>
                          <a:srgbClr val="000000"/>
                        </a:solidFill>
                        <a:effectLst/>
                        <a:latin typeface="Yu Gothic Medium" panose="020B0500000000000000" pitchFamily="50" charset="-128"/>
                        <a:ea typeface="Yu Gothic Medium" panose="020B0500000000000000" pitchFamily="50" charset="-128"/>
                      </a:endParaRPr>
                    </a:p>
                    <a:p>
                      <a:pPr algn="l" fontAlgn="ctr"/>
                      <a:r>
                        <a:rPr lang="ja-JP" altLang="en-US" sz="800" b="0" i="0" u="none" strike="noStrike" dirty="0">
                          <a:solidFill>
                            <a:srgbClr val="000000"/>
                          </a:solidFill>
                          <a:effectLst/>
                          <a:latin typeface="Yu Gothic Medium" panose="020B0500000000000000" pitchFamily="50" charset="-128"/>
                          <a:ea typeface="Yu Gothic Medium" panose="020B0500000000000000" pitchFamily="50" charset="-128"/>
                        </a:rPr>
                        <a:t>最大</a:t>
                      </a:r>
                      <a:r>
                        <a:rPr lang="en-US" altLang="ja-JP" sz="800" b="0" i="0" u="none" strike="noStrike" dirty="0">
                          <a:solidFill>
                            <a:srgbClr val="000000"/>
                          </a:solidFill>
                          <a:effectLst/>
                          <a:latin typeface="Yu Gothic Medium" panose="020B0500000000000000" pitchFamily="50" charset="-128"/>
                          <a:ea typeface="Yu Gothic Medium" panose="020B0500000000000000" pitchFamily="50" charset="-128"/>
                        </a:rPr>
                        <a:t>200</a:t>
                      </a:r>
                      <a:r>
                        <a:rPr lang="ja-JP" altLang="en-US" sz="800" b="0" i="0" u="none" strike="noStrike" dirty="0">
                          <a:solidFill>
                            <a:srgbClr val="000000"/>
                          </a:solidFill>
                          <a:effectLst/>
                          <a:latin typeface="Yu Gothic Medium" panose="020B0500000000000000" pitchFamily="50" charset="-128"/>
                          <a:ea typeface="Yu Gothic Medium" panose="020B0500000000000000" pitchFamily="50" charset="-128"/>
                        </a:rPr>
                        <a:t>万通</a:t>
                      </a:r>
                    </a:p>
                  </a:txBody>
                  <a:tcPr marL="51443" marR="51443" marT="51443" marB="51443" anchor="ctr">
                    <a:lnL w="19050" cap="flat" cmpd="sng" algn="ctr">
                      <a:solidFill>
                        <a:schemeClr val="bg1"/>
                      </a:solidFill>
                      <a:prstDash val="solid"/>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500,000imp~</a:t>
                      </a:r>
                      <a:endParaRPr lang="ja-JP" altLang="en-US" sz="800" b="0" i="0" u="none" strike="noStrike">
                        <a:solidFill>
                          <a:srgbClr val="000000"/>
                        </a:solidFill>
                        <a:effectLst/>
                        <a:latin typeface="Yu Gothic Medium" panose="020B0500000000000000" pitchFamily="50" charset="-128"/>
                        <a:ea typeface="Yu Gothic Medium" panose="020B0500000000000000" pitchFamily="50" charset="-128"/>
                      </a:endParaRP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625,000imp~</a:t>
                      </a:r>
                      <a:endParaRPr lang="ja-JP" altLang="en-US" sz="800" b="0" i="0" u="none" strike="noStrike">
                        <a:solidFill>
                          <a:srgbClr val="000000"/>
                        </a:solidFill>
                        <a:effectLst/>
                        <a:latin typeface="Yu Gothic Medium" panose="020B0500000000000000" pitchFamily="50" charset="-128"/>
                        <a:ea typeface="Yu Gothic Medium" panose="020B0500000000000000" pitchFamily="50" charset="-128"/>
                      </a:endParaRP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1</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週間</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3000</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万</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imp</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想定</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1</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週間</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1800</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万</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imp</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想定</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9363704"/>
                  </a:ext>
                </a:extLst>
              </a:tr>
              <a:tr h="229985">
                <a:tc>
                  <a:txBody>
                    <a:bodyPr/>
                    <a:lstStyle/>
                    <a:p>
                      <a:pPr algn="ctr"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単価</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7BA96"/>
                    </a:solidFill>
                  </a:tcPr>
                </a:tc>
                <a:tc>
                  <a:txBody>
                    <a:bodyPr/>
                    <a:lstStyle/>
                    <a:p>
                      <a:pPr algn="l" fontAlgn="ctr"/>
                      <a:r>
                        <a:rPr lang="en-US" altLang="ja-JP" sz="800" b="0" i="0" u="none" strike="noStrike">
                          <a:solidFill>
                            <a:srgbClr val="000000"/>
                          </a:solidFill>
                          <a:effectLst/>
                          <a:latin typeface="Yu Gothic Medium"/>
                          <a:ea typeface="Yu Gothic Medium"/>
                        </a:rPr>
                        <a:t>1</a:t>
                      </a:r>
                      <a:r>
                        <a:rPr lang="ja-JP" altLang="en-US" sz="800" b="0" i="0" u="none" strike="noStrike">
                          <a:solidFill>
                            <a:srgbClr val="000000"/>
                          </a:solidFill>
                          <a:effectLst/>
                          <a:latin typeface="Yu Gothic Medium"/>
                          <a:ea typeface="Yu Gothic Medium"/>
                        </a:rPr>
                        <a:t>通</a:t>
                      </a:r>
                      <a:r>
                        <a:rPr lang="en-US" altLang="ja-JP" sz="800" b="0" i="0" u="none" strike="noStrike">
                          <a:solidFill>
                            <a:srgbClr val="000000"/>
                          </a:solidFill>
                          <a:effectLst/>
                          <a:latin typeface="Yu Gothic Medium"/>
                          <a:ea typeface="Yu Gothic Medium"/>
                        </a:rPr>
                        <a:t>20</a:t>
                      </a:r>
                      <a:r>
                        <a:rPr lang="ja-JP" altLang="en-US" sz="800" b="0" i="0" u="none" strike="noStrike">
                          <a:solidFill>
                            <a:srgbClr val="000000"/>
                          </a:solidFill>
                          <a:effectLst/>
                          <a:latin typeface="Yu Gothic Medium"/>
                          <a:ea typeface="Yu Gothic Medium"/>
                        </a:rPr>
                        <a:t>円～</a:t>
                      </a:r>
                    </a:p>
                  </a:txBody>
                  <a:tcPr marL="51443" marR="51443" marT="51443" marB="51443" anchor="ctr">
                    <a:lnL w="19050" cap="flat" cmpd="sng" algn="ctr">
                      <a:solidFill>
                        <a:schemeClr val="bg1"/>
                      </a:solidFill>
                      <a:prstDash val="solid"/>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1.0</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円</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a:t>
                      </a:r>
                      <a:r>
                        <a:rPr lang="en-US" sz="800" b="0" i="0" u="none" strike="noStrike">
                          <a:solidFill>
                            <a:srgbClr val="000000"/>
                          </a:solidFill>
                          <a:effectLst/>
                          <a:latin typeface="Yu Gothic Medium" panose="020B0500000000000000" pitchFamily="50" charset="-128"/>
                          <a:ea typeface="Yu Gothic Medium" panose="020B0500000000000000" pitchFamily="50" charset="-128"/>
                        </a:rPr>
                        <a:t>imp</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0.8</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円</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a:t>
                      </a:r>
                      <a:r>
                        <a:rPr lang="en-US" sz="800" b="0" i="0" u="none" strike="noStrike">
                          <a:solidFill>
                            <a:srgbClr val="000000"/>
                          </a:solidFill>
                          <a:effectLst/>
                          <a:latin typeface="Yu Gothic Medium" panose="020B0500000000000000" pitchFamily="50" charset="-128"/>
                          <a:ea typeface="Yu Gothic Medium" panose="020B0500000000000000" pitchFamily="50" charset="-128"/>
                        </a:rPr>
                        <a:t>imp</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800" b="0" i="0" u="none" strike="noStrike">
                          <a:solidFill>
                            <a:srgbClr val="000000"/>
                          </a:solidFill>
                          <a:effectLst/>
                          <a:latin typeface="Yu Gothic Medium"/>
                          <a:ea typeface="Yu Gothic Medium"/>
                        </a:rPr>
                        <a:t>1</a:t>
                      </a:r>
                      <a:r>
                        <a:rPr lang="ja-JP" altLang="en-US" sz="800" b="0" i="0" u="none" strike="noStrike">
                          <a:solidFill>
                            <a:srgbClr val="000000"/>
                          </a:solidFill>
                          <a:effectLst/>
                          <a:latin typeface="Yu Gothic Medium"/>
                          <a:ea typeface="Yu Gothic Medium"/>
                        </a:rPr>
                        <a:t>週間</a:t>
                      </a:r>
                      <a:r>
                        <a:rPr lang="en-US" altLang="ja-JP" sz="800" b="0" i="0" u="none" strike="noStrike">
                          <a:solidFill>
                            <a:srgbClr val="000000"/>
                          </a:solidFill>
                          <a:effectLst/>
                          <a:latin typeface="Yu Gothic Medium"/>
                          <a:ea typeface="Yu Gothic Medium"/>
                        </a:rPr>
                        <a:t>150</a:t>
                      </a:r>
                      <a:r>
                        <a:rPr lang="ja-JP" altLang="en-US" sz="800" b="0" i="0" u="none" strike="noStrike">
                          <a:solidFill>
                            <a:srgbClr val="000000"/>
                          </a:solidFill>
                          <a:effectLst/>
                          <a:latin typeface="Yu Gothic Medium"/>
                          <a:ea typeface="Yu Gothic Medium"/>
                        </a:rPr>
                        <a:t>万円</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800" b="0" i="0" u="none" strike="noStrike">
                          <a:solidFill>
                            <a:srgbClr val="000000"/>
                          </a:solidFill>
                          <a:effectLst/>
                          <a:latin typeface="Yu Gothic Medium"/>
                          <a:ea typeface="Yu Gothic Medium"/>
                        </a:rPr>
                        <a:t>1</a:t>
                      </a:r>
                      <a:r>
                        <a:rPr lang="ja-JP" altLang="en-US" sz="800" b="0" i="0" u="none" strike="noStrike">
                          <a:solidFill>
                            <a:srgbClr val="000000"/>
                          </a:solidFill>
                          <a:effectLst/>
                          <a:latin typeface="Yu Gothic Medium"/>
                          <a:ea typeface="Yu Gothic Medium"/>
                        </a:rPr>
                        <a:t>週間</a:t>
                      </a:r>
                      <a:r>
                        <a:rPr lang="en-US" altLang="ja-JP" sz="800" b="0" i="0" u="none" strike="noStrike">
                          <a:solidFill>
                            <a:srgbClr val="000000"/>
                          </a:solidFill>
                          <a:effectLst/>
                          <a:latin typeface="Yu Gothic Medium"/>
                          <a:ea typeface="Yu Gothic Medium"/>
                        </a:rPr>
                        <a:t>180</a:t>
                      </a:r>
                      <a:r>
                        <a:rPr lang="ja-JP" altLang="en-US" sz="800" b="0" i="0" u="none" strike="noStrike">
                          <a:solidFill>
                            <a:srgbClr val="000000"/>
                          </a:solidFill>
                          <a:effectLst/>
                          <a:latin typeface="Yu Gothic Medium"/>
                          <a:ea typeface="Yu Gothic Medium"/>
                        </a:rPr>
                        <a:t>万円</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734889"/>
                  </a:ext>
                </a:extLst>
              </a:tr>
              <a:tr h="603803">
                <a:tc>
                  <a:txBody>
                    <a:bodyPr/>
                    <a:lstStyle/>
                    <a:p>
                      <a:pPr algn="ctr"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備考</a:t>
                      </a:r>
                    </a:p>
                  </a:txBody>
                  <a:tcPr marL="51443" marR="51443" marT="51443" marB="514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7BA96"/>
                    </a:solidFill>
                  </a:tcPr>
                </a:tc>
                <a:tc>
                  <a:txBody>
                    <a:bodyPr/>
                    <a:lstStyle/>
                    <a:p>
                      <a:pPr algn="l"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ターゲティング</a:t>
                      </a:r>
                      <a:endParaRPr lang="en-US" altLang="ja-JP" sz="800" b="0" i="0" u="none" strike="noStrike">
                        <a:solidFill>
                          <a:srgbClr val="000000"/>
                        </a:solidFill>
                        <a:effectLst/>
                        <a:latin typeface="Yu Gothic Medium" panose="020B0500000000000000" pitchFamily="50" charset="-128"/>
                        <a:ea typeface="Yu Gothic Medium" panose="020B0500000000000000" pitchFamily="50" charset="-128"/>
                      </a:endParaRPr>
                    </a:p>
                    <a:p>
                      <a:pPr algn="l" fontAlgn="ctr"/>
                      <a:r>
                        <a:rPr lang="en-US" altLang="zh-CN" sz="800" b="0" i="0" u="none" strike="noStrike">
                          <a:solidFill>
                            <a:srgbClr val="000000"/>
                          </a:solidFill>
                          <a:effectLst/>
                          <a:latin typeface="Yu Gothic Medium" panose="020B0500000000000000" pitchFamily="50" charset="-128"/>
                          <a:ea typeface="Yu Gothic Medium" panose="020B0500000000000000" pitchFamily="50" charset="-128"/>
                        </a:rPr>
                        <a:t>1</a:t>
                      </a:r>
                      <a:r>
                        <a:rPr lang="zh-CN" altLang="en-US" sz="800" b="0" i="0" u="none" strike="noStrike">
                          <a:solidFill>
                            <a:srgbClr val="000000"/>
                          </a:solidFill>
                          <a:effectLst/>
                          <a:latin typeface="Yu Gothic Medium" panose="020B0500000000000000" pitchFamily="50" charset="-128"/>
                          <a:ea typeface="Yu Gothic Medium" panose="020B0500000000000000" pitchFamily="50" charset="-128"/>
                        </a:rPr>
                        <a:t>属性</a:t>
                      </a:r>
                      <a:r>
                        <a:rPr lang="en-US" altLang="zh-CN" sz="800" b="0" i="0" u="none" strike="noStrike">
                          <a:solidFill>
                            <a:srgbClr val="000000"/>
                          </a:solidFill>
                          <a:effectLst/>
                          <a:latin typeface="Yu Gothic Medium" panose="020B0500000000000000" pitchFamily="50" charset="-128"/>
                          <a:ea typeface="Yu Gothic Medium" panose="020B0500000000000000" pitchFamily="50" charset="-128"/>
                        </a:rPr>
                        <a:t>20</a:t>
                      </a:r>
                      <a:r>
                        <a:rPr lang="zh-CN" altLang="en-US" sz="800" b="0" i="0" u="none" strike="noStrike">
                          <a:solidFill>
                            <a:srgbClr val="000000"/>
                          </a:solidFill>
                          <a:effectLst/>
                          <a:latin typeface="Yu Gothic Medium" panose="020B0500000000000000" pitchFamily="50" charset="-128"/>
                          <a:ea typeface="Yu Gothic Medium" panose="020B0500000000000000" pitchFamily="50" charset="-128"/>
                        </a:rPr>
                        <a:t>円</a:t>
                      </a:r>
                      <a:r>
                        <a:rPr lang="en-US" altLang="zh-CN" sz="800" b="0" i="0" u="none" strike="noStrike">
                          <a:solidFill>
                            <a:srgbClr val="000000"/>
                          </a:solidFill>
                          <a:effectLst/>
                          <a:latin typeface="Yu Gothic Medium" panose="020B0500000000000000" pitchFamily="50" charset="-128"/>
                          <a:ea typeface="Yu Gothic Medium" panose="020B0500000000000000" pitchFamily="50" charset="-128"/>
                        </a:rPr>
                        <a:t>/</a:t>
                      </a:r>
                      <a:r>
                        <a:rPr lang="zh-CN" altLang="en-US" sz="800" b="0" i="0" u="none" strike="noStrike">
                          <a:solidFill>
                            <a:srgbClr val="000000"/>
                          </a:solidFill>
                          <a:effectLst/>
                          <a:latin typeface="Yu Gothic Medium" panose="020B0500000000000000" pitchFamily="50" charset="-128"/>
                          <a:ea typeface="Yu Gothic Medium" panose="020B0500000000000000" pitchFamily="50" charset="-128"/>
                        </a:rPr>
                        <a:t>通、</a:t>
                      </a:r>
                      <a:r>
                        <a:rPr lang="en-US" altLang="zh-CN" sz="800" b="0" i="0" u="none" strike="noStrike">
                          <a:solidFill>
                            <a:srgbClr val="000000"/>
                          </a:solidFill>
                          <a:effectLst/>
                          <a:latin typeface="Yu Gothic Medium" panose="020B0500000000000000" pitchFamily="50" charset="-128"/>
                          <a:ea typeface="Yu Gothic Medium" panose="020B0500000000000000" pitchFamily="50" charset="-128"/>
                        </a:rPr>
                        <a:t>2</a:t>
                      </a:r>
                      <a:r>
                        <a:rPr lang="zh-CN" altLang="en-US" sz="800" b="0" i="0" u="none" strike="noStrike">
                          <a:solidFill>
                            <a:srgbClr val="000000"/>
                          </a:solidFill>
                          <a:effectLst/>
                          <a:latin typeface="Yu Gothic Medium" panose="020B0500000000000000" pitchFamily="50" charset="-128"/>
                          <a:ea typeface="Yu Gothic Medium" panose="020B0500000000000000" pitchFamily="50" charset="-128"/>
                        </a:rPr>
                        <a:t>属性</a:t>
                      </a:r>
                      <a:r>
                        <a:rPr lang="en-US" altLang="zh-CN" sz="800" b="0" i="0" u="none" strike="noStrike">
                          <a:solidFill>
                            <a:srgbClr val="000000"/>
                          </a:solidFill>
                          <a:effectLst/>
                          <a:latin typeface="Yu Gothic Medium" panose="020B0500000000000000" pitchFamily="50" charset="-128"/>
                          <a:ea typeface="Yu Gothic Medium" panose="020B0500000000000000" pitchFamily="50" charset="-128"/>
                        </a:rPr>
                        <a:t>30</a:t>
                      </a:r>
                      <a:r>
                        <a:rPr lang="zh-CN" altLang="en-US" sz="800" b="0" i="0" u="none" strike="noStrike">
                          <a:solidFill>
                            <a:srgbClr val="000000"/>
                          </a:solidFill>
                          <a:effectLst/>
                          <a:latin typeface="Yu Gothic Medium" panose="020B0500000000000000" pitchFamily="50" charset="-128"/>
                          <a:ea typeface="Yu Gothic Medium" panose="020B0500000000000000" pitchFamily="50" charset="-128"/>
                        </a:rPr>
                        <a:t>円</a:t>
                      </a:r>
                      <a:r>
                        <a:rPr lang="en-US" altLang="zh-CN" sz="800" b="0" i="0" u="none" strike="noStrike">
                          <a:solidFill>
                            <a:srgbClr val="000000"/>
                          </a:solidFill>
                          <a:effectLst/>
                          <a:latin typeface="Yu Gothic Medium" panose="020B0500000000000000" pitchFamily="50" charset="-128"/>
                          <a:ea typeface="Yu Gothic Medium" panose="020B0500000000000000" pitchFamily="50" charset="-128"/>
                        </a:rPr>
                        <a:t>/</a:t>
                      </a:r>
                      <a:r>
                        <a:rPr lang="zh-CN" altLang="en-US" sz="800" b="0" i="0" u="none" strike="noStrike">
                          <a:solidFill>
                            <a:srgbClr val="000000"/>
                          </a:solidFill>
                          <a:effectLst/>
                          <a:latin typeface="Yu Gothic Medium" panose="020B0500000000000000" pitchFamily="50" charset="-128"/>
                          <a:ea typeface="Yu Gothic Medium" panose="020B0500000000000000" pitchFamily="50" charset="-128"/>
                        </a:rPr>
                        <a:t>通、</a:t>
                      </a:r>
                      <a:endParaRPr lang="en-US" altLang="zh-CN" sz="800" b="0" i="0" u="none" strike="noStrike">
                        <a:solidFill>
                          <a:srgbClr val="000000"/>
                        </a:solidFill>
                        <a:effectLst/>
                        <a:latin typeface="Yu Gothic Medium" panose="020B0500000000000000" pitchFamily="50" charset="-128"/>
                        <a:ea typeface="Yu Gothic Medium" panose="020B0500000000000000" pitchFamily="50" charset="-128"/>
                      </a:endParaRPr>
                    </a:p>
                    <a:p>
                      <a:pPr algn="l" fontAlgn="ctr"/>
                      <a:r>
                        <a:rPr lang="en-US" altLang="zh-CN" sz="800" b="0" i="0" u="none" strike="noStrike">
                          <a:solidFill>
                            <a:srgbClr val="000000"/>
                          </a:solidFill>
                          <a:effectLst/>
                          <a:latin typeface="Yu Gothic Medium"/>
                          <a:ea typeface="Yu Gothic Medium"/>
                        </a:rPr>
                        <a:t>3</a:t>
                      </a:r>
                      <a:r>
                        <a:rPr lang="zh-CN" altLang="en-US" sz="800" b="0" i="0" u="none" strike="noStrike">
                          <a:solidFill>
                            <a:srgbClr val="000000"/>
                          </a:solidFill>
                          <a:effectLst/>
                          <a:latin typeface="Yu Gothic Medium"/>
                          <a:ea typeface="Yu Gothic Medium"/>
                        </a:rPr>
                        <a:t>属性</a:t>
                      </a:r>
                      <a:r>
                        <a:rPr lang="en-US" altLang="zh-CN" sz="800" b="0" i="0" u="none" strike="noStrike">
                          <a:solidFill>
                            <a:srgbClr val="000000"/>
                          </a:solidFill>
                          <a:effectLst/>
                          <a:latin typeface="Yu Gothic Medium"/>
                          <a:ea typeface="Yu Gothic Medium"/>
                        </a:rPr>
                        <a:t>40</a:t>
                      </a:r>
                      <a:r>
                        <a:rPr lang="zh-CN" altLang="en-US" sz="800" b="0" i="0" u="none" strike="noStrike">
                          <a:solidFill>
                            <a:srgbClr val="000000"/>
                          </a:solidFill>
                          <a:effectLst/>
                          <a:latin typeface="Yu Gothic Medium"/>
                          <a:ea typeface="Yu Gothic Medium"/>
                        </a:rPr>
                        <a:t>円</a:t>
                      </a:r>
                      <a:r>
                        <a:rPr lang="en-US" altLang="zh-CN" sz="800" b="0" i="0" u="none" strike="noStrike">
                          <a:solidFill>
                            <a:srgbClr val="000000"/>
                          </a:solidFill>
                          <a:effectLst/>
                          <a:latin typeface="Yu Gothic Medium"/>
                          <a:ea typeface="Yu Gothic Medium"/>
                        </a:rPr>
                        <a:t>/</a:t>
                      </a:r>
                      <a:r>
                        <a:rPr lang="zh-CN" altLang="en-US" sz="800" b="0" i="0" u="none" strike="noStrike">
                          <a:solidFill>
                            <a:srgbClr val="000000"/>
                          </a:solidFill>
                          <a:effectLst/>
                          <a:latin typeface="Yu Gothic Medium"/>
                          <a:ea typeface="Yu Gothic Medium"/>
                        </a:rPr>
                        <a:t>通</a:t>
                      </a:r>
                    </a:p>
                  </a:txBody>
                  <a:tcPr marL="51443" marR="51443" marT="51443" marB="51443" anchor="ctr">
                    <a:lnL w="19050" cap="flat" cmpd="sng" algn="ctr">
                      <a:solidFill>
                        <a:schemeClr val="bg1"/>
                      </a:solidFill>
                      <a:prstDash val="solid"/>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ビューアビリティ高</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solidFill>
                            <a:srgbClr val="000000"/>
                          </a:solidFill>
                          <a:effectLst/>
                          <a:latin typeface="Yu Gothic Medium" panose="020B0500000000000000" pitchFamily="50" charset="-128"/>
                          <a:ea typeface="Yu Gothic Medium" panose="020B0500000000000000" pitchFamily="50" charset="-128"/>
                        </a:rPr>
                        <a:t>CTR</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高</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常時掲出、</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3</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枠、文字数は</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1</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行目全角</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12</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文字、</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2</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行目全角</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16</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文字以内、</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3</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行目全角</a:t>
                      </a:r>
                      <a:r>
                        <a:rPr lang="en-US" altLang="ja-JP" sz="800" b="0" i="0" u="none" strike="noStrike">
                          <a:solidFill>
                            <a:srgbClr val="000000"/>
                          </a:solidFill>
                          <a:effectLst/>
                          <a:latin typeface="Yu Gothic Medium" panose="020B0500000000000000" pitchFamily="50" charset="-128"/>
                          <a:ea typeface="Yu Gothic Medium" panose="020B0500000000000000" pitchFamily="50" charset="-128"/>
                        </a:rPr>
                        <a:t>16</a:t>
                      </a:r>
                      <a:r>
                        <a:rPr lang="ja-JP" altLang="en-US" sz="800" b="0" i="0" u="none" strike="noStrike">
                          <a:solidFill>
                            <a:srgbClr val="000000"/>
                          </a:solidFill>
                          <a:effectLst/>
                          <a:latin typeface="Yu Gothic Medium" panose="020B0500000000000000" pitchFamily="50" charset="-128"/>
                          <a:ea typeface="Yu Gothic Medium" panose="020B0500000000000000" pitchFamily="50" charset="-128"/>
                        </a:rPr>
                        <a:t>文字以内</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dirty="0">
                          <a:solidFill>
                            <a:srgbClr val="000000"/>
                          </a:solidFill>
                          <a:effectLst/>
                          <a:latin typeface="Yu Gothic Medium" panose="020B0500000000000000" pitchFamily="50" charset="-128"/>
                          <a:ea typeface="Yu Gothic Medium" panose="020B0500000000000000" pitchFamily="50" charset="-128"/>
                        </a:rPr>
                        <a:t>常時掲出、</a:t>
                      </a:r>
                      <a:r>
                        <a:rPr lang="en-US" altLang="ja-JP" sz="800" b="0" i="0" u="none" strike="noStrike" dirty="0">
                          <a:solidFill>
                            <a:srgbClr val="000000"/>
                          </a:solidFill>
                          <a:effectLst/>
                          <a:latin typeface="Yu Gothic Medium" panose="020B0500000000000000" pitchFamily="50" charset="-128"/>
                          <a:ea typeface="Yu Gothic Medium" panose="020B0500000000000000" pitchFamily="50" charset="-128"/>
                        </a:rPr>
                        <a:t>5</a:t>
                      </a:r>
                      <a:r>
                        <a:rPr lang="ja-JP" altLang="en-US" sz="800" b="0" i="0" u="none" strike="noStrike" dirty="0">
                          <a:solidFill>
                            <a:srgbClr val="000000"/>
                          </a:solidFill>
                          <a:effectLst/>
                          <a:latin typeface="Yu Gothic Medium" panose="020B0500000000000000" pitchFamily="50" charset="-128"/>
                          <a:ea typeface="Yu Gothic Medium" panose="020B0500000000000000" pitchFamily="50" charset="-128"/>
                        </a:rPr>
                        <a:t>枠、全角</a:t>
                      </a:r>
                      <a:r>
                        <a:rPr lang="en-US" altLang="ja-JP" sz="800" b="0" i="0" u="none" strike="noStrike" dirty="0">
                          <a:solidFill>
                            <a:srgbClr val="000000"/>
                          </a:solidFill>
                          <a:effectLst/>
                          <a:latin typeface="Yu Gothic Medium" panose="020B0500000000000000" pitchFamily="50" charset="-128"/>
                          <a:ea typeface="Yu Gothic Medium" panose="020B0500000000000000" pitchFamily="50" charset="-128"/>
                        </a:rPr>
                        <a:t>35</a:t>
                      </a:r>
                      <a:r>
                        <a:rPr lang="ja-JP" altLang="en-US" sz="800" b="0" i="0" u="none" strike="noStrike" dirty="0">
                          <a:solidFill>
                            <a:srgbClr val="000000"/>
                          </a:solidFill>
                          <a:effectLst/>
                          <a:latin typeface="Yu Gothic Medium" panose="020B0500000000000000" pitchFamily="50" charset="-128"/>
                          <a:ea typeface="Yu Gothic Medium" panose="020B0500000000000000" pitchFamily="50" charset="-128"/>
                        </a:rPr>
                        <a:t>文字以内</a:t>
                      </a:r>
                    </a:p>
                  </a:txBody>
                  <a:tcPr marL="51443" marR="51443" marT="51443" marB="51443" anchor="ctr">
                    <a:lnL w="6350" cap="flat" cmpd="sng" algn="ctr">
                      <a:solidFill>
                        <a:schemeClr val="tx1">
                          <a:lumMod val="50000"/>
                          <a:lumOff val="50000"/>
                        </a:schemeClr>
                      </a:solidFill>
                      <a:prstDash val="sysDot"/>
                      <a:round/>
                      <a:headEnd type="none" w="med" len="med"/>
                      <a:tailEnd type="none" w="med" len="med"/>
                    </a:lnL>
                    <a:lnR w="6350" cap="flat" cmpd="sng" algn="ctr">
                      <a:solidFill>
                        <a:schemeClr val="tx1">
                          <a:lumMod val="50000"/>
                          <a:lumOff val="50000"/>
                        </a:schemeClr>
                      </a:solidFill>
                      <a:prstDash val="sys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09377089"/>
                  </a:ext>
                </a:extLst>
              </a:tr>
            </a:tbl>
          </a:graphicData>
        </a:graphic>
      </p:graphicFrame>
      <p:grpSp>
        <p:nvGrpSpPr>
          <p:cNvPr id="8" name="グループ化 7">
            <a:extLst>
              <a:ext uri="{FF2B5EF4-FFF2-40B4-BE49-F238E27FC236}">
                <a16:creationId xmlns:a16="http://schemas.microsoft.com/office/drawing/2014/main" id="{9F1CFA49-5384-4281-8F1A-EB90104385E7}"/>
              </a:ext>
            </a:extLst>
          </p:cNvPr>
          <p:cNvGrpSpPr/>
          <p:nvPr/>
        </p:nvGrpSpPr>
        <p:grpSpPr>
          <a:xfrm>
            <a:off x="372139" y="1027524"/>
            <a:ext cx="9906377" cy="575100"/>
            <a:chOff x="613935" y="991086"/>
            <a:chExt cx="9483097" cy="630268"/>
          </a:xfrm>
          <a:solidFill>
            <a:srgbClr val="D0CECE"/>
          </a:solidFill>
        </p:grpSpPr>
        <p:sp>
          <p:nvSpPr>
            <p:cNvPr id="110" name="正方形/長方形 109">
              <a:extLst>
                <a:ext uri="{FF2B5EF4-FFF2-40B4-BE49-F238E27FC236}">
                  <a16:creationId xmlns:a16="http://schemas.microsoft.com/office/drawing/2014/main" id="{90B9E9A1-7084-4FF5-8E38-0D63B7A77426}"/>
                </a:ext>
              </a:extLst>
            </p:cNvPr>
            <p:cNvSpPr/>
            <p:nvPr/>
          </p:nvSpPr>
          <p:spPr>
            <a:xfrm>
              <a:off x="1928721" y="991086"/>
              <a:ext cx="1584000" cy="630268"/>
            </a:xfrm>
            <a:prstGeom prst="rect">
              <a:avLst/>
            </a:prstGeom>
            <a:grp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95" b="1">
                  <a:solidFill>
                    <a:srgbClr val="FF0000"/>
                  </a:solidFill>
                  <a:latin typeface="游ゴシック" panose="020B0400000000000000" pitchFamily="50" charset="-128"/>
                  <a:ea typeface="游ゴシック" panose="020B0400000000000000" pitchFamily="50" charset="-128"/>
                </a:rPr>
                <a:t>朝日</a:t>
              </a:r>
              <a:r>
                <a:rPr kumimoji="1" lang="en-US" altLang="ja-JP" sz="1295" b="1">
                  <a:solidFill>
                    <a:srgbClr val="FF0000"/>
                  </a:solidFill>
                  <a:latin typeface="游ゴシック" panose="020B0400000000000000" pitchFamily="50" charset="-128"/>
                  <a:ea typeface="游ゴシック" panose="020B0400000000000000" pitchFamily="50" charset="-128"/>
                </a:rPr>
                <a:t>ID</a:t>
              </a:r>
              <a:r>
                <a:rPr kumimoji="1" lang="ja-JP" altLang="en-US" sz="1295" b="1">
                  <a:solidFill>
                    <a:srgbClr val="FF0000"/>
                  </a:solidFill>
                  <a:latin typeface="游ゴシック" panose="020B0400000000000000" pitchFamily="50" charset="-128"/>
                  <a:ea typeface="游ゴシック" panose="020B0400000000000000" pitchFamily="50" charset="-128"/>
                </a:rPr>
                <a:t>による</a:t>
              </a:r>
              <a:endParaRPr kumimoji="1" lang="en-US" altLang="ja-JP" sz="1295" b="1">
                <a:solidFill>
                  <a:srgbClr val="FF0000"/>
                </a:solidFill>
                <a:latin typeface="游ゴシック" panose="020B0400000000000000" pitchFamily="50" charset="-128"/>
                <a:ea typeface="游ゴシック" panose="020B0400000000000000" pitchFamily="50" charset="-128"/>
              </a:endParaRPr>
            </a:p>
            <a:p>
              <a:pPr algn="ctr"/>
              <a:r>
                <a:rPr kumimoji="1" lang="ja-JP" altLang="en-US" sz="1295" b="1">
                  <a:solidFill>
                    <a:srgbClr val="FF0000"/>
                  </a:solidFill>
                  <a:latin typeface="游ゴシック" panose="020B0400000000000000" pitchFamily="50" charset="-128"/>
                  <a:ea typeface="游ゴシック" panose="020B0400000000000000" pitchFamily="50" charset="-128"/>
                </a:rPr>
                <a:t>ターゲティング</a:t>
              </a:r>
              <a:endParaRPr kumimoji="1" lang="en-US" altLang="ja-JP" sz="1295" b="1">
                <a:solidFill>
                  <a:srgbClr val="FF0000"/>
                </a:solidFill>
                <a:latin typeface="游ゴシック" panose="020B0400000000000000" pitchFamily="50" charset="-128"/>
                <a:ea typeface="游ゴシック" panose="020B0400000000000000" pitchFamily="50" charset="-128"/>
              </a:endParaRPr>
            </a:p>
          </p:txBody>
        </p:sp>
        <p:sp>
          <p:nvSpPr>
            <p:cNvPr id="111" name="正方形/長方形 110">
              <a:extLst>
                <a:ext uri="{FF2B5EF4-FFF2-40B4-BE49-F238E27FC236}">
                  <a16:creationId xmlns:a16="http://schemas.microsoft.com/office/drawing/2014/main" id="{8C695B52-90C7-410B-8E8A-19B07EB7C74C}"/>
                </a:ext>
              </a:extLst>
            </p:cNvPr>
            <p:cNvSpPr/>
            <p:nvPr/>
          </p:nvSpPr>
          <p:spPr>
            <a:xfrm>
              <a:off x="3574799" y="991086"/>
              <a:ext cx="1584000" cy="630268"/>
            </a:xfrm>
            <a:prstGeom prst="rect">
              <a:avLst/>
            </a:prstGeom>
            <a:grp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95" b="1">
                  <a:solidFill>
                    <a:srgbClr val="FF0000"/>
                  </a:solidFill>
                  <a:latin typeface="游ゴシック" panose="020B0400000000000000" pitchFamily="50" charset="-128"/>
                  <a:ea typeface="游ゴシック" panose="020B0400000000000000" pitchFamily="50" charset="-128"/>
                </a:rPr>
                <a:t>朝デジトップで</a:t>
              </a:r>
              <a:endParaRPr kumimoji="1" lang="en-US" altLang="ja-JP" sz="1295" b="1">
                <a:solidFill>
                  <a:srgbClr val="FF0000"/>
                </a:solidFill>
                <a:latin typeface="游ゴシック" panose="020B0400000000000000" pitchFamily="50" charset="-128"/>
                <a:ea typeface="游ゴシック" panose="020B0400000000000000" pitchFamily="50" charset="-128"/>
              </a:endParaRPr>
            </a:p>
            <a:p>
              <a:pPr algn="ctr"/>
              <a:r>
                <a:rPr kumimoji="1" lang="ja-JP" altLang="en-US" sz="1295" b="1">
                  <a:solidFill>
                    <a:srgbClr val="FF0000"/>
                  </a:solidFill>
                  <a:latin typeface="游ゴシック" panose="020B0400000000000000" pitchFamily="50" charset="-128"/>
                  <a:ea typeface="游ゴシック" panose="020B0400000000000000" pitchFamily="50" charset="-128"/>
                </a:rPr>
                <a:t>高い視認率</a:t>
              </a:r>
              <a:endParaRPr kumimoji="1" lang="en-US" altLang="ja-JP" sz="1295" b="1">
                <a:solidFill>
                  <a:srgbClr val="FF0000"/>
                </a:solidFill>
                <a:latin typeface="游ゴシック" panose="020B0400000000000000" pitchFamily="50" charset="-128"/>
                <a:ea typeface="游ゴシック" panose="020B0400000000000000" pitchFamily="50" charset="-128"/>
              </a:endParaRPr>
            </a:p>
          </p:txBody>
        </p:sp>
        <p:sp>
          <p:nvSpPr>
            <p:cNvPr id="112" name="正方形/長方形 111">
              <a:extLst>
                <a:ext uri="{FF2B5EF4-FFF2-40B4-BE49-F238E27FC236}">
                  <a16:creationId xmlns:a16="http://schemas.microsoft.com/office/drawing/2014/main" id="{B22976ED-1C74-4181-B51A-6D0735095E6A}"/>
                </a:ext>
              </a:extLst>
            </p:cNvPr>
            <p:cNvSpPr/>
            <p:nvPr/>
          </p:nvSpPr>
          <p:spPr>
            <a:xfrm>
              <a:off x="5220877" y="991086"/>
              <a:ext cx="1584000" cy="630268"/>
            </a:xfrm>
            <a:prstGeom prst="rect">
              <a:avLst/>
            </a:prstGeom>
            <a:grp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95" b="1">
                  <a:solidFill>
                    <a:srgbClr val="FF0000"/>
                  </a:solidFill>
                  <a:latin typeface="游ゴシック" panose="020B0400000000000000" pitchFamily="50" charset="-128"/>
                  <a:ea typeface="游ゴシック" panose="020B0400000000000000" pitchFamily="50" charset="-128"/>
                </a:rPr>
                <a:t>特定ジャンル</a:t>
              </a:r>
              <a:endParaRPr kumimoji="1" lang="en-US" altLang="ja-JP" sz="1295" b="1">
                <a:solidFill>
                  <a:srgbClr val="FF0000"/>
                </a:solidFill>
                <a:latin typeface="游ゴシック" panose="020B0400000000000000" pitchFamily="50" charset="-128"/>
                <a:ea typeface="游ゴシック" panose="020B0400000000000000" pitchFamily="50" charset="-128"/>
              </a:endParaRPr>
            </a:p>
            <a:p>
              <a:pPr algn="ctr"/>
              <a:r>
                <a:rPr kumimoji="1" lang="ja-JP" altLang="en-US" sz="1295" b="1">
                  <a:solidFill>
                    <a:srgbClr val="FF0000"/>
                  </a:solidFill>
                  <a:latin typeface="游ゴシック" panose="020B0400000000000000" pitchFamily="50" charset="-128"/>
                  <a:ea typeface="游ゴシック" panose="020B0400000000000000" pitchFamily="50" charset="-128"/>
                </a:rPr>
                <a:t>記事に出稿</a:t>
              </a:r>
              <a:endParaRPr kumimoji="1" lang="en-US" altLang="ja-JP" sz="1295" b="1">
                <a:solidFill>
                  <a:srgbClr val="FF0000"/>
                </a:solidFill>
                <a:latin typeface="游ゴシック" panose="020B0400000000000000" pitchFamily="50" charset="-128"/>
                <a:ea typeface="游ゴシック" panose="020B0400000000000000" pitchFamily="50" charset="-128"/>
              </a:endParaRPr>
            </a:p>
          </p:txBody>
        </p:sp>
        <p:sp>
          <p:nvSpPr>
            <p:cNvPr id="113" name="正方形/長方形 112">
              <a:extLst>
                <a:ext uri="{FF2B5EF4-FFF2-40B4-BE49-F238E27FC236}">
                  <a16:creationId xmlns:a16="http://schemas.microsoft.com/office/drawing/2014/main" id="{76F4CF97-24C6-44CF-8998-0161BA193DDB}"/>
                </a:ext>
              </a:extLst>
            </p:cNvPr>
            <p:cNvSpPr/>
            <p:nvPr/>
          </p:nvSpPr>
          <p:spPr>
            <a:xfrm>
              <a:off x="6866955" y="991086"/>
              <a:ext cx="1584000" cy="630268"/>
            </a:xfrm>
            <a:prstGeom prst="rect">
              <a:avLst/>
            </a:prstGeom>
            <a:grp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95" b="1">
                  <a:solidFill>
                    <a:srgbClr val="FF0000"/>
                  </a:solidFill>
                  <a:latin typeface="游ゴシック" panose="020B0400000000000000" pitchFamily="50" charset="-128"/>
                  <a:ea typeface="游ゴシック" panose="020B0400000000000000" pitchFamily="50" charset="-128"/>
                </a:rPr>
                <a:t>クリック単価低</a:t>
              </a:r>
              <a:endParaRPr kumimoji="1" lang="en-US" altLang="ja-JP" sz="1295" b="1">
                <a:solidFill>
                  <a:srgbClr val="FF0000"/>
                </a:solidFill>
                <a:latin typeface="游ゴシック" panose="020B0400000000000000" pitchFamily="50" charset="-128"/>
                <a:ea typeface="游ゴシック" panose="020B0400000000000000" pitchFamily="50" charset="-128"/>
              </a:endParaRPr>
            </a:p>
            <a:p>
              <a:pPr algn="ctr"/>
              <a:r>
                <a:rPr kumimoji="1" lang="ja-JP" altLang="en-US" sz="1295" b="1">
                  <a:solidFill>
                    <a:srgbClr val="FF0000"/>
                  </a:solidFill>
                  <a:latin typeface="游ゴシック" panose="020B0400000000000000" pitchFamily="50" charset="-128"/>
                  <a:ea typeface="游ゴシック" panose="020B0400000000000000" pitchFamily="50" charset="-128"/>
                </a:rPr>
                <a:t>画像あり</a:t>
              </a:r>
              <a:endParaRPr kumimoji="1" lang="en-US" altLang="ja-JP" sz="1295" b="1">
                <a:solidFill>
                  <a:srgbClr val="FF0000"/>
                </a:solidFill>
                <a:latin typeface="游ゴシック" panose="020B0400000000000000" pitchFamily="50" charset="-128"/>
                <a:ea typeface="游ゴシック" panose="020B0400000000000000" pitchFamily="50" charset="-128"/>
              </a:endParaRPr>
            </a:p>
          </p:txBody>
        </p:sp>
        <p:sp>
          <p:nvSpPr>
            <p:cNvPr id="114" name="正方形/長方形 113">
              <a:extLst>
                <a:ext uri="{FF2B5EF4-FFF2-40B4-BE49-F238E27FC236}">
                  <a16:creationId xmlns:a16="http://schemas.microsoft.com/office/drawing/2014/main" id="{78C78CE1-F0C2-4F17-976C-C718A4E355DA}"/>
                </a:ext>
              </a:extLst>
            </p:cNvPr>
            <p:cNvSpPr/>
            <p:nvPr/>
          </p:nvSpPr>
          <p:spPr>
            <a:xfrm>
              <a:off x="8513032" y="991086"/>
              <a:ext cx="1584000" cy="630268"/>
            </a:xfrm>
            <a:prstGeom prst="rect">
              <a:avLst/>
            </a:prstGeom>
            <a:grp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95" b="1">
                  <a:solidFill>
                    <a:srgbClr val="FF0000"/>
                  </a:solidFill>
                  <a:latin typeface="游ゴシック" panose="020B0400000000000000" pitchFamily="50" charset="-128"/>
                  <a:ea typeface="游ゴシック" panose="020B0400000000000000" pitchFamily="50" charset="-128"/>
                </a:rPr>
                <a:t>クリック単価低</a:t>
              </a:r>
              <a:endParaRPr kumimoji="1" lang="en-US" altLang="ja-JP" sz="1295" b="1">
                <a:solidFill>
                  <a:srgbClr val="FF0000"/>
                </a:solidFill>
                <a:latin typeface="游ゴシック" panose="020B0400000000000000" pitchFamily="50" charset="-128"/>
                <a:ea typeface="游ゴシック" panose="020B0400000000000000" pitchFamily="50" charset="-128"/>
              </a:endParaRPr>
            </a:p>
            <a:p>
              <a:pPr algn="ctr"/>
              <a:r>
                <a:rPr kumimoji="1" lang="ja-JP" altLang="en-US" sz="1295" b="1">
                  <a:solidFill>
                    <a:srgbClr val="FF0000"/>
                  </a:solidFill>
                  <a:latin typeface="游ゴシック" panose="020B0400000000000000" pitchFamily="50" charset="-128"/>
                  <a:ea typeface="游ゴシック" panose="020B0400000000000000" pitchFamily="50" charset="-128"/>
                </a:rPr>
                <a:t>画像なし</a:t>
              </a:r>
              <a:endParaRPr kumimoji="1" lang="en-US" altLang="ja-JP" sz="1295" b="1">
                <a:solidFill>
                  <a:srgbClr val="FF0000"/>
                </a:solidFill>
                <a:latin typeface="游ゴシック" panose="020B0400000000000000" pitchFamily="50" charset="-128"/>
                <a:ea typeface="游ゴシック" panose="020B0400000000000000" pitchFamily="50" charset="-128"/>
              </a:endParaRPr>
            </a:p>
          </p:txBody>
        </p:sp>
        <p:sp>
          <p:nvSpPr>
            <p:cNvPr id="116" name="正方形/長方形 115">
              <a:extLst>
                <a:ext uri="{FF2B5EF4-FFF2-40B4-BE49-F238E27FC236}">
                  <a16:creationId xmlns:a16="http://schemas.microsoft.com/office/drawing/2014/main" id="{C0C29E05-C88C-4F1A-86CA-BEAD32E9193E}"/>
                </a:ext>
              </a:extLst>
            </p:cNvPr>
            <p:cNvSpPr/>
            <p:nvPr/>
          </p:nvSpPr>
          <p:spPr>
            <a:xfrm>
              <a:off x="613935" y="991086"/>
              <a:ext cx="1248083" cy="630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93456">
                <a:lnSpc>
                  <a:spcPct val="120000"/>
                </a:lnSpc>
                <a:defRPr/>
              </a:pPr>
              <a:r>
                <a:rPr kumimoji="1" lang="ja-JP" altLang="en-US" sz="1295" b="1">
                  <a:solidFill>
                    <a:schemeClr val="tx1"/>
                  </a:solidFill>
                  <a:latin typeface="游ゴシック" panose="020B0400000000000000" pitchFamily="50" charset="-128"/>
                  <a:ea typeface="游ゴシック" panose="020B0400000000000000" pitchFamily="50" charset="-128"/>
                </a:rPr>
                <a:t>特長</a:t>
              </a:r>
              <a:endParaRPr kumimoji="1" lang="ja-JP" altLang="en-US" sz="1187" b="1">
                <a:solidFill>
                  <a:schemeClr val="tx1"/>
                </a:solidFill>
                <a:latin typeface="游ゴシック" panose="020B0400000000000000" pitchFamily="50" charset="-128"/>
                <a:ea typeface="游ゴシック" panose="020B0400000000000000" pitchFamily="50" charset="-128"/>
              </a:endParaRPr>
            </a:p>
          </p:txBody>
        </p:sp>
      </p:grpSp>
      <p:grpSp>
        <p:nvGrpSpPr>
          <p:cNvPr id="7" name="グループ化 6">
            <a:extLst>
              <a:ext uri="{FF2B5EF4-FFF2-40B4-BE49-F238E27FC236}">
                <a16:creationId xmlns:a16="http://schemas.microsoft.com/office/drawing/2014/main" id="{A7829F12-A26C-4C2E-9139-6B87ACC7B145}"/>
              </a:ext>
            </a:extLst>
          </p:cNvPr>
          <p:cNvGrpSpPr/>
          <p:nvPr/>
        </p:nvGrpSpPr>
        <p:grpSpPr>
          <a:xfrm>
            <a:off x="1807297" y="2041302"/>
            <a:ext cx="8426797" cy="2859545"/>
            <a:chOff x="1981308" y="2196251"/>
            <a:chExt cx="8083442" cy="2743031"/>
          </a:xfrm>
        </p:grpSpPr>
        <p:pic>
          <p:nvPicPr>
            <p:cNvPr id="107" name="Picture 2">
              <a:extLst>
                <a:ext uri="{FF2B5EF4-FFF2-40B4-BE49-F238E27FC236}">
                  <a16:creationId xmlns:a16="http://schemas.microsoft.com/office/drawing/2014/main" id="{E5E31DCA-CD4D-4F94-B712-D2FEE2315E3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981308" y="2196251"/>
              <a:ext cx="1484699" cy="2743031"/>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27" name="正方形/長方形 126">
              <a:extLst>
                <a:ext uri="{FF2B5EF4-FFF2-40B4-BE49-F238E27FC236}">
                  <a16:creationId xmlns:a16="http://schemas.microsoft.com/office/drawing/2014/main" id="{1EB6D893-28DD-4F87-A030-779DD4BA8E60}"/>
                </a:ext>
              </a:extLst>
            </p:cNvPr>
            <p:cNvSpPr/>
            <p:nvPr/>
          </p:nvSpPr>
          <p:spPr>
            <a:xfrm>
              <a:off x="6919103" y="2196251"/>
              <a:ext cx="1456996" cy="2699065"/>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0" name="正方形/長方形 129">
              <a:extLst>
                <a:ext uri="{FF2B5EF4-FFF2-40B4-BE49-F238E27FC236}">
                  <a16:creationId xmlns:a16="http://schemas.microsoft.com/office/drawing/2014/main" id="{E3EEEF4C-63C0-464C-B99D-473FFB2B681E}"/>
                </a:ext>
              </a:extLst>
            </p:cNvPr>
            <p:cNvSpPr/>
            <p:nvPr/>
          </p:nvSpPr>
          <p:spPr>
            <a:xfrm>
              <a:off x="8175416" y="4229045"/>
              <a:ext cx="114300" cy="17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4" name="正方形/長方形 133">
              <a:extLst>
                <a:ext uri="{FF2B5EF4-FFF2-40B4-BE49-F238E27FC236}">
                  <a16:creationId xmlns:a16="http://schemas.microsoft.com/office/drawing/2014/main" id="{D120502F-7837-4FC0-AED3-1EB08788D3CE}"/>
                </a:ext>
              </a:extLst>
            </p:cNvPr>
            <p:cNvSpPr/>
            <p:nvPr/>
          </p:nvSpPr>
          <p:spPr>
            <a:xfrm>
              <a:off x="8515350" y="2196251"/>
              <a:ext cx="1549400" cy="2699065"/>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5" name="正方形/長方形 134">
              <a:extLst>
                <a:ext uri="{FF2B5EF4-FFF2-40B4-BE49-F238E27FC236}">
                  <a16:creationId xmlns:a16="http://schemas.microsoft.com/office/drawing/2014/main" id="{09A49D2D-0894-4DF5-9D4F-8D06680D61FB}"/>
                </a:ext>
              </a:extLst>
            </p:cNvPr>
            <p:cNvSpPr/>
            <p:nvPr/>
          </p:nvSpPr>
          <p:spPr>
            <a:xfrm>
              <a:off x="5208451" y="2196251"/>
              <a:ext cx="1569761" cy="2699065"/>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6" name="正方形/長方形 135">
              <a:extLst>
                <a:ext uri="{FF2B5EF4-FFF2-40B4-BE49-F238E27FC236}">
                  <a16:creationId xmlns:a16="http://schemas.microsoft.com/office/drawing/2014/main" id="{967E4A56-6E7C-45D2-B970-8EC5671898FD}"/>
                </a:ext>
              </a:extLst>
            </p:cNvPr>
            <p:cNvSpPr/>
            <p:nvPr/>
          </p:nvSpPr>
          <p:spPr>
            <a:xfrm>
              <a:off x="3554011" y="2196251"/>
              <a:ext cx="1569761" cy="2699065"/>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37" name="四角形: 角を丸くする 136">
            <a:extLst>
              <a:ext uri="{FF2B5EF4-FFF2-40B4-BE49-F238E27FC236}">
                <a16:creationId xmlns:a16="http://schemas.microsoft.com/office/drawing/2014/main" id="{8C6679EE-7D58-4219-A914-333A3844E03D}"/>
              </a:ext>
            </a:extLst>
          </p:cNvPr>
          <p:cNvSpPr/>
          <p:nvPr/>
        </p:nvSpPr>
        <p:spPr>
          <a:xfrm>
            <a:off x="4338918" y="205439"/>
            <a:ext cx="5939598" cy="362560"/>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rIns="0" rtlCol="0" anchor="ctr" anchorCtr="0">
            <a:noAutofit/>
          </a:bodyPr>
          <a:lstStyle/>
          <a:p>
            <a:pPr algn="ctr" defTabSz="1881188"/>
            <a:r>
              <a:rPr kumimoji="1" lang="ja-JP" altLang="en-US" sz="1100" b="1" dirty="0">
                <a:solidFill>
                  <a:schemeClr val="tx1"/>
                </a:solidFill>
                <a:latin typeface="游ゴシック" panose="020B0400000000000000" pitchFamily="50" charset="-128"/>
                <a:ea typeface="游ゴシック" panose="020B0400000000000000" pitchFamily="50" charset="-128"/>
              </a:rPr>
              <a:t>純広告メニューの一覧は▼　</a:t>
            </a:r>
            <a:endParaRPr kumimoji="1" lang="en-US" altLang="ja-JP" sz="1100" b="1" dirty="0">
              <a:solidFill>
                <a:schemeClr val="tx1"/>
              </a:solidFill>
              <a:latin typeface="游ゴシック" panose="020B0400000000000000" pitchFamily="50" charset="-128"/>
              <a:ea typeface="游ゴシック" panose="020B0400000000000000" pitchFamily="50" charset="-128"/>
            </a:endParaRPr>
          </a:p>
          <a:p>
            <a:pPr algn="ctr" defTabSz="1881188"/>
            <a:r>
              <a:rPr kumimoji="1" lang="en-US" altLang="ja-JP" sz="1000" b="1">
                <a:solidFill>
                  <a:schemeClr val="tx1"/>
                </a:solidFill>
                <a:latin typeface="游ゴシック" panose="020B0400000000000000" pitchFamily="50" charset="-128"/>
                <a:ea typeface="游ゴシック" panose="020B0400000000000000" pitchFamily="50" charset="-128"/>
                <a:hlinkClick r:id="rId5"/>
              </a:rPr>
              <a:t>https://www.asahi.com/ads/guide/assets/doc/asahicom_mediaguide.pdf</a:t>
            </a:r>
            <a:endParaRPr kumimoji="1" lang="ja-JP" altLang="en-US" sz="1000" b="1" dirty="0">
              <a:solidFill>
                <a:schemeClr val="tx1"/>
              </a:solidFill>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52267EF6-A7D2-42E6-99CE-C8E240F00A08}"/>
              </a:ext>
            </a:extLst>
          </p:cNvPr>
          <p:cNvGrpSpPr/>
          <p:nvPr/>
        </p:nvGrpSpPr>
        <p:grpSpPr>
          <a:xfrm>
            <a:off x="3458792" y="2359033"/>
            <a:ext cx="1614858" cy="1988818"/>
            <a:chOff x="-1440035" y="2289447"/>
            <a:chExt cx="3350495" cy="4126384"/>
          </a:xfrm>
          <a:effectLst/>
        </p:grpSpPr>
        <p:sp>
          <p:nvSpPr>
            <p:cNvPr id="27" name="正方形/長方形 26">
              <a:extLst>
                <a:ext uri="{FF2B5EF4-FFF2-40B4-BE49-F238E27FC236}">
                  <a16:creationId xmlns:a16="http://schemas.microsoft.com/office/drawing/2014/main" id="{ED332EED-BE05-4D51-890B-B7B96E95D4C8}"/>
                </a:ext>
              </a:extLst>
            </p:cNvPr>
            <p:cNvSpPr/>
            <p:nvPr/>
          </p:nvSpPr>
          <p:spPr>
            <a:xfrm>
              <a:off x="-1440035" y="2289447"/>
              <a:ext cx="3350495" cy="4126384"/>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82C06090-26D4-4841-8921-453069BE3CDB}"/>
                </a:ext>
              </a:extLst>
            </p:cNvPr>
            <p:cNvGrpSpPr/>
            <p:nvPr/>
          </p:nvGrpSpPr>
          <p:grpSpPr>
            <a:xfrm>
              <a:off x="-1336800" y="2341640"/>
              <a:ext cx="3161290" cy="528248"/>
              <a:chOff x="819439" y="2341640"/>
              <a:chExt cx="3161290" cy="528248"/>
            </a:xfrm>
          </p:grpSpPr>
          <p:sp>
            <p:nvSpPr>
              <p:cNvPr id="29" name="正方形/長方形 28">
                <a:extLst>
                  <a:ext uri="{FF2B5EF4-FFF2-40B4-BE49-F238E27FC236}">
                    <a16:creationId xmlns:a16="http://schemas.microsoft.com/office/drawing/2014/main" id="{E59EC590-DEF1-48A8-BA8E-12F2A0A34890}"/>
                  </a:ext>
                </a:extLst>
              </p:cNvPr>
              <p:cNvSpPr/>
              <p:nvPr/>
            </p:nvSpPr>
            <p:spPr>
              <a:xfrm>
                <a:off x="1308216" y="2341640"/>
                <a:ext cx="2152767" cy="22985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b="1">
                    <a:latin typeface="+mn-ea"/>
                  </a:rPr>
                  <a:t>ブランディングボード</a:t>
                </a:r>
              </a:p>
            </p:txBody>
          </p:sp>
          <p:pic>
            <p:nvPicPr>
              <p:cNvPr id="30" name="Picture 8">
                <a:extLst>
                  <a:ext uri="{FF2B5EF4-FFF2-40B4-BE49-F238E27FC236}">
                    <a16:creationId xmlns:a16="http://schemas.microsoft.com/office/drawing/2014/main" id="{F02EBB9E-CBA9-4103-97C2-FBB3350CD1A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9439" y="2623687"/>
                <a:ext cx="3161290" cy="246201"/>
              </a:xfrm>
              <a:prstGeom prst="rect">
                <a:avLst/>
              </a:prstGeom>
              <a:ln>
                <a:noFill/>
              </a:ln>
              <a:effectLst/>
            </p:spPr>
          </p:pic>
        </p:grpSp>
        <p:pic>
          <p:nvPicPr>
            <p:cNvPr id="31" name="Picture 8">
              <a:extLst>
                <a:ext uri="{FF2B5EF4-FFF2-40B4-BE49-F238E27FC236}">
                  <a16:creationId xmlns:a16="http://schemas.microsoft.com/office/drawing/2014/main" id="{F6E08B76-EA06-4889-AA56-DE80DAD021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a:ext>
              </a:extLst>
            </a:blip>
            <a:srcRect/>
            <a:stretch/>
          </p:blipFill>
          <p:spPr>
            <a:xfrm>
              <a:off x="-1354066" y="2866182"/>
              <a:ext cx="3178557" cy="3351525"/>
            </a:xfrm>
            <a:prstGeom prst="rect">
              <a:avLst/>
            </a:prstGeom>
            <a:ln>
              <a:noFill/>
            </a:ln>
            <a:effectLst>
              <a:softEdge rad="0"/>
            </a:effectLst>
          </p:spPr>
        </p:pic>
      </p:grpSp>
      <p:grpSp>
        <p:nvGrpSpPr>
          <p:cNvPr id="3" name="グループ化 2">
            <a:extLst>
              <a:ext uri="{FF2B5EF4-FFF2-40B4-BE49-F238E27FC236}">
                <a16:creationId xmlns:a16="http://schemas.microsoft.com/office/drawing/2014/main" id="{0B4AC224-D299-45F5-AE90-CECBF3A3AC0F}"/>
              </a:ext>
            </a:extLst>
          </p:cNvPr>
          <p:cNvGrpSpPr/>
          <p:nvPr/>
        </p:nvGrpSpPr>
        <p:grpSpPr>
          <a:xfrm>
            <a:off x="5200755" y="2359033"/>
            <a:ext cx="1590001" cy="1988818"/>
            <a:chOff x="621157" y="2229453"/>
            <a:chExt cx="3169115" cy="3964017"/>
          </a:xfrm>
        </p:grpSpPr>
        <p:sp>
          <p:nvSpPr>
            <p:cNvPr id="40" name="正方形/長方形 39">
              <a:extLst>
                <a:ext uri="{FF2B5EF4-FFF2-40B4-BE49-F238E27FC236}">
                  <a16:creationId xmlns:a16="http://schemas.microsoft.com/office/drawing/2014/main" id="{30226672-ED9B-4FF4-BFCE-534B9C773AB0}"/>
                </a:ext>
              </a:extLst>
            </p:cNvPr>
            <p:cNvSpPr/>
            <p:nvPr/>
          </p:nvSpPr>
          <p:spPr>
            <a:xfrm>
              <a:off x="621157" y="2229453"/>
              <a:ext cx="3169115" cy="39640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E4CD1983-8895-478C-8026-B8142E8CAC2B}"/>
                </a:ext>
              </a:extLst>
            </p:cNvPr>
            <p:cNvGrpSpPr/>
            <p:nvPr/>
          </p:nvGrpSpPr>
          <p:grpSpPr>
            <a:xfrm>
              <a:off x="637898" y="2348880"/>
              <a:ext cx="3128016" cy="3774567"/>
              <a:chOff x="637898" y="2348880"/>
              <a:chExt cx="3128016" cy="3774567"/>
            </a:xfrm>
          </p:grpSpPr>
          <p:pic>
            <p:nvPicPr>
              <p:cNvPr id="42" name="図 41" descr="パソコンのスクリーンショット&#10;&#10;自動的に生成された説明">
                <a:extLst>
                  <a:ext uri="{FF2B5EF4-FFF2-40B4-BE49-F238E27FC236}">
                    <a16:creationId xmlns:a16="http://schemas.microsoft.com/office/drawing/2014/main" id="{16FD1A55-77CD-4C09-89A7-CF21EADC05E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43997" y="2348880"/>
                <a:ext cx="3121917" cy="316028"/>
              </a:xfrm>
              <a:prstGeom prst="rect">
                <a:avLst/>
              </a:prstGeom>
              <a:ln w="3175">
                <a:noFill/>
              </a:ln>
              <a:effectLst/>
            </p:spPr>
          </p:pic>
          <p:sp>
            <p:nvSpPr>
              <p:cNvPr id="43" name="正方形/長方形 42">
                <a:extLst>
                  <a:ext uri="{FF2B5EF4-FFF2-40B4-BE49-F238E27FC236}">
                    <a16:creationId xmlns:a16="http://schemas.microsoft.com/office/drawing/2014/main" id="{A3E8F6D5-9901-40C5-90A0-9405CB2D342C}"/>
                  </a:ext>
                </a:extLst>
              </p:cNvPr>
              <p:cNvSpPr/>
              <p:nvPr/>
            </p:nvSpPr>
            <p:spPr>
              <a:xfrm>
                <a:off x="2685998" y="3443616"/>
                <a:ext cx="806361" cy="16141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a:latin typeface="+mn-ea"/>
                </a:endParaRPr>
              </a:p>
            </p:txBody>
          </p:sp>
          <p:pic>
            <p:nvPicPr>
              <p:cNvPr id="44" name="図 43" descr="パソコンのスクリーンショット&#10;&#10;自動的に生成された説明">
                <a:extLst>
                  <a:ext uri="{FF2B5EF4-FFF2-40B4-BE49-F238E27FC236}">
                    <a16:creationId xmlns:a16="http://schemas.microsoft.com/office/drawing/2014/main" id="{D3BAB8EE-5BB9-4A70-A3A4-8C3CC945FDE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a:ext>
                </a:extLst>
              </a:blip>
              <a:srcRect/>
              <a:stretch/>
            </p:blipFill>
            <p:spPr>
              <a:xfrm>
                <a:off x="637898" y="2664908"/>
                <a:ext cx="3121917" cy="3458539"/>
              </a:xfrm>
              <a:prstGeom prst="rect">
                <a:avLst/>
              </a:prstGeom>
              <a:ln w="3175">
                <a:noFill/>
              </a:ln>
              <a:effectLst/>
            </p:spPr>
          </p:pic>
          <p:sp>
            <p:nvSpPr>
              <p:cNvPr id="45" name="正方形/長方形 44">
                <a:extLst>
                  <a:ext uri="{FF2B5EF4-FFF2-40B4-BE49-F238E27FC236}">
                    <a16:creationId xmlns:a16="http://schemas.microsoft.com/office/drawing/2014/main" id="{EBA987EE-23A2-4BCA-AFFC-392DEA9E350A}"/>
                  </a:ext>
                </a:extLst>
              </p:cNvPr>
              <p:cNvSpPr/>
              <p:nvPr/>
            </p:nvSpPr>
            <p:spPr>
              <a:xfrm>
                <a:off x="862917" y="4241622"/>
                <a:ext cx="806361" cy="699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 b="1">
                    <a:latin typeface="+mn-ea"/>
                  </a:rPr>
                  <a:t>ニュース</a:t>
                </a:r>
                <a:endParaRPr lang="en-US" altLang="ja-JP" sz="400" b="1">
                  <a:latin typeface="+mn-ea"/>
                </a:endParaRPr>
              </a:p>
              <a:p>
                <a:pPr algn="ctr"/>
                <a:r>
                  <a:rPr lang="ja-JP" altLang="en-US" sz="400" b="1">
                    <a:latin typeface="+mn-ea"/>
                  </a:rPr>
                  <a:t>記事中</a:t>
                </a:r>
                <a:endParaRPr lang="en-US" altLang="ja-JP" sz="400" b="1">
                  <a:latin typeface="+mn-ea"/>
                </a:endParaRPr>
              </a:p>
              <a:p>
                <a:pPr algn="ctr"/>
                <a:r>
                  <a:rPr lang="ja-JP" altLang="en-US" sz="400" b="1">
                    <a:latin typeface="+mn-ea"/>
                  </a:rPr>
                  <a:t>レクタングル</a:t>
                </a:r>
              </a:p>
            </p:txBody>
          </p:sp>
          <p:sp>
            <p:nvSpPr>
              <p:cNvPr id="46" name="正方形/長方形 45">
                <a:extLst>
                  <a:ext uri="{FF2B5EF4-FFF2-40B4-BE49-F238E27FC236}">
                    <a16:creationId xmlns:a16="http://schemas.microsoft.com/office/drawing/2014/main" id="{16B9F6AD-31AD-4E4A-A7FA-2C9EEF53DD95}"/>
                  </a:ext>
                </a:extLst>
              </p:cNvPr>
              <p:cNvSpPr/>
              <p:nvPr/>
            </p:nvSpPr>
            <p:spPr>
              <a:xfrm>
                <a:off x="2690101" y="3414384"/>
                <a:ext cx="806361" cy="16433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a:latin typeface="+mn-ea"/>
                </a:endParaRPr>
              </a:p>
            </p:txBody>
          </p:sp>
        </p:grpSp>
      </p:grpSp>
      <p:pic>
        <p:nvPicPr>
          <p:cNvPr id="48" name="Picture 10">
            <a:extLst>
              <a:ext uri="{FF2B5EF4-FFF2-40B4-BE49-F238E27FC236}">
                <a16:creationId xmlns:a16="http://schemas.microsoft.com/office/drawing/2014/main" id="{EE8C2D78-6D2C-400A-984D-39B93635B5ED}"/>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artisticBlur/>
                    </a14:imgEffect>
                  </a14:imgLayer>
                </a14:imgProps>
              </a:ext>
              <a:ext uri="{28A0092B-C50C-407E-A947-70E740481C1C}">
                <a14:useLocalDpi xmlns:a14="http://schemas.microsoft.com/office/drawing/2010/main"/>
              </a:ext>
            </a:extLst>
          </a:blip>
          <a:srcRect/>
          <a:stretch/>
        </p:blipFill>
        <p:spPr>
          <a:xfrm>
            <a:off x="7191831" y="2206844"/>
            <a:ext cx="1040498" cy="1953687"/>
          </a:xfrm>
          <a:prstGeom prst="rect">
            <a:avLst/>
          </a:prstGeom>
          <a:ln>
            <a:solidFill>
              <a:schemeClr val="tx1"/>
            </a:solidFill>
          </a:ln>
          <a:effectLst/>
        </p:spPr>
      </p:pic>
      <p:cxnSp>
        <p:nvCxnSpPr>
          <p:cNvPr id="50" name="直線矢印コネクタ 49">
            <a:extLst>
              <a:ext uri="{FF2B5EF4-FFF2-40B4-BE49-F238E27FC236}">
                <a16:creationId xmlns:a16="http://schemas.microsoft.com/office/drawing/2014/main" id="{EF68296F-6AD0-4CCD-A45E-221D00EFA6E3}"/>
              </a:ext>
            </a:extLst>
          </p:cNvPr>
          <p:cNvCxnSpPr>
            <a:cxnSpLocks/>
          </p:cNvCxnSpPr>
          <p:nvPr/>
        </p:nvCxnSpPr>
        <p:spPr>
          <a:xfrm>
            <a:off x="7694219" y="3234669"/>
            <a:ext cx="6717" cy="1135076"/>
          </a:xfrm>
          <a:prstGeom prst="straightConnector1">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51" name="グループ化 50">
            <a:extLst>
              <a:ext uri="{FF2B5EF4-FFF2-40B4-BE49-F238E27FC236}">
                <a16:creationId xmlns:a16="http://schemas.microsoft.com/office/drawing/2014/main" id="{305A9E4C-B374-4006-9030-39AA63FB260C}"/>
              </a:ext>
            </a:extLst>
          </p:cNvPr>
          <p:cNvGrpSpPr/>
          <p:nvPr/>
        </p:nvGrpSpPr>
        <p:grpSpPr>
          <a:xfrm>
            <a:off x="7000580" y="4391024"/>
            <a:ext cx="1420283" cy="368041"/>
            <a:chOff x="3073813" y="4770184"/>
            <a:chExt cx="1903500" cy="493258"/>
          </a:xfrm>
        </p:grpSpPr>
        <p:sp>
          <p:nvSpPr>
            <p:cNvPr id="52" name="正方形/長方形 51">
              <a:extLst>
                <a:ext uri="{FF2B5EF4-FFF2-40B4-BE49-F238E27FC236}">
                  <a16:creationId xmlns:a16="http://schemas.microsoft.com/office/drawing/2014/main" id="{65A35ECD-6BCA-4BB3-B21E-AC1008F4C1BF}"/>
                </a:ext>
              </a:extLst>
            </p:cNvPr>
            <p:cNvSpPr/>
            <p:nvPr/>
          </p:nvSpPr>
          <p:spPr>
            <a:xfrm>
              <a:off x="3073813" y="4770184"/>
              <a:ext cx="1903500" cy="493258"/>
            </a:xfrm>
            <a:prstGeom prst="rect">
              <a:avLst/>
            </a:prstGeom>
            <a:solidFill>
              <a:schemeClr val="bg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3760431A-9C8D-4EF6-86CD-9CFD42DCE41C}"/>
                </a:ext>
              </a:extLst>
            </p:cNvPr>
            <p:cNvSpPr/>
            <p:nvPr/>
          </p:nvSpPr>
          <p:spPr>
            <a:xfrm>
              <a:off x="4505625" y="4813179"/>
              <a:ext cx="429026" cy="4072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a:latin typeface="+mn-ea"/>
                </a:rPr>
                <a:t>画像</a:t>
              </a:r>
              <a:endParaRPr kumimoji="1" lang="ja-JP" altLang="en-US" sz="1200" b="1">
                <a:latin typeface="+mn-ea"/>
              </a:endParaRPr>
            </a:p>
          </p:txBody>
        </p:sp>
        <p:sp>
          <p:nvSpPr>
            <p:cNvPr id="54" name="正方形/長方形 53">
              <a:extLst>
                <a:ext uri="{FF2B5EF4-FFF2-40B4-BE49-F238E27FC236}">
                  <a16:creationId xmlns:a16="http://schemas.microsoft.com/office/drawing/2014/main" id="{2F4D6B73-3259-4E6F-A554-BD4CF2BAF9C8}"/>
                </a:ext>
              </a:extLst>
            </p:cNvPr>
            <p:cNvSpPr/>
            <p:nvPr/>
          </p:nvSpPr>
          <p:spPr>
            <a:xfrm>
              <a:off x="3110982" y="4840543"/>
              <a:ext cx="1127899" cy="1216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050" b="1">
                <a:latin typeface="+mn-ea"/>
              </a:endParaRPr>
            </a:p>
          </p:txBody>
        </p:sp>
        <p:cxnSp>
          <p:nvCxnSpPr>
            <p:cNvPr id="55" name="直線コネクタ 54">
              <a:extLst>
                <a:ext uri="{FF2B5EF4-FFF2-40B4-BE49-F238E27FC236}">
                  <a16:creationId xmlns:a16="http://schemas.microsoft.com/office/drawing/2014/main" id="{B69B7098-B8F7-4FB5-95AE-5F5A996F0A30}"/>
                </a:ext>
              </a:extLst>
            </p:cNvPr>
            <p:cNvCxnSpPr>
              <a:cxnSpLocks/>
            </p:cNvCxnSpPr>
            <p:nvPr/>
          </p:nvCxnSpPr>
          <p:spPr>
            <a:xfrm>
              <a:off x="3108602" y="5054259"/>
              <a:ext cx="131222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0C6CE06-5C11-4706-A438-FC92E8B1C9B4}"/>
                </a:ext>
              </a:extLst>
            </p:cNvPr>
            <p:cNvCxnSpPr>
              <a:cxnSpLocks/>
            </p:cNvCxnSpPr>
            <p:nvPr/>
          </p:nvCxnSpPr>
          <p:spPr>
            <a:xfrm>
              <a:off x="3110983" y="5183989"/>
              <a:ext cx="1309841"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0" name="Rectangle 69">
            <a:extLst>
              <a:ext uri="{FF2B5EF4-FFF2-40B4-BE49-F238E27FC236}">
                <a16:creationId xmlns:a16="http://schemas.microsoft.com/office/drawing/2014/main" id="{C86D479E-E4F1-4BF9-BD40-A201CA1A924F}"/>
              </a:ext>
            </a:extLst>
          </p:cNvPr>
          <p:cNvSpPr/>
          <p:nvPr/>
        </p:nvSpPr>
        <p:spPr>
          <a:xfrm>
            <a:off x="7237467" y="2920576"/>
            <a:ext cx="1040498" cy="269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グループ化 12">
            <a:extLst>
              <a:ext uri="{FF2B5EF4-FFF2-40B4-BE49-F238E27FC236}">
                <a16:creationId xmlns:a16="http://schemas.microsoft.com/office/drawing/2014/main" id="{79D5B3C3-2112-48C2-AEA5-730EC89AA83D}"/>
              </a:ext>
            </a:extLst>
          </p:cNvPr>
          <p:cNvGrpSpPr/>
          <p:nvPr/>
        </p:nvGrpSpPr>
        <p:grpSpPr>
          <a:xfrm>
            <a:off x="8673520" y="2402284"/>
            <a:ext cx="1499180" cy="2077703"/>
            <a:chOff x="11059077" y="3160450"/>
            <a:chExt cx="2701666" cy="3744222"/>
          </a:xfrm>
        </p:grpSpPr>
        <p:pic>
          <p:nvPicPr>
            <p:cNvPr id="67" name="図 66" descr="スクリーンショットの画面&#10;&#10;自動的に生成された説明">
              <a:extLst>
                <a:ext uri="{FF2B5EF4-FFF2-40B4-BE49-F238E27FC236}">
                  <a16:creationId xmlns:a16="http://schemas.microsoft.com/office/drawing/2014/main" id="{F6E685A9-D2F8-48FB-A085-1DC959AA75AD}"/>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982865" y="3160450"/>
              <a:ext cx="1777878" cy="426236"/>
            </a:xfrm>
            <a:prstGeom prst="rect">
              <a:avLst/>
            </a:prstGeom>
            <a:ln w="3175">
              <a:solidFill>
                <a:schemeClr val="bg1">
                  <a:lumMod val="75000"/>
                </a:schemeClr>
              </a:solidFill>
            </a:ln>
            <a:effectLst/>
          </p:spPr>
        </p:pic>
        <p:pic>
          <p:nvPicPr>
            <p:cNvPr id="68" name="図 67" descr="スクリーンショットの画面&#10;&#10;自動的に生成された説明">
              <a:extLst>
                <a:ext uri="{FF2B5EF4-FFF2-40B4-BE49-F238E27FC236}">
                  <a16:creationId xmlns:a16="http://schemas.microsoft.com/office/drawing/2014/main" id="{3E3648CA-7741-4239-9F34-224CD0A38E06}"/>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artisticBlur radius="4"/>
                      </a14:imgEffect>
                    </a14:imgLayer>
                  </a14:imgProps>
                </a:ext>
                <a:ext uri="{28A0092B-C50C-407E-A947-70E740481C1C}">
                  <a14:useLocalDpi xmlns:a14="http://schemas.microsoft.com/office/drawing/2010/main"/>
                </a:ext>
              </a:extLst>
            </a:blip>
            <a:srcRect/>
            <a:stretch/>
          </p:blipFill>
          <p:spPr>
            <a:xfrm>
              <a:off x="11990207" y="3590582"/>
              <a:ext cx="1770536" cy="2787412"/>
            </a:xfrm>
            <a:prstGeom prst="rect">
              <a:avLst/>
            </a:prstGeom>
            <a:ln w="3175">
              <a:solidFill>
                <a:schemeClr val="bg1">
                  <a:lumMod val="75000"/>
                </a:schemeClr>
              </a:solidFill>
            </a:ln>
            <a:effectLst/>
          </p:spPr>
        </p:pic>
        <p:pic>
          <p:nvPicPr>
            <p:cNvPr id="69" name="図 68" descr="スクリーンショットの画面&#10;&#10;自動的に生成された説明">
              <a:extLst>
                <a:ext uri="{FF2B5EF4-FFF2-40B4-BE49-F238E27FC236}">
                  <a16:creationId xmlns:a16="http://schemas.microsoft.com/office/drawing/2014/main" id="{F276D0B4-A66F-4AB2-AD10-067F5446A5C7}"/>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artisticBlur/>
                      </a14:imgEffect>
                    </a14:imgLayer>
                  </a14:imgProps>
                </a:ext>
                <a:ext uri="{28A0092B-C50C-407E-A947-70E740481C1C}">
                  <a14:useLocalDpi xmlns:a14="http://schemas.microsoft.com/office/drawing/2010/main"/>
                </a:ext>
              </a:extLst>
            </a:blip>
            <a:srcRect/>
            <a:stretch/>
          </p:blipFill>
          <p:spPr>
            <a:xfrm>
              <a:off x="11062846" y="4292029"/>
              <a:ext cx="777412" cy="2553794"/>
            </a:xfrm>
            <a:prstGeom prst="rect">
              <a:avLst/>
            </a:prstGeom>
            <a:ln w="3175">
              <a:solidFill>
                <a:schemeClr val="bg1">
                  <a:lumMod val="75000"/>
                </a:schemeClr>
              </a:solidFill>
            </a:ln>
            <a:effectLst/>
          </p:spPr>
        </p:pic>
        <p:sp>
          <p:nvSpPr>
            <p:cNvPr id="70" name="正方形/長方形 69">
              <a:extLst>
                <a:ext uri="{FF2B5EF4-FFF2-40B4-BE49-F238E27FC236}">
                  <a16:creationId xmlns:a16="http://schemas.microsoft.com/office/drawing/2014/main" id="{FD025F94-7255-4913-9E8C-CE8E49D5CE12}"/>
                </a:ext>
              </a:extLst>
            </p:cNvPr>
            <p:cNvSpPr/>
            <p:nvPr/>
          </p:nvSpPr>
          <p:spPr>
            <a:xfrm>
              <a:off x="11059077" y="6119029"/>
              <a:ext cx="773743" cy="785643"/>
            </a:xfrm>
            <a:prstGeom prst="rect">
              <a:avLst/>
            </a:prstGeom>
            <a:solidFill>
              <a:schemeClr val="bg1"/>
            </a:solidFill>
            <a:ln>
              <a:solidFill>
                <a:srgbClr val="C000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71" name="正方形/長方形 70">
              <a:extLst>
                <a:ext uri="{FF2B5EF4-FFF2-40B4-BE49-F238E27FC236}">
                  <a16:creationId xmlns:a16="http://schemas.microsoft.com/office/drawing/2014/main" id="{73D6FA33-8583-4F34-AB95-CD0871D4405E}"/>
                </a:ext>
              </a:extLst>
            </p:cNvPr>
            <p:cNvSpPr/>
            <p:nvPr/>
          </p:nvSpPr>
          <p:spPr>
            <a:xfrm>
              <a:off x="11999208" y="3685622"/>
              <a:ext cx="1747232" cy="246221"/>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 b="1">
                  <a:latin typeface="+mn-ea"/>
                </a:rPr>
                <a:t>スマホテキスト</a:t>
              </a:r>
            </a:p>
          </p:txBody>
        </p:sp>
        <p:sp>
          <p:nvSpPr>
            <p:cNvPr id="72" name="正方形/長方形 71">
              <a:extLst>
                <a:ext uri="{FF2B5EF4-FFF2-40B4-BE49-F238E27FC236}">
                  <a16:creationId xmlns:a16="http://schemas.microsoft.com/office/drawing/2014/main" id="{13407E7C-4497-45FD-B1C1-DF355442ECF3}"/>
                </a:ext>
              </a:extLst>
            </p:cNvPr>
            <p:cNvSpPr/>
            <p:nvPr/>
          </p:nvSpPr>
          <p:spPr>
            <a:xfrm>
              <a:off x="11999208" y="4001272"/>
              <a:ext cx="1747232" cy="246221"/>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 b="1">
                  <a:latin typeface="+mn-ea"/>
                </a:rPr>
                <a:t>スマホテキスト</a:t>
              </a:r>
            </a:p>
          </p:txBody>
        </p:sp>
        <p:sp>
          <p:nvSpPr>
            <p:cNvPr id="73" name="正方形/長方形 72">
              <a:extLst>
                <a:ext uri="{FF2B5EF4-FFF2-40B4-BE49-F238E27FC236}">
                  <a16:creationId xmlns:a16="http://schemas.microsoft.com/office/drawing/2014/main" id="{763D4594-CAC2-4F64-9EF5-BCCADC65DE76}"/>
                </a:ext>
              </a:extLst>
            </p:cNvPr>
            <p:cNvSpPr/>
            <p:nvPr/>
          </p:nvSpPr>
          <p:spPr>
            <a:xfrm>
              <a:off x="11999208" y="4316922"/>
              <a:ext cx="1747232" cy="246221"/>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 b="1">
                  <a:latin typeface="+mn-ea"/>
                </a:rPr>
                <a:t>スマホテキスト</a:t>
              </a:r>
            </a:p>
          </p:txBody>
        </p:sp>
        <p:sp>
          <p:nvSpPr>
            <p:cNvPr id="74" name="正方形/長方形 73">
              <a:extLst>
                <a:ext uri="{FF2B5EF4-FFF2-40B4-BE49-F238E27FC236}">
                  <a16:creationId xmlns:a16="http://schemas.microsoft.com/office/drawing/2014/main" id="{8A3CE107-A68E-469F-AC94-13CE7858EA6E}"/>
                </a:ext>
              </a:extLst>
            </p:cNvPr>
            <p:cNvSpPr/>
            <p:nvPr/>
          </p:nvSpPr>
          <p:spPr>
            <a:xfrm>
              <a:off x="11999208" y="4632572"/>
              <a:ext cx="1747232" cy="246221"/>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 b="1">
                  <a:latin typeface="+mn-ea"/>
                </a:rPr>
                <a:t>スマホテキスト</a:t>
              </a:r>
            </a:p>
          </p:txBody>
        </p:sp>
        <p:sp>
          <p:nvSpPr>
            <p:cNvPr id="75" name="正方形/長方形 74">
              <a:extLst>
                <a:ext uri="{FF2B5EF4-FFF2-40B4-BE49-F238E27FC236}">
                  <a16:creationId xmlns:a16="http://schemas.microsoft.com/office/drawing/2014/main" id="{5BA84E9F-052D-421D-B47F-EFA364C161A7}"/>
                </a:ext>
              </a:extLst>
            </p:cNvPr>
            <p:cNvSpPr/>
            <p:nvPr/>
          </p:nvSpPr>
          <p:spPr>
            <a:xfrm>
              <a:off x="11999208" y="4948223"/>
              <a:ext cx="1747232" cy="246221"/>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 b="1">
                  <a:latin typeface="+mn-ea"/>
                </a:rPr>
                <a:t>スマホテキスト</a:t>
              </a:r>
            </a:p>
          </p:txBody>
        </p:sp>
        <p:pic>
          <p:nvPicPr>
            <p:cNvPr id="76" name="図 75">
              <a:extLst>
                <a:ext uri="{FF2B5EF4-FFF2-40B4-BE49-F238E27FC236}">
                  <a16:creationId xmlns:a16="http://schemas.microsoft.com/office/drawing/2014/main" id="{F0BDF24F-F27C-47C3-9CC7-DC5AD1C8DB6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1113071" y="6232716"/>
              <a:ext cx="666210" cy="613106"/>
            </a:xfrm>
            <a:prstGeom prst="rect">
              <a:avLst/>
            </a:prstGeom>
            <a:effectLst/>
          </p:spPr>
        </p:pic>
        <p:cxnSp>
          <p:nvCxnSpPr>
            <p:cNvPr id="77" name="直線矢印コネクタ 76">
              <a:extLst>
                <a:ext uri="{FF2B5EF4-FFF2-40B4-BE49-F238E27FC236}">
                  <a16:creationId xmlns:a16="http://schemas.microsoft.com/office/drawing/2014/main" id="{C5D0C891-D6DE-45A2-8328-A640925EAFB7}"/>
                </a:ext>
              </a:extLst>
            </p:cNvPr>
            <p:cNvCxnSpPr>
              <a:cxnSpLocks/>
            </p:cNvCxnSpPr>
            <p:nvPr/>
          </p:nvCxnSpPr>
          <p:spPr>
            <a:xfrm flipV="1">
              <a:off x="11807187" y="5239505"/>
              <a:ext cx="283973" cy="934929"/>
            </a:xfrm>
            <a:prstGeom prst="straightConnector1">
              <a:avLst/>
            </a:prstGeom>
            <a:ln w="19050">
              <a:solidFill>
                <a:srgbClr val="C00000"/>
              </a:solidFill>
              <a:tailEnd type="triangle" w="lg" len="med"/>
            </a:ln>
            <a:effectLst/>
          </p:spPr>
          <p:style>
            <a:lnRef idx="1">
              <a:schemeClr val="accent1"/>
            </a:lnRef>
            <a:fillRef idx="0">
              <a:schemeClr val="accent1"/>
            </a:fillRef>
            <a:effectRef idx="0">
              <a:schemeClr val="accent1"/>
            </a:effectRef>
            <a:fontRef idx="minor">
              <a:schemeClr val="tx1"/>
            </a:fontRef>
          </p:style>
        </p:cxnSp>
        <p:pic>
          <p:nvPicPr>
            <p:cNvPr id="78" name="図 77">
              <a:extLst>
                <a:ext uri="{FF2B5EF4-FFF2-40B4-BE49-F238E27FC236}">
                  <a16:creationId xmlns:a16="http://schemas.microsoft.com/office/drawing/2014/main" id="{3884FA30-31A8-4AA8-BED6-12A2A3D09DF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1108242" y="4505683"/>
              <a:ext cx="707615" cy="107681"/>
            </a:xfrm>
            <a:prstGeom prst="rect">
              <a:avLst/>
            </a:prstGeom>
            <a:effectLst/>
          </p:spPr>
        </p:pic>
        <p:pic>
          <p:nvPicPr>
            <p:cNvPr id="79" name="図 78" descr="スクリーンショットの画面&#10;&#10;自動的に生成された説明">
              <a:extLst>
                <a:ext uri="{FF2B5EF4-FFF2-40B4-BE49-F238E27FC236}">
                  <a16:creationId xmlns:a16="http://schemas.microsoft.com/office/drawing/2014/main" id="{7EE899F3-F34A-4E1F-B5FD-1608F657F142}"/>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11062846" y="4291698"/>
              <a:ext cx="777412" cy="212676"/>
            </a:xfrm>
            <a:prstGeom prst="rect">
              <a:avLst/>
            </a:prstGeom>
            <a:ln w="3175">
              <a:solidFill>
                <a:schemeClr val="bg1">
                  <a:lumMod val="75000"/>
                </a:schemeClr>
              </a:solidFill>
            </a:ln>
            <a:effectLst/>
          </p:spPr>
        </p:pic>
      </p:grpSp>
    </p:spTree>
    <p:extLst>
      <p:ext uri="{BB962C8B-B14F-4D97-AF65-F5344CB8AC3E}">
        <p14:creationId xmlns:p14="http://schemas.microsoft.com/office/powerpoint/2010/main" val="1049686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正方形/長方形 268">
            <a:extLst>
              <a:ext uri="{FF2B5EF4-FFF2-40B4-BE49-F238E27FC236}">
                <a16:creationId xmlns:a16="http://schemas.microsoft.com/office/drawing/2014/main" id="{3549A6A3-4A46-457B-BCA6-D44EFB82DFF7}"/>
              </a:ext>
            </a:extLst>
          </p:cNvPr>
          <p:cNvSpPr/>
          <p:nvPr/>
        </p:nvSpPr>
        <p:spPr>
          <a:xfrm>
            <a:off x="325870" y="5102837"/>
            <a:ext cx="2415304" cy="629559"/>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270" name="正方形/長方形 269">
            <a:extLst>
              <a:ext uri="{FF2B5EF4-FFF2-40B4-BE49-F238E27FC236}">
                <a16:creationId xmlns:a16="http://schemas.microsoft.com/office/drawing/2014/main" id="{65507A65-6535-4DA4-A72C-6E04FA5A63C8}"/>
              </a:ext>
            </a:extLst>
          </p:cNvPr>
          <p:cNvSpPr/>
          <p:nvPr/>
        </p:nvSpPr>
        <p:spPr>
          <a:xfrm>
            <a:off x="325738" y="4260054"/>
            <a:ext cx="2415305" cy="676404"/>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23" name="正方形/長方形 122">
            <a:extLst>
              <a:ext uri="{FF2B5EF4-FFF2-40B4-BE49-F238E27FC236}">
                <a16:creationId xmlns:a16="http://schemas.microsoft.com/office/drawing/2014/main" id="{86303450-B669-412C-AE59-8921072CB366}"/>
              </a:ext>
            </a:extLst>
          </p:cNvPr>
          <p:cNvSpPr/>
          <p:nvPr/>
        </p:nvSpPr>
        <p:spPr>
          <a:xfrm>
            <a:off x="7866657" y="2742336"/>
            <a:ext cx="2415304" cy="629559"/>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24" name="正方形/長方形 123">
            <a:extLst>
              <a:ext uri="{FF2B5EF4-FFF2-40B4-BE49-F238E27FC236}">
                <a16:creationId xmlns:a16="http://schemas.microsoft.com/office/drawing/2014/main" id="{708893E4-2279-4ACA-BB6A-C77D5B6D4DE7}"/>
              </a:ext>
            </a:extLst>
          </p:cNvPr>
          <p:cNvSpPr/>
          <p:nvPr/>
        </p:nvSpPr>
        <p:spPr>
          <a:xfrm>
            <a:off x="5354682" y="3511375"/>
            <a:ext cx="2415304" cy="629559"/>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56" name="正方形/長方形 155">
            <a:extLst>
              <a:ext uri="{FF2B5EF4-FFF2-40B4-BE49-F238E27FC236}">
                <a16:creationId xmlns:a16="http://schemas.microsoft.com/office/drawing/2014/main" id="{536F3D1E-F2BA-47C1-9020-1AE1F5043710}"/>
              </a:ext>
            </a:extLst>
          </p:cNvPr>
          <p:cNvSpPr/>
          <p:nvPr/>
        </p:nvSpPr>
        <p:spPr>
          <a:xfrm>
            <a:off x="2866424" y="41426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57" name="正方形/長方形 156">
            <a:extLst>
              <a:ext uri="{FF2B5EF4-FFF2-40B4-BE49-F238E27FC236}">
                <a16:creationId xmlns:a16="http://schemas.microsoft.com/office/drawing/2014/main" id="{49BC9EB4-A1F4-4592-8C94-81D9EBBE5FC9}"/>
              </a:ext>
            </a:extLst>
          </p:cNvPr>
          <p:cNvSpPr/>
          <p:nvPr/>
        </p:nvSpPr>
        <p:spPr>
          <a:xfrm>
            <a:off x="5354310" y="41426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59" name="正方形/長方形 158">
            <a:extLst>
              <a:ext uri="{FF2B5EF4-FFF2-40B4-BE49-F238E27FC236}">
                <a16:creationId xmlns:a16="http://schemas.microsoft.com/office/drawing/2014/main" id="{8AC049E7-1CC4-4A8D-8ABC-4EC706ABAF77}"/>
              </a:ext>
            </a:extLst>
          </p:cNvPr>
          <p:cNvSpPr/>
          <p:nvPr/>
        </p:nvSpPr>
        <p:spPr>
          <a:xfrm>
            <a:off x="2839221" y="5102838"/>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0" name="正方形/長方形 159">
            <a:extLst>
              <a:ext uri="{FF2B5EF4-FFF2-40B4-BE49-F238E27FC236}">
                <a16:creationId xmlns:a16="http://schemas.microsoft.com/office/drawing/2014/main" id="{6DA6D62C-C696-4361-ADC7-5448273EC0AF}"/>
              </a:ext>
            </a:extLst>
          </p:cNvPr>
          <p:cNvSpPr/>
          <p:nvPr/>
        </p:nvSpPr>
        <p:spPr>
          <a:xfrm>
            <a:off x="2840898" y="351137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1" name="正方形/長方形 160">
            <a:extLst>
              <a:ext uri="{FF2B5EF4-FFF2-40B4-BE49-F238E27FC236}">
                <a16:creationId xmlns:a16="http://schemas.microsoft.com/office/drawing/2014/main" id="{DD344AE2-EFF3-4A9D-B5FA-1E1933E3BC02}"/>
              </a:ext>
            </a:extLst>
          </p:cNvPr>
          <p:cNvSpPr/>
          <p:nvPr/>
        </p:nvSpPr>
        <p:spPr>
          <a:xfrm>
            <a:off x="327174" y="1953334"/>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2" name="正方形/長方形 161">
            <a:extLst>
              <a:ext uri="{FF2B5EF4-FFF2-40B4-BE49-F238E27FC236}">
                <a16:creationId xmlns:a16="http://schemas.microsoft.com/office/drawing/2014/main" id="{EF91ADE1-EA8E-4B43-902B-A640B3707929}"/>
              </a:ext>
            </a:extLst>
          </p:cNvPr>
          <p:cNvSpPr/>
          <p:nvPr/>
        </p:nvSpPr>
        <p:spPr>
          <a:xfrm>
            <a:off x="327547" y="351137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3" name="正方形/長方形 162">
            <a:extLst>
              <a:ext uri="{FF2B5EF4-FFF2-40B4-BE49-F238E27FC236}">
                <a16:creationId xmlns:a16="http://schemas.microsoft.com/office/drawing/2014/main" id="{37EF3E76-EC55-4F24-AF8A-C9150792942C}"/>
              </a:ext>
            </a:extLst>
          </p:cNvPr>
          <p:cNvSpPr/>
          <p:nvPr/>
        </p:nvSpPr>
        <p:spPr>
          <a:xfrm>
            <a:off x="5352873" y="4264982"/>
            <a:ext cx="2415305" cy="671475"/>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4" name="正方形/長方形 163">
            <a:extLst>
              <a:ext uri="{FF2B5EF4-FFF2-40B4-BE49-F238E27FC236}">
                <a16:creationId xmlns:a16="http://schemas.microsoft.com/office/drawing/2014/main" id="{CFC888E3-5E17-498F-A0B0-2554BA03D868}"/>
              </a:ext>
            </a:extLst>
          </p:cNvPr>
          <p:cNvSpPr/>
          <p:nvPr/>
        </p:nvSpPr>
        <p:spPr>
          <a:xfrm>
            <a:off x="7859757" y="115008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5" name="正方形/長方形 164">
            <a:extLst>
              <a:ext uri="{FF2B5EF4-FFF2-40B4-BE49-F238E27FC236}">
                <a16:creationId xmlns:a16="http://schemas.microsoft.com/office/drawing/2014/main" id="{6C1D980E-5E12-4B60-87A2-286BA0557EA4}"/>
              </a:ext>
            </a:extLst>
          </p:cNvPr>
          <p:cNvSpPr/>
          <p:nvPr/>
        </p:nvSpPr>
        <p:spPr>
          <a:xfrm>
            <a:off x="2840525" y="1953334"/>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6" name="正方形/長方形 165">
            <a:extLst>
              <a:ext uri="{FF2B5EF4-FFF2-40B4-BE49-F238E27FC236}">
                <a16:creationId xmlns:a16="http://schemas.microsoft.com/office/drawing/2014/main" id="{42CE9B20-D71B-49E4-AACB-4A34C53C5812}"/>
              </a:ext>
            </a:extLst>
          </p:cNvPr>
          <p:cNvSpPr/>
          <p:nvPr/>
        </p:nvSpPr>
        <p:spPr>
          <a:xfrm>
            <a:off x="7860129" y="351137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7" name="正方形/長方形 166">
            <a:extLst>
              <a:ext uri="{FF2B5EF4-FFF2-40B4-BE49-F238E27FC236}">
                <a16:creationId xmlns:a16="http://schemas.microsoft.com/office/drawing/2014/main" id="{8F600678-3B70-4EA4-B91E-A8C43B0A9EA4}"/>
              </a:ext>
            </a:extLst>
          </p:cNvPr>
          <p:cNvSpPr/>
          <p:nvPr/>
        </p:nvSpPr>
        <p:spPr>
          <a:xfrm>
            <a:off x="2839089" y="4266471"/>
            <a:ext cx="2415305" cy="669986"/>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8" name="正方形/長方形 167">
            <a:extLst>
              <a:ext uri="{FF2B5EF4-FFF2-40B4-BE49-F238E27FC236}">
                <a16:creationId xmlns:a16="http://schemas.microsoft.com/office/drawing/2014/main" id="{1FEF9F9A-100E-4310-A772-3ACECDEEB454}"/>
              </a:ext>
            </a:extLst>
          </p:cNvPr>
          <p:cNvSpPr/>
          <p:nvPr/>
        </p:nvSpPr>
        <p:spPr>
          <a:xfrm>
            <a:off x="5354309" y="1953334"/>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69" name="正方形/長方形 168">
            <a:extLst>
              <a:ext uri="{FF2B5EF4-FFF2-40B4-BE49-F238E27FC236}">
                <a16:creationId xmlns:a16="http://schemas.microsoft.com/office/drawing/2014/main" id="{72B03685-581B-42DF-84EB-8A8F3E25363E}"/>
              </a:ext>
            </a:extLst>
          </p:cNvPr>
          <p:cNvSpPr/>
          <p:nvPr/>
        </p:nvSpPr>
        <p:spPr>
          <a:xfrm>
            <a:off x="7858320" y="4276157"/>
            <a:ext cx="2415305" cy="66030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77" name="正方形/長方形 176">
            <a:extLst>
              <a:ext uri="{FF2B5EF4-FFF2-40B4-BE49-F238E27FC236}">
                <a16:creationId xmlns:a16="http://schemas.microsoft.com/office/drawing/2014/main" id="{A66B276B-D960-4E4B-A842-7343E2C8E48B}"/>
              </a:ext>
            </a:extLst>
          </p:cNvPr>
          <p:cNvSpPr/>
          <p:nvPr/>
        </p:nvSpPr>
        <p:spPr>
          <a:xfrm>
            <a:off x="327175" y="115008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71" name="正方形/長方形 170">
            <a:extLst>
              <a:ext uri="{FF2B5EF4-FFF2-40B4-BE49-F238E27FC236}">
                <a16:creationId xmlns:a16="http://schemas.microsoft.com/office/drawing/2014/main" id="{ADACF4F6-F3CB-4AA3-A762-1FE7AF288E6E}"/>
              </a:ext>
            </a:extLst>
          </p:cNvPr>
          <p:cNvSpPr/>
          <p:nvPr/>
        </p:nvSpPr>
        <p:spPr>
          <a:xfrm>
            <a:off x="5354310" y="115008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72" name="正方形/長方形 171">
            <a:extLst>
              <a:ext uri="{FF2B5EF4-FFF2-40B4-BE49-F238E27FC236}">
                <a16:creationId xmlns:a16="http://schemas.microsoft.com/office/drawing/2014/main" id="{33282DCC-8C98-4586-B769-FE79702BCBF6}"/>
              </a:ext>
            </a:extLst>
          </p:cNvPr>
          <p:cNvSpPr/>
          <p:nvPr/>
        </p:nvSpPr>
        <p:spPr>
          <a:xfrm>
            <a:off x="7859757" y="41426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73" name="正方形/長方形 172">
            <a:extLst>
              <a:ext uri="{FF2B5EF4-FFF2-40B4-BE49-F238E27FC236}">
                <a16:creationId xmlns:a16="http://schemas.microsoft.com/office/drawing/2014/main" id="{0D1131BB-6BB7-435B-ADF1-E84703A808E3}"/>
              </a:ext>
            </a:extLst>
          </p:cNvPr>
          <p:cNvSpPr/>
          <p:nvPr/>
        </p:nvSpPr>
        <p:spPr>
          <a:xfrm>
            <a:off x="325738" y="2734227"/>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75" name="正方形/長方形 174">
            <a:extLst>
              <a:ext uri="{FF2B5EF4-FFF2-40B4-BE49-F238E27FC236}">
                <a16:creationId xmlns:a16="http://schemas.microsoft.com/office/drawing/2014/main" id="{C12FA837-C9D2-4817-A69A-81C9AC9940FD}"/>
              </a:ext>
            </a:extLst>
          </p:cNvPr>
          <p:cNvSpPr/>
          <p:nvPr/>
        </p:nvSpPr>
        <p:spPr>
          <a:xfrm>
            <a:off x="327175" y="41426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80" name="正方形/長方形 179">
            <a:extLst>
              <a:ext uri="{FF2B5EF4-FFF2-40B4-BE49-F238E27FC236}">
                <a16:creationId xmlns:a16="http://schemas.microsoft.com/office/drawing/2014/main" id="{ED109D15-BC2C-47A0-8836-4F67088379CB}"/>
              </a:ext>
            </a:extLst>
          </p:cNvPr>
          <p:cNvSpPr/>
          <p:nvPr/>
        </p:nvSpPr>
        <p:spPr>
          <a:xfrm>
            <a:off x="327175" y="582286"/>
            <a:ext cx="1648778" cy="275586"/>
          </a:xfrm>
          <a:prstGeom prst="rect">
            <a:avLst/>
          </a:prstGeom>
        </p:spPr>
        <p:txBody>
          <a:bodyPr wrap="none">
            <a:spAutoFit/>
          </a:bodyPr>
          <a:lstStyle/>
          <a:p>
            <a:pPr defTabSz="414772"/>
            <a:r>
              <a:rPr lang="ja-JP" altLang="en-US" sz="1400" b="1" dirty="0">
                <a:solidFill>
                  <a:prstClr val="black"/>
                </a:solidFill>
                <a:latin typeface="游ゴシック"/>
                <a:ea typeface="游ゴシック"/>
              </a:rPr>
              <a:t>朝日新聞デジタル</a:t>
            </a:r>
          </a:p>
        </p:txBody>
      </p:sp>
      <p:sp>
        <p:nvSpPr>
          <p:cNvPr id="181" name="正方形/長方形 180">
            <a:extLst>
              <a:ext uri="{FF2B5EF4-FFF2-40B4-BE49-F238E27FC236}">
                <a16:creationId xmlns:a16="http://schemas.microsoft.com/office/drawing/2014/main" id="{16DDCD32-CD77-4649-853C-F258E521924D}"/>
              </a:ext>
            </a:extLst>
          </p:cNvPr>
          <p:cNvSpPr/>
          <p:nvPr/>
        </p:nvSpPr>
        <p:spPr>
          <a:xfrm>
            <a:off x="329636" y="842176"/>
            <a:ext cx="1459054" cy="215444"/>
          </a:xfrm>
          <a:prstGeom prst="rect">
            <a:avLst/>
          </a:prstGeom>
        </p:spPr>
        <p:txBody>
          <a:bodyPr wrap="none">
            <a:spAutoFit/>
          </a:bodyPr>
          <a:lstStyle/>
          <a:p>
            <a:pPr defTabSz="414772"/>
            <a:r>
              <a:rPr kumimoji="0" lang="en-US" altLang="ja-JP" sz="800">
                <a:solidFill>
                  <a:prstClr val="black"/>
                </a:solidFill>
                <a:latin typeface="游ゴシック" panose="020B0400000000000000" pitchFamily="50" charset="-128"/>
                <a:ea typeface="游ゴシック" panose="020B0400000000000000" pitchFamily="50" charset="-128"/>
                <a:hlinkClick r:id="rId3"/>
              </a:rPr>
              <a:t>https://www.asahi.com/</a:t>
            </a:r>
            <a:r>
              <a:rPr kumimoji="0" lang="ja-JP" altLang="en-US" sz="800">
                <a:solidFill>
                  <a:prstClr val="black"/>
                </a:solidFill>
                <a:latin typeface="游ゴシック" panose="020B0400000000000000" pitchFamily="50" charset="-128"/>
                <a:ea typeface="游ゴシック" panose="020B0400000000000000" pitchFamily="50" charset="-128"/>
              </a:rPr>
              <a:t>　</a:t>
            </a:r>
            <a:endParaRPr kumimoji="0" lang="en-US" altLang="ja-JP" sz="800">
              <a:solidFill>
                <a:prstClr val="black"/>
              </a:solidFill>
              <a:latin typeface="游ゴシック" panose="020B0400000000000000" pitchFamily="50" charset="-128"/>
              <a:ea typeface="游ゴシック" panose="020B0400000000000000" pitchFamily="50" charset="-128"/>
            </a:endParaRPr>
          </a:p>
        </p:txBody>
      </p:sp>
      <p:sp>
        <p:nvSpPr>
          <p:cNvPr id="184" name="正方形/長方形 183">
            <a:extLst>
              <a:ext uri="{FF2B5EF4-FFF2-40B4-BE49-F238E27FC236}">
                <a16:creationId xmlns:a16="http://schemas.microsoft.com/office/drawing/2014/main" id="{0826A2C7-C573-4849-B707-63B044C9E01E}"/>
              </a:ext>
            </a:extLst>
          </p:cNvPr>
          <p:cNvSpPr/>
          <p:nvPr/>
        </p:nvSpPr>
        <p:spPr>
          <a:xfrm>
            <a:off x="2844864" y="3576565"/>
            <a:ext cx="1673856" cy="346901"/>
          </a:xfrm>
          <a:prstGeom prst="rect">
            <a:avLst/>
          </a:prstGeom>
        </p:spPr>
        <p:txBody>
          <a:bodyPr wrap="none">
            <a:spAutoFit/>
          </a:bodyPr>
          <a:lstStyle/>
          <a:p>
            <a:pPr defTabSz="414772"/>
            <a:r>
              <a:rPr lang="en-US" altLang="ja-JP" sz="1000" b="1">
                <a:solidFill>
                  <a:prstClr val="black"/>
                </a:solidFill>
                <a:latin typeface="游ゴシック"/>
                <a:ea typeface="游ゴシック"/>
              </a:rPr>
              <a:t>AERA</a:t>
            </a:r>
          </a:p>
          <a:p>
            <a:pPr defTabSz="414772"/>
            <a:r>
              <a:rPr lang="en-US" altLang="ja-JP" sz="1000" b="1">
                <a:solidFill>
                  <a:prstClr val="black"/>
                </a:solidFill>
                <a:latin typeface="游ゴシック"/>
                <a:ea typeface="游ゴシック"/>
              </a:rPr>
              <a:t>STYLE MAGAZINE WEB</a:t>
            </a:r>
            <a:endParaRPr lang="ja-JP" altLang="en-US" sz="1000" b="1">
              <a:solidFill>
                <a:prstClr val="black"/>
              </a:solidFill>
              <a:latin typeface="游ゴシック"/>
              <a:ea typeface="游ゴシック"/>
            </a:endParaRPr>
          </a:p>
        </p:txBody>
      </p:sp>
      <p:sp>
        <p:nvSpPr>
          <p:cNvPr id="186" name="正方形/長方形 185">
            <a:extLst>
              <a:ext uri="{FF2B5EF4-FFF2-40B4-BE49-F238E27FC236}">
                <a16:creationId xmlns:a16="http://schemas.microsoft.com/office/drawing/2014/main" id="{1E06F27A-C53A-4314-89E6-DC7407FC4DA7}"/>
              </a:ext>
            </a:extLst>
          </p:cNvPr>
          <p:cNvSpPr/>
          <p:nvPr/>
        </p:nvSpPr>
        <p:spPr>
          <a:xfrm>
            <a:off x="2845554" y="3940889"/>
            <a:ext cx="1250663" cy="200055"/>
          </a:xfrm>
          <a:prstGeom prst="rect">
            <a:avLst/>
          </a:prstGeom>
        </p:spPr>
        <p:txBody>
          <a:bodyPr wrap="none">
            <a:spAutoFit/>
          </a:bodyPr>
          <a:lstStyle/>
          <a:p>
            <a:pPr defTabSz="414772"/>
            <a:r>
              <a:rPr kumimoji="0" lang="en-US" altLang="ja-JP" sz="700">
                <a:solidFill>
                  <a:prstClr val="black"/>
                </a:solidFill>
                <a:latin typeface="游ゴシック" panose="020B0400000000000000" pitchFamily="50" charset="-128"/>
                <a:ea typeface="游ゴシック" panose="020B0400000000000000" pitchFamily="50" charset="-128"/>
                <a:hlinkClick r:id="rId4"/>
              </a:rPr>
              <a:t>https://asm.asahi.com/</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188" name="正方形/長方形 187">
            <a:extLst>
              <a:ext uri="{FF2B5EF4-FFF2-40B4-BE49-F238E27FC236}">
                <a16:creationId xmlns:a16="http://schemas.microsoft.com/office/drawing/2014/main" id="{38C4F829-18D9-4911-87F5-53E61B3C21BA}"/>
              </a:ext>
            </a:extLst>
          </p:cNvPr>
          <p:cNvSpPr/>
          <p:nvPr/>
        </p:nvSpPr>
        <p:spPr>
          <a:xfrm>
            <a:off x="7848911" y="1586066"/>
            <a:ext cx="1303562" cy="200055"/>
          </a:xfrm>
          <a:prstGeom prst="rect">
            <a:avLst/>
          </a:prstGeom>
        </p:spPr>
        <p:txBody>
          <a:bodyPr wrap="none">
            <a:spAutoFit/>
          </a:bodyPr>
          <a:lstStyle/>
          <a:p>
            <a:pPr defTabSz="414772"/>
            <a:r>
              <a:rPr kumimoji="0" lang="en-US" altLang="ja-JP" sz="700">
                <a:solidFill>
                  <a:prstClr val="black"/>
                </a:solidFill>
                <a:latin typeface="游ゴシック" panose="020B0400000000000000" pitchFamily="50" charset="-128"/>
                <a:ea typeface="游ゴシック" panose="020B0400000000000000" pitchFamily="50" charset="-128"/>
                <a:hlinkClick r:id="rId5"/>
              </a:rPr>
              <a:t>https://globe.asahi.com/</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189" name="正方形/長方形 188">
            <a:extLst>
              <a:ext uri="{FF2B5EF4-FFF2-40B4-BE49-F238E27FC236}">
                <a16:creationId xmlns:a16="http://schemas.microsoft.com/office/drawing/2014/main" id="{C1BF4C44-D4C1-4EBE-AECB-6DDB97B7E2AB}"/>
              </a:ext>
            </a:extLst>
          </p:cNvPr>
          <p:cNvSpPr/>
          <p:nvPr/>
        </p:nvSpPr>
        <p:spPr>
          <a:xfrm>
            <a:off x="2841244" y="842176"/>
            <a:ext cx="1601721" cy="200055"/>
          </a:xfrm>
          <a:prstGeom prst="rect">
            <a:avLst/>
          </a:prstGeom>
        </p:spPr>
        <p:txBody>
          <a:bodyPr wrap="none">
            <a:spAutoFit/>
          </a:bodyPr>
          <a:lstStyle/>
          <a:p>
            <a:pPr defTabSz="414772"/>
            <a:r>
              <a:rPr lang="en-US" altLang="ja-JP" sz="700">
                <a:solidFill>
                  <a:prstClr val="black"/>
                </a:solidFill>
                <a:latin typeface="游ゴシック" panose="020B0400000000000000" pitchFamily="50" charset="-128"/>
                <a:hlinkClick r:id="rId6"/>
              </a:rPr>
              <a:t>https://www.asahi.com/and/m/</a:t>
            </a:r>
            <a:r>
              <a:rPr lang="ja-JP" altLang="en-US" sz="700">
                <a:solidFill>
                  <a:prstClr val="black"/>
                </a:solidFill>
                <a:latin typeface="游ゴシック" panose="020B0400000000000000" pitchFamily="50" charset="-128"/>
                <a:ea typeface="游ゴシック" panose="020B0400000000000000" pitchFamily="50" charset="-128"/>
              </a:rPr>
              <a:t>　</a:t>
            </a:r>
            <a:endParaRPr lang="en-US" altLang="ja-JP" sz="700">
              <a:solidFill>
                <a:prstClr val="black"/>
              </a:solidFill>
              <a:latin typeface="游ゴシック" panose="020B0400000000000000" pitchFamily="50" charset="-128"/>
            </a:endParaRPr>
          </a:p>
        </p:txBody>
      </p:sp>
      <p:sp>
        <p:nvSpPr>
          <p:cNvPr id="190" name="正方形/長方形 189">
            <a:extLst>
              <a:ext uri="{FF2B5EF4-FFF2-40B4-BE49-F238E27FC236}">
                <a16:creationId xmlns:a16="http://schemas.microsoft.com/office/drawing/2014/main" id="{B9B3617C-4B1B-4478-A1CE-DEACAF7F4372}"/>
              </a:ext>
            </a:extLst>
          </p:cNvPr>
          <p:cNvSpPr/>
          <p:nvPr/>
        </p:nvSpPr>
        <p:spPr>
          <a:xfrm>
            <a:off x="2844492" y="582286"/>
            <a:ext cx="556322" cy="275586"/>
          </a:xfrm>
          <a:prstGeom prst="rect">
            <a:avLst/>
          </a:prstGeom>
        </p:spPr>
        <p:txBody>
          <a:bodyPr wrap="none">
            <a:spAutoFit/>
          </a:bodyPr>
          <a:lstStyle/>
          <a:p>
            <a:pPr defTabSz="414772"/>
            <a:r>
              <a:rPr lang="ja-JP" altLang="en-US" sz="1400" b="1">
                <a:solidFill>
                  <a:prstClr val="black"/>
                </a:solidFill>
                <a:latin typeface="游ゴシック"/>
                <a:ea typeface="游ゴシック"/>
              </a:rPr>
              <a:t>＆</a:t>
            </a:r>
            <a:r>
              <a:rPr lang="en-US" altLang="ja-JP" sz="1400" b="1">
                <a:solidFill>
                  <a:prstClr val="black"/>
                </a:solidFill>
                <a:latin typeface="游ゴシック"/>
                <a:ea typeface="游ゴシック"/>
              </a:rPr>
              <a:t>M</a:t>
            </a:r>
            <a:endParaRPr lang="ja-JP" altLang="en-US" sz="1400" b="1">
              <a:solidFill>
                <a:prstClr val="black"/>
              </a:solidFill>
              <a:latin typeface="游ゴシック"/>
              <a:ea typeface="游ゴシック"/>
            </a:endParaRPr>
          </a:p>
        </p:txBody>
      </p:sp>
      <p:sp>
        <p:nvSpPr>
          <p:cNvPr id="191" name="正方形/長方形 190">
            <a:extLst>
              <a:ext uri="{FF2B5EF4-FFF2-40B4-BE49-F238E27FC236}">
                <a16:creationId xmlns:a16="http://schemas.microsoft.com/office/drawing/2014/main" id="{D26583CD-0879-4F1B-AD66-200EA883542C}"/>
              </a:ext>
            </a:extLst>
          </p:cNvPr>
          <p:cNvSpPr/>
          <p:nvPr/>
        </p:nvSpPr>
        <p:spPr>
          <a:xfrm>
            <a:off x="7855053" y="1311596"/>
            <a:ext cx="968870" cy="275586"/>
          </a:xfrm>
          <a:prstGeom prst="rect">
            <a:avLst/>
          </a:prstGeom>
        </p:spPr>
        <p:txBody>
          <a:bodyPr wrap="none">
            <a:spAutoFit/>
          </a:bodyPr>
          <a:lstStyle/>
          <a:p>
            <a:pPr defTabSz="414772"/>
            <a:r>
              <a:rPr lang="en-US" altLang="ja-JP" sz="1400" b="1" dirty="0">
                <a:solidFill>
                  <a:prstClr val="black"/>
                </a:solidFill>
                <a:latin typeface="游ゴシック"/>
                <a:ea typeface="游ゴシック"/>
              </a:rPr>
              <a:t>GLOBE+</a:t>
            </a:r>
          </a:p>
        </p:txBody>
      </p:sp>
      <p:sp>
        <p:nvSpPr>
          <p:cNvPr id="193" name="正方形/長方形 192">
            <a:extLst>
              <a:ext uri="{FF2B5EF4-FFF2-40B4-BE49-F238E27FC236}">
                <a16:creationId xmlns:a16="http://schemas.microsoft.com/office/drawing/2014/main" id="{30800402-5659-49A7-BB5D-609F364E813A}"/>
              </a:ext>
            </a:extLst>
          </p:cNvPr>
          <p:cNvSpPr/>
          <p:nvPr/>
        </p:nvSpPr>
        <p:spPr>
          <a:xfrm>
            <a:off x="5349171" y="2363510"/>
            <a:ext cx="1350050" cy="200055"/>
          </a:xfrm>
          <a:prstGeom prst="rect">
            <a:avLst/>
          </a:prstGeom>
        </p:spPr>
        <p:txBody>
          <a:bodyPr wrap="none">
            <a:spAutoFit/>
          </a:bodyPr>
          <a:lstStyle/>
          <a:p>
            <a:pPr defTabSz="414772"/>
            <a:r>
              <a:rPr kumimoji="0" lang="en-US" altLang="ja-JP" sz="700">
                <a:solidFill>
                  <a:prstClr val="black"/>
                </a:solidFill>
                <a:latin typeface="游ゴシック" panose="020B0400000000000000" pitchFamily="50" charset="-128"/>
                <a:ea typeface="游ゴシック" panose="020B0400000000000000" pitchFamily="50" charset="-128"/>
                <a:hlinkClick r:id="rId7"/>
              </a:rPr>
              <a:t>https://4years.asahi.com/</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194" name="正方形/長方形 193">
            <a:extLst>
              <a:ext uri="{FF2B5EF4-FFF2-40B4-BE49-F238E27FC236}">
                <a16:creationId xmlns:a16="http://schemas.microsoft.com/office/drawing/2014/main" id="{08BF9E46-738A-46DA-B92A-4EAAA326500E}"/>
              </a:ext>
            </a:extLst>
          </p:cNvPr>
          <p:cNvSpPr/>
          <p:nvPr/>
        </p:nvSpPr>
        <p:spPr>
          <a:xfrm>
            <a:off x="5364389" y="2116899"/>
            <a:ext cx="828993" cy="275586"/>
          </a:xfrm>
          <a:prstGeom prst="rect">
            <a:avLst/>
          </a:prstGeom>
        </p:spPr>
        <p:txBody>
          <a:bodyPr wrap="none">
            <a:spAutoFit/>
          </a:bodyPr>
          <a:lstStyle/>
          <a:p>
            <a:pPr defTabSz="414772"/>
            <a:r>
              <a:rPr lang="en-US" altLang="ja-JP" sz="1400" b="1">
                <a:solidFill>
                  <a:prstClr val="black"/>
                </a:solidFill>
                <a:latin typeface="游ゴシック"/>
                <a:ea typeface="游ゴシック"/>
              </a:rPr>
              <a:t>4years.</a:t>
            </a:r>
          </a:p>
        </p:txBody>
      </p:sp>
      <p:sp>
        <p:nvSpPr>
          <p:cNvPr id="199" name="正方形/長方形 198">
            <a:extLst>
              <a:ext uri="{FF2B5EF4-FFF2-40B4-BE49-F238E27FC236}">
                <a16:creationId xmlns:a16="http://schemas.microsoft.com/office/drawing/2014/main" id="{84D352D8-E1DC-4ABC-8CE4-40BF89CCC1D3}"/>
              </a:ext>
            </a:extLst>
          </p:cNvPr>
          <p:cNvSpPr/>
          <p:nvPr/>
        </p:nvSpPr>
        <p:spPr>
          <a:xfrm>
            <a:off x="5357773" y="1586066"/>
            <a:ext cx="1577676" cy="200055"/>
          </a:xfrm>
          <a:prstGeom prst="rect">
            <a:avLst/>
          </a:prstGeom>
        </p:spPr>
        <p:txBody>
          <a:bodyPr wrap="none">
            <a:spAutoFit/>
          </a:bodyPr>
          <a:lstStyle/>
          <a:p>
            <a:pPr defTabSz="414772"/>
            <a:r>
              <a:rPr kumimoji="0" lang="en-US" altLang="ja-JP" sz="700">
                <a:solidFill>
                  <a:prstClr val="black"/>
                </a:solidFill>
                <a:latin typeface="游ゴシック" panose="020B0400000000000000" pitchFamily="50" charset="-128"/>
                <a:ea typeface="游ゴシック" panose="020B0400000000000000" pitchFamily="50" charset="-128"/>
                <a:hlinkClick r:id="rId8"/>
              </a:rPr>
              <a:t>https://www.asahi.com/dialog/</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00" name="正方形/長方形 199">
            <a:extLst>
              <a:ext uri="{FF2B5EF4-FFF2-40B4-BE49-F238E27FC236}">
                <a16:creationId xmlns:a16="http://schemas.microsoft.com/office/drawing/2014/main" id="{3485A320-14FA-4388-85C5-6054119BD55E}"/>
              </a:ext>
            </a:extLst>
          </p:cNvPr>
          <p:cNvSpPr/>
          <p:nvPr/>
        </p:nvSpPr>
        <p:spPr>
          <a:xfrm>
            <a:off x="5364390" y="1310807"/>
            <a:ext cx="1634613" cy="275586"/>
          </a:xfrm>
          <a:prstGeom prst="rect">
            <a:avLst/>
          </a:prstGeom>
        </p:spPr>
        <p:txBody>
          <a:bodyPr wrap="none">
            <a:spAutoFit/>
          </a:bodyPr>
          <a:lstStyle/>
          <a:p>
            <a:pPr defTabSz="414772"/>
            <a:r>
              <a:rPr lang="ja-JP" altLang="en-US" sz="1400" b="1">
                <a:solidFill>
                  <a:prstClr val="black"/>
                </a:solidFill>
                <a:latin typeface="游ゴシック"/>
                <a:ea typeface="游ゴシック"/>
              </a:rPr>
              <a:t>朝日新聞</a:t>
            </a:r>
            <a:r>
              <a:rPr lang="en-US" altLang="ja-JP" sz="1400" b="1">
                <a:solidFill>
                  <a:prstClr val="black"/>
                </a:solidFill>
                <a:latin typeface="游ゴシック"/>
                <a:ea typeface="游ゴシック"/>
              </a:rPr>
              <a:t>DIALOG</a:t>
            </a:r>
          </a:p>
        </p:txBody>
      </p:sp>
      <p:sp>
        <p:nvSpPr>
          <p:cNvPr id="204" name="正方形/長方形 203">
            <a:extLst>
              <a:ext uri="{FF2B5EF4-FFF2-40B4-BE49-F238E27FC236}">
                <a16:creationId xmlns:a16="http://schemas.microsoft.com/office/drawing/2014/main" id="{7E505216-4D95-42CC-A6C4-E1B49DC734C0}"/>
              </a:ext>
            </a:extLst>
          </p:cNvPr>
          <p:cNvSpPr/>
          <p:nvPr/>
        </p:nvSpPr>
        <p:spPr>
          <a:xfrm>
            <a:off x="5352853" y="842176"/>
            <a:ext cx="1593706" cy="200055"/>
          </a:xfrm>
          <a:prstGeom prst="rect">
            <a:avLst/>
          </a:prstGeom>
        </p:spPr>
        <p:txBody>
          <a:bodyPr wrap="none">
            <a:spAutoFit/>
          </a:bodyPr>
          <a:lstStyle/>
          <a:p>
            <a:pPr defTabSz="354713"/>
            <a:r>
              <a:rPr lang="en-US" altLang="ja-JP" sz="700">
                <a:solidFill>
                  <a:prstClr val="black"/>
                </a:solidFill>
                <a:latin typeface="游ゴシック" panose="020B0400000000000000" pitchFamily="50" charset="-128"/>
                <a:hlinkClick r:id="rId9"/>
              </a:rPr>
              <a:t>https://www.asahi.com/and/w/</a:t>
            </a:r>
            <a:r>
              <a:rPr lang="ja-JP" altLang="en-US" sz="700">
                <a:solidFill>
                  <a:prstClr val="black"/>
                </a:solidFill>
                <a:latin typeface="游ゴシック" panose="020B0400000000000000" pitchFamily="50" charset="-128"/>
              </a:rPr>
              <a:t>　</a:t>
            </a:r>
            <a:endParaRPr lang="en-US" altLang="ja-JP" sz="700">
              <a:solidFill>
                <a:prstClr val="black"/>
              </a:solidFill>
              <a:latin typeface="游ゴシック" panose="020B0400000000000000" pitchFamily="50" charset="-128"/>
            </a:endParaRPr>
          </a:p>
        </p:txBody>
      </p:sp>
      <p:sp>
        <p:nvSpPr>
          <p:cNvPr id="206" name="正方形/長方形 205">
            <a:extLst>
              <a:ext uri="{FF2B5EF4-FFF2-40B4-BE49-F238E27FC236}">
                <a16:creationId xmlns:a16="http://schemas.microsoft.com/office/drawing/2014/main" id="{12DD1C11-27A8-469B-A643-0A2E5F40BEF9}"/>
              </a:ext>
            </a:extLst>
          </p:cNvPr>
          <p:cNvSpPr/>
          <p:nvPr/>
        </p:nvSpPr>
        <p:spPr>
          <a:xfrm>
            <a:off x="5364390" y="582286"/>
            <a:ext cx="565175" cy="275586"/>
          </a:xfrm>
          <a:prstGeom prst="rect">
            <a:avLst/>
          </a:prstGeom>
        </p:spPr>
        <p:txBody>
          <a:bodyPr wrap="none">
            <a:spAutoFit/>
          </a:bodyPr>
          <a:lstStyle/>
          <a:p>
            <a:pPr defTabSz="414772"/>
            <a:r>
              <a:rPr lang="ja-JP" altLang="en-US" sz="1400" b="1">
                <a:solidFill>
                  <a:prstClr val="black"/>
                </a:solidFill>
                <a:latin typeface="游ゴシック"/>
                <a:ea typeface="游ゴシック"/>
              </a:rPr>
              <a:t>＆ｗ</a:t>
            </a:r>
          </a:p>
        </p:txBody>
      </p:sp>
      <p:sp>
        <p:nvSpPr>
          <p:cNvPr id="207" name="正方形/長方形 206">
            <a:extLst>
              <a:ext uri="{FF2B5EF4-FFF2-40B4-BE49-F238E27FC236}">
                <a16:creationId xmlns:a16="http://schemas.microsoft.com/office/drawing/2014/main" id="{FD060E5C-E91E-4B33-BF04-630B5BC072B8}"/>
              </a:ext>
            </a:extLst>
          </p:cNvPr>
          <p:cNvSpPr/>
          <p:nvPr/>
        </p:nvSpPr>
        <p:spPr>
          <a:xfrm>
            <a:off x="330306" y="2363510"/>
            <a:ext cx="1334020" cy="200055"/>
          </a:xfrm>
          <a:prstGeom prst="rect">
            <a:avLst/>
          </a:prstGeom>
        </p:spPr>
        <p:txBody>
          <a:bodyPr wrap="none">
            <a:spAutoFit/>
          </a:bodyPr>
          <a:lstStyle/>
          <a:p>
            <a:pPr defTabSz="414772"/>
            <a:r>
              <a:rPr kumimoji="0" lang="en-US" altLang="ja-JP" sz="700">
                <a:solidFill>
                  <a:prstClr val="black"/>
                </a:solidFill>
                <a:latin typeface="游ゴシック" panose="020B0400000000000000" pitchFamily="50" charset="-128"/>
                <a:ea typeface="游ゴシック" panose="020B0400000000000000" pitchFamily="50" charset="-128"/>
                <a:hlinkClick r:id="rId10"/>
              </a:rPr>
              <a:t>https://telling.asahi.com/</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08" name="正方形/長方形 207">
            <a:extLst>
              <a:ext uri="{FF2B5EF4-FFF2-40B4-BE49-F238E27FC236}">
                <a16:creationId xmlns:a16="http://schemas.microsoft.com/office/drawing/2014/main" id="{43DAD5E9-04CB-4DC2-929B-7891A5769E67}"/>
              </a:ext>
            </a:extLst>
          </p:cNvPr>
          <p:cNvSpPr/>
          <p:nvPr/>
        </p:nvSpPr>
        <p:spPr>
          <a:xfrm>
            <a:off x="327174" y="2067058"/>
            <a:ext cx="798893" cy="275586"/>
          </a:xfrm>
          <a:prstGeom prst="rect">
            <a:avLst/>
          </a:prstGeom>
        </p:spPr>
        <p:txBody>
          <a:bodyPr wrap="none">
            <a:spAutoFit/>
          </a:bodyPr>
          <a:lstStyle/>
          <a:p>
            <a:pPr defTabSz="414772"/>
            <a:r>
              <a:rPr lang="en-US" altLang="ja-JP" sz="1400" b="1">
                <a:solidFill>
                  <a:prstClr val="black"/>
                </a:solidFill>
                <a:latin typeface="游ゴシック"/>
                <a:ea typeface="游ゴシック"/>
              </a:rPr>
              <a:t>telling,</a:t>
            </a:r>
            <a:endParaRPr lang="ja-JP" altLang="en-US" sz="1400" b="1">
              <a:solidFill>
                <a:prstClr val="black"/>
              </a:solidFill>
              <a:latin typeface="游ゴシック"/>
              <a:ea typeface="游ゴシック"/>
            </a:endParaRPr>
          </a:p>
        </p:txBody>
      </p:sp>
      <p:sp>
        <p:nvSpPr>
          <p:cNvPr id="210" name="正方形/長方形 209">
            <a:extLst>
              <a:ext uri="{FF2B5EF4-FFF2-40B4-BE49-F238E27FC236}">
                <a16:creationId xmlns:a16="http://schemas.microsoft.com/office/drawing/2014/main" id="{1242E3BD-1FDD-400B-B3CE-98EEF01E5F7C}"/>
              </a:ext>
            </a:extLst>
          </p:cNvPr>
          <p:cNvSpPr/>
          <p:nvPr/>
        </p:nvSpPr>
        <p:spPr>
          <a:xfrm>
            <a:off x="2841244" y="2363510"/>
            <a:ext cx="1326004" cy="200055"/>
          </a:xfrm>
          <a:prstGeom prst="rect">
            <a:avLst/>
          </a:prstGeom>
        </p:spPr>
        <p:txBody>
          <a:bodyPr wrap="none">
            <a:spAutoFit/>
          </a:bodyPr>
          <a:lstStyle/>
          <a:p>
            <a:pPr defTabSz="414772"/>
            <a:r>
              <a:rPr kumimoji="0" lang="en-US" altLang="ja-JP" sz="700">
                <a:solidFill>
                  <a:prstClr val="black"/>
                </a:solidFill>
                <a:latin typeface="游ゴシック" panose="020B0400000000000000" pitchFamily="50" charset="-128"/>
                <a:ea typeface="游ゴシック" panose="020B0400000000000000" pitchFamily="50" charset="-128"/>
                <a:hlinkClick r:id="rId11"/>
              </a:rPr>
              <a:t>https://mirror.asahi.com/</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12" name="正方形/長方形 211">
            <a:extLst>
              <a:ext uri="{FF2B5EF4-FFF2-40B4-BE49-F238E27FC236}">
                <a16:creationId xmlns:a16="http://schemas.microsoft.com/office/drawing/2014/main" id="{3C83B969-0191-4539-B087-811C3027B7D9}"/>
              </a:ext>
            </a:extLst>
          </p:cNvPr>
          <p:cNvSpPr/>
          <p:nvPr/>
        </p:nvSpPr>
        <p:spPr>
          <a:xfrm>
            <a:off x="2844491" y="2115200"/>
            <a:ext cx="1468178" cy="275586"/>
          </a:xfrm>
          <a:prstGeom prst="rect">
            <a:avLst/>
          </a:prstGeom>
        </p:spPr>
        <p:txBody>
          <a:bodyPr wrap="none">
            <a:spAutoFit/>
          </a:bodyPr>
          <a:lstStyle/>
          <a:p>
            <a:pPr defTabSz="414772"/>
            <a:r>
              <a:rPr lang="ja-JP" altLang="en-US" sz="1400" b="1">
                <a:solidFill>
                  <a:prstClr val="black"/>
                </a:solidFill>
                <a:latin typeface="游ゴシック"/>
                <a:ea typeface="游ゴシック"/>
              </a:rPr>
              <a:t>かがみよかがみ</a:t>
            </a:r>
          </a:p>
        </p:txBody>
      </p:sp>
      <p:sp>
        <p:nvSpPr>
          <p:cNvPr id="213" name="正方形/長方形 212">
            <a:extLst>
              <a:ext uri="{FF2B5EF4-FFF2-40B4-BE49-F238E27FC236}">
                <a16:creationId xmlns:a16="http://schemas.microsoft.com/office/drawing/2014/main" id="{1A4A90BA-FBD5-444A-8F74-7E4D8EE237D7}"/>
              </a:ext>
            </a:extLst>
          </p:cNvPr>
          <p:cNvSpPr/>
          <p:nvPr/>
        </p:nvSpPr>
        <p:spPr>
          <a:xfrm>
            <a:off x="7809839" y="3207262"/>
            <a:ext cx="2292615" cy="200055"/>
          </a:xfrm>
          <a:prstGeom prst="rect">
            <a:avLst/>
          </a:prstGeom>
        </p:spPr>
        <p:txBody>
          <a:bodyPr wrap="none">
            <a:spAutoFit/>
          </a:bodyPr>
          <a:lstStyle/>
          <a:p>
            <a:pPr defTabSz="414772"/>
            <a:r>
              <a:rPr kumimoji="0" lang="en-US" altLang="ja-JP" sz="700" dirty="0">
                <a:solidFill>
                  <a:prstClr val="black"/>
                </a:solidFill>
                <a:latin typeface="游ゴシック" panose="020B0400000000000000" pitchFamily="50" charset="-128"/>
                <a:ea typeface="游ゴシック" panose="020B0400000000000000" pitchFamily="50" charset="-128"/>
                <a:hlinkClick r:id="rId12"/>
              </a:rPr>
              <a:t>https://www.asahi.com/ads/clients/bonmarche/</a:t>
            </a:r>
            <a:r>
              <a:rPr kumimoji="0" lang="ja-JP" altLang="en-US" sz="700" dirty="0">
                <a:solidFill>
                  <a:prstClr val="black"/>
                </a:solidFill>
                <a:latin typeface="游ゴシック" panose="020B0400000000000000" pitchFamily="50" charset="-128"/>
                <a:ea typeface="游ゴシック" panose="020B0400000000000000" pitchFamily="50" charset="-128"/>
              </a:rPr>
              <a:t>　</a:t>
            </a:r>
            <a:endParaRPr kumimoji="0"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215" name="正方形/長方形 214">
            <a:extLst>
              <a:ext uri="{FF2B5EF4-FFF2-40B4-BE49-F238E27FC236}">
                <a16:creationId xmlns:a16="http://schemas.microsoft.com/office/drawing/2014/main" id="{CE4E943A-8EB9-4F07-8889-D176B4DC9CE0}"/>
              </a:ext>
            </a:extLst>
          </p:cNvPr>
          <p:cNvSpPr/>
          <p:nvPr/>
        </p:nvSpPr>
        <p:spPr>
          <a:xfrm>
            <a:off x="7853616" y="2734227"/>
            <a:ext cx="1241045" cy="453639"/>
          </a:xfrm>
          <a:prstGeom prst="rect">
            <a:avLst/>
          </a:prstGeom>
        </p:spPr>
        <p:txBody>
          <a:bodyPr wrap="none">
            <a:spAutoFit/>
          </a:bodyPr>
          <a:lstStyle/>
          <a:p>
            <a:pPr defTabSz="414772"/>
            <a:r>
              <a:rPr lang="en-US" altLang="ja-JP" sz="1400" b="1" dirty="0">
                <a:solidFill>
                  <a:prstClr val="black"/>
                </a:solidFill>
                <a:latin typeface="游ゴシック"/>
                <a:ea typeface="游ゴシック"/>
              </a:rPr>
              <a:t>Bon Marché</a:t>
            </a:r>
          </a:p>
          <a:p>
            <a:pPr defTabSz="414772"/>
            <a:r>
              <a:rPr lang="en-US" altLang="ja-JP" sz="1400" b="1" dirty="0">
                <a:solidFill>
                  <a:prstClr val="black"/>
                </a:solidFill>
                <a:latin typeface="游ゴシック"/>
                <a:ea typeface="游ゴシック"/>
              </a:rPr>
              <a:t>online</a:t>
            </a:r>
          </a:p>
        </p:txBody>
      </p:sp>
      <p:sp>
        <p:nvSpPr>
          <p:cNvPr id="216" name="正方形/長方形 215">
            <a:extLst>
              <a:ext uri="{FF2B5EF4-FFF2-40B4-BE49-F238E27FC236}">
                <a16:creationId xmlns:a16="http://schemas.microsoft.com/office/drawing/2014/main" id="{FFAD0090-C121-4B33-8065-03351675A9FF}"/>
              </a:ext>
            </a:extLst>
          </p:cNvPr>
          <p:cNvSpPr/>
          <p:nvPr/>
        </p:nvSpPr>
        <p:spPr>
          <a:xfrm>
            <a:off x="347705" y="1586066"/>
            <a:ext cx="1132041" cy="200055"/>
          </a:xfrm>
          <a:prstGeom prst="rect">
            <a:avLst/>
          </a:prstGeom>
        </p:spPr>
        <p:txBody>
          <a:bodyPr wrap="none">
            <a:spAutoFit/>
          </a:bodyPr>
          <a:lstStyle/>
          <a:p>
            <a:pPr defTabSz="414772"/>
            <a:r>
              <a:rPr lang="en-US" altLang="ja-JP" sz="700">
                <a:solidFill>
                  <a:prstClr val="black"/>
                </a:solidFill>
                <a:latin typeface="游ゴシック" panose="020B0400000000000000" pitchFamily="50" charset="-128"/>
                <a:ea typeface="游ゴシック" panose="020B0400000000000000" pitchFamily="50" charset="-128"/>
                <a:hlinkClick r:id="rId13"/>
              </a:rPr>
              <a:t>https://withnews.jp/</a:t>
            </a:r>
            <a:r>
              <a:rPr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17" name="正方形/長方形 216">
            <a:extLst>
              <a:ext uri="{FF2B5EF4-FFF2-40B4-BE49-F238E27FC236}">
                <a16:creationId xmlns:a16="http://schemas.microsoft.com/office/drawing/2014/main" id="{E968C69E-4E0C-483F-9A2A-3DB49491798B}"/>
              </a:ext>
            </a:extLst>
          </p:cNvPr>
          <p:cNvSpPr/>
          <p:nvPr/>
        </p:nvSpPr>
        <p:spPr>
          <a:xfrm>
            <a:off x="327175" y="1310806"/>
            <a:ext cx="1050317" cy="275586"/>
          </a:xfrm>
          <a:prstGeom prst="rect">
            <a:avLst/>
          </a:prstGeom>
        </p:spPr>
        <p:txBody>
          <a:bodyPr wrap="none">
            <a:spAutoFit/>
          </a:bodyPr>
          <a:lstStyle/>
          <a:p>
            <a:pPr defTabSz="414772"/>
            <a:r>
              <a:rPr lang="en-US" altLang="ja-JP" sz="1400" b="1" err="1">
                <a:solidFill>
                  <a:prstClr val="black"/>
                </a:solidFill>
                <a:latin typeface="游ゴシック"/>
                <a:ea typeface="游ゴシック"/>
              </a:rPr>
              <a:t>withnews</a:t>
            </a:r>
            <a:endParaRPr lang="en-US" altLang="ja-JP" sz="1400" b="1">
              <a:solidFill>
                <a:prstClr val="black"/>
              </a:solidFill>
              <a:latin typeface="游ゴシック"/>
              <a:ea typeface="游ゴシック"/>
            </a:endParaRPr>
          </a:p>
        </p:txBody>
      </p:sp>
      <p:sp>
        <p:nvSpPr>
          <p:cNvPr id="220" name="正方形/長方形 219">
            <a:extLst>
              <a:ext uri="{FF2B5EF4-FFF2-40B4-BE49-F238E27FC236}">
                <a16:creationId xmlns:a16="http://schemas.microsoft.com/office/drawing/2014/main" id="{E07C5E68-2A00-4B68-89D5-6CFF9BB3C0B0}"/>
              </a:ext>
            </a:extLst>
          </p:cNvPr>
          <p:cNvSpPr/>
          <p:nvPr/>
        </p:nvSpPr>
        <p:spPr>
          <a:xfrm>
            <a:off x="7859479" y="842176"/>
            <a:ext cx="1755609" cy="200055"/>
          </a:xfrm>
          <a:prstGeom prst="rect">
            <a:avLst/>
          </a:prstGeom>
        </p:spPr>
        <p:txBody>
          <a:bodyPr wrap="none">
            <a:spAutoFit/>
          </a:bodyPr>
          <a:lstStyle/>
          <a:p>
            <a:pPr defTabSz="354713"/>
            <a:r>
              <a:rPr lang="en-US" altLang="ja-JP" sz="700" dirty="0">
                <a:solidFill>
                  <a:prstClr val="black"/>
                </a:solidFill>
                <a:latin typeface="游ゴシック" panose="020B0400000000000000" pitchFamily="50" charset="-128"/>
                <a:hlinkClick r:id="rId14"/>
              </a:rPr>
              <a:t>https://www.asahi.com/and/travel/</a:t>
            </a:r>
            <a:r>
              <a:rPr lang="ja-JP" altLang="en-US" sz="700" dirty="0">
                <a:solidFill>
                  <a:prstClr val="black"/>
                </a:solidFill>
                <a:latin typeface="游ゴシック" panose="020B0400000000000000" pitchFamily="50" charset="-128"/>
              </a:rPr>
              <a:t>　</a:t>
            </a:r>
            <a:endParaRPr lang="en-US" altLang="ja-JP" sz="700" dirty="0">
              <a:solidFill>
                <a:prstClr val="black"/>
              </a:solidFill>
              <a:latin typeface="游ゴシック" panose="020B0400000000000000" pitchFamily="50" charset="-128"/>
            </a:endParaRPr>
          </a:p>
        </p:txBody>
      </p:sp>
      <p:sp>
        <p:nvSpPr>
          <p:cNvPr id="221" name="正方形/長方形 220">
            <a:extLst>
              <a:ext uri="{FF2B5EF4-FFF2-40B4-BE49-F238E27FC236}">
                <a16:creationId xmlns:a16="http://schemas.microsoft.com/office/drawing/2014/main" id="{28F2F699-EFE6-4FED-AA05-6AF48783B72D}"/>
              </a:ext>
            </a:extLst>
          </p:cNvPr>
          <p:cNvSpPr/>
          <p:nvPr/>
        </p:nvSpPr>
        <p:spPr>
          <a:xfrm>
            <a:off x="7855053" y="581867"/>
            <a:ext cx="918841" cy="307777"/>
          </a:xfrm>
          <a:prstGeom prst="rect">
            <a:avLst/>
          </a:prstGeom>
        </p:spPr>
        <p:txBody>
          <a:bodyPr wrap="none">
            <a:spAutoFit/>
          </a:bodyPr>
          <a:lstStyle/>
          <a:p>
            <a:pPr defTabSz="414772"/>
            <a:r>
              <a:rPr lang="en-US" altLang="ja-JP" sz="1400" b="1">
                <a:solidFill>
                  <a:prstClr val="black"/>
                </a:solidFill>
                <a:latin typeface="游ゴシック"/>
                <a:ea typeface="游ゴシック"/>
              </a:rPr>
              <a:t>&amp;</a:t>
            </a:r>
            <a:r>
              <a:rPr lang="ja-JP" altLang="en-US" sz="1400" b="1">
                <a:solidFill>
                  <a:prstClr val="black"/>
                </a:solidFill>
                <a:latin typeface="游ゴシック"/>
                <a:ea typeface="游ゴシック"/>
              </a:rPr>
              <a:t> </a:t>
            </a:r>
            <a:r>
              <a:rPr lang="en-US" altLang="ja-JP" sz="1400" b="1">
                <a:solidFill>
                  <a:prstClr val="black"/>
                </a:solidFill>
                <a:latin typeface="游ゴシック"/>
                <a:ea typeface="游ゴシック"/>
              </a:rPr>
              <a:t>Travel</a:t>
            </a:r>
          </a:p>
        </p:txBody>
      </p:sp>
      <p:sp>
        <p:nvSpPr>
          <p:cNvPr id="228" name="正方形/長方形 227">
            <a:extLst>
              <a:ext uri="{FF2B5EF4-FFF2-40B4-BE49-F238E27FC236}">
                <a16:creationId xmlns:a16="http://schemas.microsoft.com/office/drawing/2014/main" id="{313233CE-2017-4DF9-A34C-BE837A6130F3}"/>
              </a:ext>
            </a:extLst>
          </p:cNvPr>
          <p:cNvSpPr/>
          <p:nvPr/>
        </p:nvSpPr>
        <p:spPr>
          <a:xfrm>
            <a:off x="327548" y="3940889"/>
            <a:ext cx="1229824" cy="200055"/>
          </a:xfrm>
          <a:prstGeom prst="rect">
            <a:avLst/>
          </a:prstGeom>
        </p:spPr>
        <p:txBody>
          <a:bodyPr wrap="none">
            <a:spAutoFit/>
          </a:bodyPr>
          <a:lstStyle/>
          <a:p>
            <a:pPr defTabSz="414772"/>
            <a:r>
              <a:rPr kumimoji="0" lang="en-US" altLang="ja-JP" sz="700">
                <a:solidFill>
                  <a:prstClr val="black"/>
                </a:solidFill>
                <a:latin typeface="游ゴシック" panose="020B0400000000000000" pitchFamily="50" charset="-128"/>
                <a:ea typeface="游ゴシック" panose="020B0400000000000000" pitchFamily="50" charset="-128"/>
                <a:hlinkClick r:id="rId15"/>
              </a:rPr>
              <a:t>https://www.tjapan.jp/</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29" name="正方形/長方形 228">
            <a:extLst>
              <a:ext uri="{FF2B5EF4-FFF2-40B4-BE49-F238E27FC236}">
                <a16:creationId xmlns:a16="http://schemas.microsoft.com/office/drawing/2014/main" id="{8D5AC4D7-0AF9-4157-A1E0-B79E2E68D177}"/>
              </a:ext>
            </a:extLst>
          </p:cNvPr>
          <p:cNvSpPr/>
          <p:nvPr/>
        </p:nvSpPr>
        <p:spPr>
          <a:xfrm>
            <a:off x="345381" y="3645185"/>
            <a:ext cx="961787" cy="275586"/>
          </a:xfrm>
          <a:prstGeom prst="rect">
            <a:avLst/>
          </a:prstGeom>
        </p:spPr>
        <p:txBody>
          <a:bodyPr wrap="none">
            <a:spAutoFit/>
          </a:bodyPr>
          <a:lstStyle/>
          <a:p>
            <a:pPr defTabSz="414772"/>
            <a:r>
              <a:rPr lang="en-US" altLang="ja-JP" sz="1400" b="1" dirty="0">
                <a:solidFill>
                  <a:prstClr val="black"/>
                </a:solidFill>
                <a:latin typeface="游ゴシック"/>
                <a:ea typeface="游ゴシック"/>
              </a:rPr>
              <a:t>T JAPAN</a:t>
            </a:r>
            <a:endParaRPr lang="ja-JP" altLang="en-US" sz="1400" b="1" dirty="0">
              <a:solidFill>
                <a:prstClr val="black"/>
              </a:solidFill>
              <a:latin typeface="游ゴシック"/>
              <a:ea typeface="游ゴシック"/>
            </a:endParaRPr>
          </a:p>
        </p:txBody>
      </p:sp>
      <p:sp>
        <p:nvSpPr>
          <p:cNvPr id="230" name="正方形/長方形 229">
            <a:extLst>
              <a:ext uri="{FF2B5EF4-FFF2-40B4-BE49-F238E27FC236}">
                <a16:creationId xmlns:a16="http://schemas.microsoft.com/office/drawing/2014/main" id="{C57F59B4-6D99-487F-8F7A-ECF917699996}"/>
              </a:ext>
            </a:extLst>
          </p:cNvPr>
          <p:cNvSpPr/>
          <p:nvPr/>
        </p:nvSpPr>
        <p:spPr>
          <a:xfrm>
            <a:off x="7857885" y="3940889"/>
            <a:ext cx="1532792" cy="200055"/>
          </a:xfrm>
          <a:prstGeom prst="rect">
            <a:avLst/>
          </a:prstGeom>
        </p:spPr>
        <p:txBody>
          <a:bodyPr wrap="none">
            <a:spAutoFit/>
          </a:bodyPr>
          <a:lstStyle/>
          <a:p>
            <a:pPr defTabSz="414772"/>
            <a:r>
              <a:rPr lang="en-US" altLang="ja-JP" sz="700">
                <a:solidFill>
                  <a:prstClr val="black"/>
                </a:solidFill>
                <a:latin typeface="游ゴシック" panose="020B0400000000000000" pitchFamily="50" charset="-128"/>
                <a:ea typeface="游ゴシック" panose="020B0400000000000000" pitchFamily="50" charset="-128"/>
                <a:hlinkClick r:id="rId16"/>
              </a:rPr>
              <a:t>https://www.asahi.com/edua/</a:t>
            </a:r>
            <a:r>
              <a:rPr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31" name="正方形/長方形 230">
            <a:extLst>
              <a:ext uri="{FF2B5EF4-FFF2-40B4-BE49-F238E27FC236}">
                <a16:creationId xmlns:a16="http://schemas.microsoft.com/office/drawing/2014/main" id="{C97846A9-5467-4912-BB94-D5BAF9038603}"/>
              </a:ext>
            </a:extLst>
          </p:cNvPr>
          <p:cNvSpPr/>
          <p:nvPr/>
        </p:nvSpPr>
        <p:spPr>
          <a:xfrm>
            <a:off x="7853616" y="3641667"/>
            <a:ext cx="666098" cy="275586"/>
          </a:xfrm>
          <a:prstGeom prst="rect">
            <a:avLst/>
          </a:prstGeom>
        </p:spPr>
        <p:txBody>
          <a:bodyPr wrap="none">
            <a:spAutoFit/>
          </a:bodyPr>
          <a:lstStyle/>
          <a:p>
            <a:pPr defTabSz="414772"/>
            <a:r>
              <a:rPr lang="en-US" altLang="ja-JP" sz="1400" b="1" dirty="0" err="1">
                <a:solidFill>
                  <a:prstClr val="black"/>
                </a:solidFill>
                <a:latin typeface="游ゴシック"/>
                <a:ea typeface="游ゴシック"/>
              </a:rPr>
              <a:t>EduA</a:t>
            </a:r>
            <a:endParaRPr lang="ja-JP" altLang="en-US" sz="1400" b="1" dirty="0">
              <a:solidFill>
                <a:prstClr val="black"/>
              </a:solidFill>
              <a:latin typeface="游ゴシック"/>
              <a:ea typeface="游ゴシック"/>
            </a:endParaRPr>
          </a:p>
        </p:txBody>
      </p:sp>
      <p:sp>
        <p:nvSpPr>
          <p:cNvPr id="233" name="正方形/長方形 232">
            <a:extLst>
              <a:ext uri="{FF2B5EF4-FFF2-40B4-BE49-F238E27FC236}">
                <a16:creationId xmlns:a16="http://schemas.microsoft.com/office/drawing/2014/main" id="{EEC598D1-0AD1-41D4-8819-E0B3B0E0FA56}"/>
              </a:ext>
            </a:extLst>
          </p:cNvPr>
          <p:cNvSpPr/>
          <p:nvPr/>
        </p:nvSpPr>
        <p:spPr>
          <a:xfrm>
            <a:off x="5353226" y="3940889"/>
            <a:ext cx="1435008" cy="200055"/>
          </a:xfrm>
          <a:prstGeom prst="rect">
            <a:avLst/>
          </a:prstGeom>
        </p:spPr>
        <p:txBody>
          <a:bodyPr wrap="none">
            <a:spAutoFit/>
          </a:bodyPr>
          <a:lstStyle/>
          <a:p>
            <a:pPr defTabSz="447663">
              <a:defRPr/>
            </a:pPr>
            <a:r>
              <a:rPr kumimoji="0" lang="en-US" altLang="ja-JP" sz="700">
                <a:solidFill>
                  <a:prstClr val="black"/>
                </a:solidFill>
                <a:latin typeface="游ゴシック" panose="020B0400000000000000" pitchFamily="50" charset="-128"/>
                <a:ea typeface="游ゴシック" panose="020B0400000000000000" pitchFamily="50" charset="-128"/>
                <a:hlinkClick r:id="rId17"/>
              </a:rPr>
              <a:t>https://terakoya.asahi.com/</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35" name="正方形/長方形 234">
            <a:extLst>
              <a:ext uri="{FF2B5EF4-FFF2-40B4-BE49-F238E27FC236}">
                <a16:creationId xmlns:a16="http://schemas.microsoft.com/office/drawing/2014/main" id="{954DEBA9-4294-4CAE-90B1-5DBA9B5A66CB}"/>
              </a:ext>
            </a:extLst>
          </p:cNvPr>
          <p:cNvSpPr/>
          <p:nvPr/>
        </p:nvSpPr>
        <p:spPr>
          <a:xfrm>
            <a:off x="5364389" y="3642223"/>
            <a:ext cx="1106976" cy="275586"/>
          </a:xfrm>
          <a:prstGeom prst="rect">
            <a:avLst/>
          </a:prstGeom>
        </p:spPr>
        <p:txBody>
          <a:bodyPr wrap="none">
            <a:spAutoFit/>
          </a:bodyPr>
          <a:lstStyle/>
          <a:p>
            <a:pPr defTabSz="414772"/>
            <a:r>
              <a:rPr lang="ja-JP" altLang="en-US" sz="1400" b="1" dirty="0">
                <a:solidFill>
                  <a:prstClr val="black"/>
                </a:solidFill>
                <a:latin typeface="游ゴシック"/>
                <a:ea typeface="游ゴシック"/>
              </a:rPr>
              <a:t>寺子屋朝日</a:t>
            </a:r>
          </a:p>
        </p:txBody>
      </p:sp>
      <p:sp>
        <p:nvSpPr>
          <p:cNvPr id="237" name="正方形/長方形 236">
            <a:extLst>
              <a:ext uri="{FF2B5EF4-FFF2-40B4-BE49-F238E27FC236}">
                <a16:creationId xmlns:a16="http://schemas.microsoft.com/office/drawing/2014/main" id="{09771BAA-AA73-4477-A220-8409A2EC4573}"/>
              </a:ext>
            </a:extLst>
          </p:cNvPr>
          <p:cNvSpPr/>
          <p:nvPr/>
        </p:nvSpPr>
        <p:spPr>
          <a:xfrm>
            <a:off x="345381" y="5506878"/>
            <a:ext cx="1101584" cy="200055"/>
          </a:xfrm>
          <a:prstGeom prst="rect">
            <a:avLst/>
          </a:prstGeom>
        </p:spPr>
        <p:txBody>
          <a:bodyPr wrap="none">
            <a:spAutoFit/>
          </a:bodyPr>
          <a:lstStyle/>
          <a:p>
            <a:pPr defTabSz="447663">
              <a:defRPr/>
            </a:pPr>
            <a:r>
              <a:rPr kumimoji="0" lang="en-US" altLang="ja-JP" sz="700" dirty="0">
                <a:solidFill>
                  <a:prstClr val="black"/>
                </a:solidFill>
                <a:latin typeface="游ゴシック" panose="020B0400000000000000" pitchFamily="50" charset="-128"/>
                <a:ea typeface="游ゴシック" panose="020B0400000000000000" pitchFamily="50" charset="-128"/>
                <a:hlinkClick r:id="rId18"/>
              </a:rPr>
              <a:t>https://medpeer.jp/</a:t>
            </a:r>
            <a:r>
              <a:rPr kumimoji="0" lang="ja-JP" altLang="en-US" sz="700" dirty="0">
                <a:solidFill>
                  <a:prstClr val="black"/>
                </a:solidFill>
                <a:latin typeface="游ゴシック" panose="020B0400000000000000" pitchFamily="50" charset="-128"/>
                <a:ea typeface="游ゴシック" panose="020B0400000000000000" pitchFamily="50" charset="-128"/>
              </a:rPr>
              <a:t>　</a:t>
            </a:r>
            <a:endParaRPr kumimoji="0"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238" name="正方形/長方形 237">
            <a:extLst>
              <a:ext uri="{FF2B5EF4-FFF2-40B4-BE49-F238E27FC236}">
                <a16:creationId xmlns:a16="http://schemas.microsoft.com/office/drawing/2014/main" id="{4896B892-CCAA-4032-8A6B-04A0EFFB217B}"/>
              </a:ext>
            </a:extLst>
          </p:cNvPr>
          <p:cNvSpPr/>
          <p:nvPr/>
        </p:nvSpPr>
        <p:spPr>
          <a:xfrm>
            <a:off x="325870" y="5208839"/>
            <a:ext cx="998971" cy="275586"/>
          </a:xfrm>
          <a:prstGeom prst="rect">
            <a:avLst/>
          </a:prstGeom>
        </p:spPr>
        <p:txBody>
          <a:bodyPr wrap="none">
            <a:spAutoFit/>
          </a:bodyPr>
          <a:lstStyle/>
          <a:p>
            <a:pPr defTabSz="414772"/>
            <a:r>
              <a:rPr lang="en-US" altLang="ja-JP" sz="1400" b="1" dirty="0" err="1">
                <a:solidFill>
                  <a:prstClr val="black"/>
                </a:solidFill>
                <a:latin typeface="游ゴシック"/>
                <a:ea typeface="游ゴシック"/>
              </a:rPr>
              <a:t>MedPeer</a:t>
            </a:r>
            <a:endParaRPr lang="ja-JP" altLang="en-US" sz="1400" b="1" dirty="0">
              <a:solidFill>
                <a:prstClr val="black"/>
              </a:solidFill>
              <a:latin typeface="游ゴシック"/>
              <a:ea typeface="游ゴシック"/>
            </a:endParaRPr>
          </a:p>
        </p:txBody>
      </p:sp>
      <p:sp>
        <p:nvSpPr>
          <p:cNvPr id="239" name="正方形/長方形 238">
            <a:extLst>
              <a:ext uri="{FF2B5EF4-FFF2-40B4-BE49-F238E27FC236}">
                <a16:creationId xmlns:a16="http://schemas.microsoft.com/office/drawing/2014/main" id="{D9E936A9-EB87-4AF7-BC74-483EB19C787F}"/>
              </a:ext>
            </a:extLst>
          </p:cNvPr>
          <p:cNvSpPr/>
          <p:nvPr/>
        </p:nvSpPr>
        <p:spPr>
          <a:xfrm>
            <a:off x="347156" y="3143082"/>
            <a:ext cx="1539204" cy="200055"/>
          </a:xfrm>
          <a:prstGeom prst="rect">
            <a:avLst/>
          </a:prstGeom>
        </p:spPr>
        <p:txBody>
          <a:bodyPr wrap="none">
            <a:spAutoFit/>
          </a:bodyPr>
          <a:lstStyle/>
          <a:p>
            <a:pPr defTabSz="447663">
              <a:defRPr/>
            </a:pPr>
            <a:r>
              <a:rPr kumimoji="0" lang="en-US" altLang="ja-JP" sz="700" dirty="0">
                <a:solidFill>
                  <a:prstClr val="black"/>
                </a:solidFill>
                <a:latin typeface="游ゴシック" panose="020B0400000000000000" pitchFamily="50" charset="-128"/>
                <a:ea typeface="游ゴシック" panose="020B0400000000000000" pitchFamily="50" charset="-128"/>
                <a:hlinkClick r:id="rId19"/>
              </a:rPr>
              <a:t>https://nakamaaru.asahi.com/</a:t>
            </a:r>
            <a:r>
              <a:rPr kumimoji="0" lang="ja-JP" altLang="en-US" sz="700" dirty="0">
                <a:solidFill>
                  <a:prstClr val="black"/>
                </a:solidFill>
                <a:latin typeface="游ゴシック" panose="020B0400000000000000" pitchFamily="50" charset="-128"/>
                <a:ea typeface="游ゴシック" panose="020B0400000000000000" pitchFamily="50" charset="-128"/>
              </a:rPr>
              <a:t>　</a:t>
            </a:r>
            <a:endParaRPr kumimoji="0"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241" name="正方形/長方形 240">
            <a:extLst>
              <a:ext uri="{FF2B5EF4-FFF2-40B4-BE49-F238E27FC236}">
                <a16:creationId xmlns:a16="http://schemas.microsoft.com/office/drawing/2014/main" id="{48BE14CF-3013-440F-9301-3A7DF211113F}"/>
              </a:ext>
            </a:extLst>
          </p:cNvPr>
          <p:cNvSpPr/>
          <p:nvPr/>
        </p:nvSpPr>
        <p:spPr>
          <a:xfrm>
            <a:off x="317024" y="2865556"/>
            <a:ext cx="1106976" cy="275586"/>
          </a:xfrm>
          <a:prstGeom prst="rect">
            <a:avLst/>
          </a:prstGeom>
        </p:spPr>
        <p:txBody>
          <a:bodyPr wrap="none">
            <a:spAutoFit/>
          </a:bodyPr>
          <a:lstStyle/>
          <a:p>
            <a:pPr defTabSz="414772"/>
            <a:r>
              <a:rPr lang="ja-JP" altLang="en-US" sz="1400" b="1" dirty="0">
                <a:solidFill>
                  <a:prstClr val="black"/>
                </a:solidFill>
                <a:latin typeface="游ゴシック"/>
                <a:ea typeface="游ゴシック"/>
              </a:rPr>
              <a:t>なかまぁる</a:t>
            </a:r>
          </a:p>
        </p:txBody>
      </p:sp>
      <p:sp>
        <p:nvSpPr>
          <p:cNvPr id="245" name="正方形/長方形 244">
            <a:extLst>
              <a:ext uri="{FF2B5EF4-FFF2-40B4-BE49-F238E27FC236}">
                <a16:creationId xmlns:a16="http://schemas.microsoft.com/office/drawing/2014/main" id="{D2F2B493-DC74-469E-AE18-621FD1F4E8AA}"/>
              </a:ext>
            </a:extLst>
          </p:cNvPr>
          <p:cNvSpPr/>
          <p:nvPr/>
        </p:nvSpPr>
        <p:spPr>
          <a:xfrm>
            <a:off x="2835435" y="5519506"/>
            <a:ext cx="1539204" cy="200055"/>
          </a:xfrm>
          <a:prstGeom prst="rect">
            <a:avLst/>
          </a:prstGeom>
        </p:spPr>
        <p:txBody>
          <a:bodyPr wrap="none">
            <a:spAutoFit/>
          </a:bodyPr>
          <a:lstStyle/>
          <a:p>
            <a:pPr defTabSz="447663">
              <a:defRPr/>
            </a:pPr>
            <a:r>
              <a:rPr kumimoji="0" lang="en-US" altLang="ja-JP" sz="700">
                <a:solidFill>
                  <a:prstClr val="black"/>
                </a:solidFill>
                <a:latin typeface="游ゴシック" panose="020B0400000000000000" pitchFamily="50" charset="-128"/>
                <a:ea typeface="游ゴシック" panose="020B0400000000000000" pitchFamily="50" charset="-128"/>
                <a:hlinkClick r:id="rId20"/>
              </a:rPr>
              <a:t>https://www.asahi.com/relife/</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46" name="正方形/長方形 245">
            <a:extLst>
              <a:ext uri="{FF2B5EF4-FFF2-40B4-BE49-F238E27FC236}">
                <a16:creationId xmlns:a16="http://schemas.microsoft.com/office/drawing/2014/main" id="{8A949B10-8F13-44DF-B8FB-AD936B953F75}"/>
              </a:ext>
            </a:extLst>
          </p:cNvPr>
          <p:cNvSpPr/>
          <p:nvPr/>
        </p:nvSpPr>
        <p:spPr>
          <a:xfrm>
            <a:off x="2843187" y="5209899"/>
            <a:ext cx="1289135" cy="266847"/>
          </a:xfrm>
          <a:prstGeom prst="rect">
            <a:avLst/>
          </a:prstGeom>
        </p:spPr>
        <p:txBody>
          <a:bodyPr wrap="none">
            <a:spAutoFit/>
          </a:bodyPr>
          <a:lstStyle/>
          <a:p>
            <a:pPr defTabSz="414772"/>
            <a:r>
              <a:rPr lang="en-US" altLang="ja-JP" sz="1400" b="1">
                <a:solidFill>
                  <a:prstClr val="black"/>
                </a:solidFill>
                <a:latin typeface="游ゴシック"/>
                <a:ea typeface="游ゴシック"/>
              </a:rPr>
              <a:t>Re</a:t>
            </a:r>
            <a:r>
              <a:rPr lang="ja-JP" altLang="en-US" sz="1400" b="1">
                <a:solidFill>
                  <a:prstClr val="black"/>
                </a:solidFill>
                <a:latin typeface="游ゴシック"/>
                <a:ea typeface="游ゴシック"/>
              </a:rPr>
              <a:t>ライフ</a:t>
            </a:r>
            <a:r>
              <a:rPr lang="en-US" altLang="ja-JP" sz="1400" b="1">
                <a:solidFill>
                  <a:prstClr val="black"/>
                </a:solidFill>
                <a:latin typeface="游ゴシック"/>
                <a:ea typeface="游ゴシック"/>
              </a:rPr>
              <a:t>.net</a:t>
            </a:r>
            <a:endParaRPr lang="ja-JP" altLang="en-US" sz="1400" b="1">
              <a:solidFill>
                <a:prstClr val="black"/>
              </a:solidFill>
              <a:latin typeface="游ゴシック"/>
              <a:ea typeface="游ゴシック"/>
            </a:endParaRPr>
          </a:p>
        </p:txBody>
      </p:sp>
      <p:sp>
        <p:nvSpPr>
          <p:cNvPr id="247" name="正方形/長方形 246">
            <a:extLst>
              <a:ext uri="{FF2B5EF4-FFF2-40B4-BE49-F238E27FC236}">
                <a16:creationId xmlns:a16="http://schemas.microsoft.com/office/drawing/2014/main" id="{7B2682B1-A37B-48EB-9115-29CB39381058}"/>
              </a:ext>
            </a:extLst>
          </p:cNvPr>
          <p:cNvSpPr/>
          <p:nvPr/>
        </p:nvSpPr>
        <p:spPr>
          <a:xfrm>
            <a:off x="5336628" y="4711152"/>
            <a:ext cx="1175322" cy="200055"/>
          </a:xfrm>
          <a:prstGeom prst="rect">
            <a:avLst/>
          </a:prstGeom>
        </p:spPr>
        <p:txBody>
          <a:bodyPr wrap="none">
            <a:spAutoFit/>
          </a:bodyPr>
          <a:lstStyle/>
          <a:p>
            <a:pPr defTabSz="447663">
              <a:defRPr/>
            </a:pPr>
            <a:r>
              <a:rPr kumimoji="0" lang="en-US" altLang="ja-JP" sz="700" dirty="0">
                <a:solidFill>
                  <a:prstClr val="black"/>
                </a:solidFill>
                <a:latin typeface="游ゴシック" panose="020B0400000000000000" pitchFamily="50" charset="-128"/>
                <a:ea typeface="游ゴシック" panose="020B0400000000000000" pitchFamily="50" charset="-128"/>
                <a:hlinkClick r:id="rId21"/>
              </a:rPr>
              <a:t>https://bouncy.news/</a:t>
            </a:r>
            <a:r>
              <a:rPr kumimoji="0" lang="ja-JP" altLang="en-US" sz="700" dirty="0">
                <a:solidFill>
                  <a:prstClr val="black"/>
                </a:solidFill>
                <a:latin typeface="游ゴシック" panose="020B0400000000000000" pitchFamily="50" charset="-128"/>
                <a:ea typeface="游ゴシック" panose="020B0400000000000000" pitchFamily="50" charset="-128"/>
              </a:rPr>
              <a:t>　</a:t>
            </a:r>
            <a:endParaRPr kumimoji="0"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249" name="正方形/長方形 248">
            <a:extLst>
              <a:ext uri="{FF2B5EF4-FFF2-40B4-BE49-F238E27FC236}">
                <a16:creationId xmlns:a16="http://schemas.microsoft.com/office/drawing/2014/main" id="{025CBF2C-10CC-4313-BB5A-58566D2CED45}"/>
              </a:ext>
            </a:extLst>
          </p:cNvPr>
          <p:cNvSpPr/>
          <p:nvPr/>
        </p:nvSpPr>
        <p:spPr>
          <a:xfrm>
            <a:off x="5372643" y="4411575"/>
            <a:ext cx="837846" cy="275586"/>
          </a:xfrm>
          <a:prstGeom prst="rect">
            <a:avLst/>
          </a:prstGeom>
        </p:spPr>
        <p:txBody>
          <a:bodyPr wrap="none">
            <a:spAutoFit/>
          </a:bodyPr>
          <a:lstStyle/>
          <a:p>
            <a:pPr defTabSz="414772"/>
            <a:r>
              <a:rPr lang="en-US" altLang="ja-JP" sz="1400" b="1" dirty="0">
                <a:solidFill>
                  <a:prstClr val="black"/>
                </a:solidFill>
                <a:latin typeface="游ゴシック"/>
                <a:ea typeface="游ゴシック"/>
              </a:rPr>
              <a:t>bouncy</a:t>
            </a:r>
            <a:endParaRPr lang="ja-JP" altLang="en-US" sz="1400" b="1" dirty="0">
              <a:solidFill>
                <a:prstClr val="black"/>
              </a:solidFill>
              <a:latin typeface="游ゴシック"/>
              <a:ea typeface="游ゴシック"/>
            </a:endParaRPr>
          </a:p>
        </p:txBody>
      </p:sp>
      <p:sp>
        <p:nvSpPr>
          <p:cNvPr id="250" name="正方形/長方形 249">
            <a:extLst>
              <a:ext uri="{FF2B5EF4-FFF2-40B4-BE49-F238E27FC236}">
                <a16:creationId xmlns:a16="http://schemas.microsoft.com/office/drawing/2014/main" id="{24A9593F-8BE5-44D8-96C1-E952963C6942}"/>
              </a:ext>
            </a:extLst>
          </p:cNvPr>
          <p:cNvSpPr/>
          <p:nvPr/>
        </p:nvSpPr>
        <p:spPr>
          <a:xfrm>
            <a:off x="2856310" y="4703062"/>
            <a:ext cx="1032655" cy="200055"/>
          </a:xfrm>
          <a:prstGeom prst="rect">
            <a:avLst/>
          </a:prstGeom>
        </p:spPr>
        <p:txBody>
          <a:bodyPr wrap="none">
            <a:spAutoFit/>
          </a:bodyPr>
          <a:lstStyle/>
          <a:p>
            <a:pPr defTabSz="447663">
              <a:defRPr/>
            </a:pPr>
            <a:r>
              <a:rPr kumimoji="0" lang="en-US" altLang="ja-JP" sz="700" dirty="0">
                <a:solidFill>
                  <a:prstClr val="black"/>
                </a:solidFill>
                <a:latin typeface="游ゴシック" panose="020B0400000000000000" pitchFamily="50" charset="-128"/>
                <a:ea typeface="游ゴシック" panose="020B0400000000000000" pitchFamily="50" charset="-128"/>
                <a:hlinkClick r:id="rId22"/>
              </a:rPr>
              <a:t>https://moov.ooo/</a:t>
            </a:r>
            <a:r>
              <a:rPr kumimoji="0" lang="ja-JP" altLang="en-US" sz="700" dirty="0">
                <a:solidFill>
                  <a:prstClr val="black"/>
                </a:solidFill>
                <a:latin typeface="游ゴシック" panose="020B0400000000000000" pitchFamily="50" charset="-128"/>
                <a:ea typeface="游ゴシック" panose="020B0400000000000000" pitchFamily="50" charset="-128"/>
              </a:rPr>
              <a:t>　</a:t>
            </a:r>
            <a:endParaRPr kumimoji="0"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252" name="正方形/長方形 251">
            <a:extLst>
              <a:ext uri="{FF2B5EF4-FFF2-40B4-BE49-F238E27FC236}">
                <a16:creationId xmlns:a16="http://schemas.microsoft.com/office/drawing/2014/main" id="{C85C5DAC-743B-49C1-B117-D786B859CE9C}"/>
              </a:ext>
            </a:extLst>
          </p:cNvPr>
          <p:cNvSpPr/>
          <p:nvPr/>
        </p:nvSpPr>
        <p:spPr>
          <a:xfrm>
            <a:off x="2841706" y="4399522"/>
            <a:ext cx="875561" cy="266847"/>
          </a:xfrm>
          <a:prstGeom prst="rect">
            <a:avLst/>
          </a:prstGeom>
        </p:spPr>
        <p:txBody>
          <a:bodyPr wrap="none">
            <a:spAutoFit/>
          </a:bodyPr>
          <a:lstStyle/>
          <a:p>
            <a:pPr defTabSz="414772"/>
            <a:r>
              <a:rPr lang="en-US" altLang="ja-JP" sz="1400" b="1" dirty="0" err="1">
                <a:solidFill>
                  <a:prstClr val="black"/>
                </a:solidFill>
                <a:latin typeface="游ゴシック"/>
                <a:ea typeface="游ゴシック"/>
              </a:rPr>
              <a:t>Moovoo</a:t>
            </a:r>
            <a:endParaRPr lang="ja-JP" altLang="en-US" sz="1400" b="1" dirty="0">
              <a:solidFill>
                <a:prstClr val="black"/>
              </a:solidFill>
              <a:latin typeface="游ゴシック"/>
              <a:ea typeface="游ゴシック"/>
            </a:endParaRPr>
          </a:p>
        </p:txBody>
      </p:sp>
      <p:sp>
        <p:nvSpPr>
          <p:cNvPr id="253" name="正方形/長方形 252">
            <a:extLst>
              <a:ext uri="{FF2B5EF4-FFF2-40B4-BE49-F238E27FC236}">
                <a16:creationId xmlns:a16="http://schemas.microsoft.com/office/drawing/2014/main" id="{AA011F4A-04AA-46EC-ADDB-4BB9B5DBF396}"/>
              </a:ext>
            </a:extLst>
          </p:cNvPr>
          <p:cNvSpPr/>
          <p:nvPr/>
        </p:nvSpPr>
        <p:spPr>
          <a:xfrm>
            <a:off x="7889850" y="4702426"/>
            <a:ext cx="1624163" cy="200055"/>
          </a:xfrm>
          <a:prstGeom prst="rect">
            <a:avLst/>
          </a:prstGeom>
        </p:spPr>
        <p:txBody>
          <a:bodyPr wrap="none">
            <a:spAutoFit/>
          </a:bodyPr>
          <a:lstStyle/>
          <a:p>
            <a:pPr defTabSz="447663">
              <a:defRPr/>
            </a:pPr>
            <a:r>
              <a:rPr kumimoji="0" lang="en-US" altLang="ja-JP" sz="700" dirty="0">
                <a:solidFill>
                  <a:prstClr val="black"/>
                </a:solidFill>
                <a:latin typeface="游ゴシック" panose="020B0400000000000000" pitchFamily="50" charset="-128"/>
                <a:ea typeface="游ゴシック" panose="020B0400000000000000" pitchFamily="50" charset="-128"/>
                <a:hlinkClick r:id="rId23"/>
              </a:rPr>
              <a:t>https://vk.sportsbull.jp/koshien/</a:t>
            </a:r>
            <a:r>
              <a:rPr kumimoji="0" lang="ja-JP" altLang="en-US" sz="700" dirty="0">
                <a:solidFill>
                  <a:prstClr val="black"/>
                </a:solidFill>
                <a:latin typeface="游ゴシック" panose="020B0400000000000000" pitchFamily="50" charset="-128"/>
                <a:ea typeface="游ゴシック" panose="020B0400000000000000" pitchFamily="50" charset="-128"/>
              </a:rPr>
              <a:t>　</a:t>
            </a:r>
            <a:endParaRPr kumimoji="0"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255" name="正方形/長方形 254">
            <a:extLst>
              <a:ext uri="{FF2B5EF4-FFF2-40B4-BE49-F238E27FC236}">
                <a16:creationId xmlns:a16="http://schemas.microsoft.com/office/drawing/2014/main" id="{301C6491-6FAE-4522-AC89-0469F800A855}"/>
              </a:ext>
            </a:extLst>
          </p:cNvPr>
          <p:cNvSpPr/>
          <p:nvPr/>
        </p:nvSpPr>
        <p:spPr>
          <a:xfrm>
            <a:off x="7844717" y="4414367"/>
            <a:ext cx="1829380" cy="275586"/>
          </a:xfrm>
          <a:prstGeom prst="rect">
            <a:avLst/>
          </a:prstGeom>
        </p:spPr>
        <p:txBody>
          <a:bodyPr wrap="none">
            <a:spAutoFit/>
          </a:bodyPr>
          <a:lstStyle/>
          <a:p>
            <a:pPr defTabSz="414772"/>
            <a:r>
              <a:rPr lang="ja-JP" altLang="en-US" sz="1400" b="1" dirty="0">
                <a:solidFill>
                  <a:prstClr val="black"/>
                </a:solidFill>
                <a:latin typeface="游ゴシック"/>
                <a:ea typeface="游ゴシック"/>
              </a:rPr>
              <a:t>バーチャル高校野球</a:t>
            </a:r>
          </a:p>
        </p:txBody>
      </p:sp>
      <p:sp>
        <p:nvSpPr>
          <p:cNvPr id="256" name="正方形/長方形 255">
            <a:extLst>
              <a:ext uri="{FF2B5EF4-FFF2-40B4-BE49-F238E27FC236}">
                <a16:creationId xmlns:a16="http://schemas.microsoft.com/office/drawing/2014/main" id="{76473B8B-9425-4012-9446-567A3955DCC3}"/>
              </a:ext>
            </a:extLst>
          </p:cNvPr>
          <p:cNvSpPr/>
          <p:nvPr/>
        </p:nvSpPr>
        <p:spPr>
          <a:xfrm>
            <a:off x="300758" y="4607108"/>
            <a:ext cx="2506626" cy="369332"/>
          </a:xfrm>
          <a:prstGeom prst="rect">
            <a:avLst/>
          </a:prstGeom>
        </p:spPr>
        <p:txBody>
          <a:bodyPr wrap="square">
            <a:spAutoFit/>
          </a:bodyPr>
          <a:lstStyle/>
          <a:p>
            <a:pPr defTabSz="447663">
              <a:defRPr/>
            </a:pPr>
            <a:r>
              <a:rPr kumimoji="0" lang="en-US" altLang="ja-JP" sz="600" dirty="0">
                <a:solidFill>
                  <a:prstClr val="black"/>
                </a:solidFill>
                <a:latin typeface="游ゴシック" panose="020B0400000000000000" pitchFamily="50" charset="-128"/>
                <a:ea typeface="游ゴシック" panose="020B0400000000000000" pitchFamily="50" charset="-128"/>
                <a:hlinkClick r:id="rId24"/>
              </a:rPr>
              <a:t>https://www.youtube.com/channel/UCKPgDittmcqhf0v52rqNzAA</a:t>
            </a:r>
            <a:r>
              <a:rPr kumimoji="0" lang="ja-JP" altLang="en-US" sz="600" dirty="0">
                <a:solidFill>
                  <a:prstClr val="black"/>
                </a:solidFill>
                <a:latin typeface="游ゴシック" panose="020B0400000000000000" pitchFamily="50" charset="-128"/>
                <a:ea typeface="游ゴシック" panose="020B0400000000000000" pitchFamily="50" charset="-128"/>
              </a:rPr>
              <a:t>　</a:t>
            </a:r>
            <a:endParaRPr kumimoji="0" lang="en-US" altLang="ja-JP" sz="600" dirty="0">
              <a:solidFill>
                <a:prstClr val="black"/>
              </a:solidFill>
              <a:latin typeface="游ゴシック" panose="020B0400000000000000" pitchFamily="50" charset="-128"/>
              <a:ea typeface="游ゴシック" panose="020B0400000000000000" pitchFamily="50" charset="-128"/>
            </a:endParaRPr>
          </a:p>
          <a:p>
            <a:pPr defTabSz="447663">
              <a:defRPr/>
            </a:pPr>
            <a:r>
              <a:rPr lang="en-US" altLang="ja-JP" sz="600" dirty="0">
                <a:solidFill>
                  <a:prstClr val="black"/>
                </a:solidFill>
                <a:latin typeface="游ゴシック" panose="020B0400000000000000" pitchFamily="50" charset="-128"/>
                <a:ea typeface="游ゴシック" panose="020B0400000000000000" pitchFamily="50" charset="-128"/>
                <a:hlinkClick r:id="rId25"/>
              </a:rPr>
              <a:t>https://www.youtube.com/channel/UCvD2TR9nJifQfHWJVtQalCA/featured</a:t>
            </a:r>
            <a:r>
              <a:rPr lang="ja-JP" altLang="en-US" sz="600" dirty="0">
                <a:solidFill>
                  <a:prstClr val="black"/>
                </a:solidFill>
                <a:latin typeface="游ゴシック" panose="020B0400000000000000" pitchFamily="50" charset="-128"/>
                <a:ea typeface="游ゴシック" panose="020B0400000000000000" pitchFamily="50" charset="-128"/>
              </a:rPr>
              <a:t>　</a:t>
            </a:r>
            <a:endParaRPr lang="en-US" altLang="ja-JP" sz="600" dirty="0">
              <a:solidFill>
                <a:prstClr val="black"/>
              </a:solidFill>
              <a:latin typeface="游ゴシック" panose="020B0400000000000000" pitchFamily="50" charset="-128"/>
              <a:ea typeface="游ゴシック" panose="020B0400000000000000" pitchFamily="50" charset="-128"/>
            </a:endParaRPr>
          </a:p>
        </p:txBody>
      </p:sp>
      <p:sp>
        <p:nvSpPr>
          <p:cNvPr id="261" name="正方形/長方形 260">
            <a:extLst>
              <a:ext uri="{FF2B5EF4-FFF2-40B4-BE49-F238E27FC236}">
                <a16:creationId xmlns:a16="http://schemas.microsoft.com/office/drawing/2014/main" id="{5940845B-A1F5-4AA0-8DBF-346B66DD9564}"/>
              </a:ext>
            </a:extLst>
          </p:cNvPr>
          <p:cNvSpPr/>
          <p:nvPr/>
        </p:nvSpPr>
        <p:spPr>
          <a:xfrm>
            <a:off x="325738" y="4353225"/>
            <a:ext cx="960018" cy="275586"/>
          </a:xfrm>
          <a:prstGeom prst="rect">
            <a:avLst/>
          </a:prstGeom>
        </p:spPr>
        <p:txBody>
          <a:bodyPr wrap="none">
            <a:spAutoFit/>
          </a:bodyPr>
          <a:lstStyle/>
          <a:p>
            <a:pPr defTabSz="414772"/>
            <a:r>
              <a:rPr lang="ja-JP" altLang="en-US" sz="1400" b="1" dirty="0">
                <a:solidFill>
                  <a:prstClr val="black"/>
                </a:solidFill>
                <a:latin typeface="游ゴシック"/>
                <a:ea typeface="游ゴシック"/>
              </a:rPr>
              <a:t>部活</a:t>
            </a:r>
            <a:r>
              <a:rPr lang="en-US" altLang="ja-JP" sz="1400" b="1" dirty="0">
                <a:solidFill>
                  <a:prstClr val="black"/>
                </a:solidFill>
                <a:latin typeface="游ゴシック"/>
                <a:ea typeface="游ゴシック"/>
              </a:rPr>
              <a:t>ONE</a:t>
            </a:r>
            <a:endParaRPr lang="ja-JP" altLang="en-US" sz="1400" b="1" dirty="0">
              <a:solidFill>
                <a:prstClr val="black"/>
              </a:solidFill>
              <a:latin typeface="游ゴシック"/>
              <a:ea typeface="游ゴシック"/>
            </a:endParaRPr>
          </a:p>
        </p:txBody>
      </p:sp>
      <p:sp>
        <p:nvSpPr>
          <p:cNvPr id="135" name="正方形/長方形 134">
            <a:extLst>
              <a:ext uri="{FF2B5EF4-FFF2-40B4-BE49-F238E27FC236}">
                <a16:creationId xmlns:a16="http://schemas.microsoft.com/office/drawing/2014/main" id="{0A798BCF-306D-457A-BDB0-E12049E5F04B}"/>
              </a:ext>
            </a:extLst>
          </p:cNvPr>
          <p:cNvSpPr/>
          <p:nvPr/>
        </p:nvSpPr>
        <p:spPr>
          <a:xfrm>
            <a:off x="7863156" y="5102838"/>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36" name="正方形/長方形 135">
            <a:extLst>
              <a:ext uri="{FF2B5EF4-FFF2-40B4-BE49-F238E27FC236}">
                <a16:creationId xmlns:a16="http://schemas.microsoft.com/office/drawing/2014/main" id="{2A340090-72D2-48BD-AD77-4BD61559D524}"/>
              </a:ext>
            </a:extLst>
          </p:cNvPr>
          <p:cNvSpPr/>
          <p:nvPr/>
        </p:nvSpPr>
        <p:spPr>
          <a:xfrm>
            <a:off x="2839089" y="274233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37" name="正方形/長方形 136">
            <a:extLst>
              <a:ext uri="{FF2B5EF4-FFF2-40B4-BE49-F238E27FC236}">
                <a16:creationId xmlns:a16="http://schemas.microsoft.com/office/drawing/2014/main" id="{6E4818BF-B7A9-4842-BDFC-EE5D26009BE9}"/>
              </a:ext>
            </a:extLst>
          </p:cNvPr>
          <p:cNvSpPr/>
          <p:nvPr/>
        </p:nvSpPr>
        <p:spPr>
          <a:xfrm>
            <a:off x="7859756" y="1953334"/>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39" name="正方形/長方形 138">
            <a:extLst>
              <a:ext uri="{FF2B5EF4-FFF2-40B4-BE49-F238E27FC236}">
                <a16:creationId xmlns:a16="http://schemas.microsoft.com/office/drawing/2014/main" id="{B903AA74-938A-4FAE-B939-950BCFB4D68E}"/>
              </a:ext>
            </a:extLst>
          </p:cNvPr>
          <p:cNvSpPr/>
          <p:nvPr/>
        </p:nvSpPr>
        <p:spPr>
          <a:xfrm>
            <a:off x="7885962" y="5518508"/>
            <a:ext cx="1709122" cy="200055"/>
          </a:xfrm>
          <a:prstGeom prst="rect">
            <a:avLst/>
          </a:prstGeom>
        </p:spPr>
        <p:txBody>
          <a:bodyPr wrap="none">
            <a:spAutoFit/>
          </a:bodyPr>
          <a:lstStyle/>
          <a:p>
            <a:pPr defTabSz="414772"/>
            <a:r>
              <a:rPr kumimoji="0" lang="en-US" altLang="ja-JP" sz="700" dirty="0">
                <a:solidFill>
                  <a:prstClr val="black"/>
                </a:solidFill>
                <a:latin typeface="游ゴシック" panose="020B0400000000000000" pitchFamily="50" charset="-128"/>
                <a:ea typeface="游ゴシック" panose="020B0400000000000000" pitchFamily="50" charset="-128"/>
                <a:hlinkClick r:id="rId26"/>
              </a:rPr>
              <a:t>https://www.asahi.com/ads/start/</a:t>
            </a:r>
            <a:r>
              <a:rPr kumimoji="0" lang="ja-JP" altLang="en-US" sz="700" dirty="0">
                <a:solidFill>
                  <a:prstClr val="black"/>
                </a:solidFill>
                <a:latin typeface="游ゴシック" panose="020B0400000000000000" pitchFamily="50" charset="-128"/>
                <a:ea typeface="游ゴシック" panose="020B0400000000000000" pitchFamily="50" charset="-128"/>
              </a:rPr>
              <a:t>　</a:t>
            </a:r>
            <a:endParaRPr kumimoji="0"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140" name="正方形/長方形 139">
            <a:extLst>
              <a:ext uri="{FF2B5EF4-FFF2-40B4-BE49-F238E27FC236}">
                <a16:creationId xmlns:a16="http://schemas.microsoft.com/office/drawing/2014/main" id="{F1F85089-1980-4830-8EE9-282E39776A43}"/>
              </a:ext>
            </a:extLst>
          </p:cNvPr>
          <p:cNvSpPr/>
          <p:nvPr/>
        </p:nvSpPr>
        <p:spPr>
          <a:xfrm>
            <a:off x="7873236" y="5210518"/>
            <a:ext cx="875029" cy="275586"/>
          </a:xfrm>
          <a:prstGeom prst="rect">
            <a:avLst/>
          </a:prstGeom>
        </p:spPr>
        <p:txBody>
          <a:bodyPr wrap="none">
            <a:spAutoFit/>
          </a:bodyPr>
          <a:lstStyle/>
          <a:p>
            <a:pPr defTabSz="414772"/>
            <a:r>
              <a:rPr lang="en-US" altLang="ja-JP" sz="1400" b="1">
                <a:solidFill>
                  <a:prstClr val="black"/>
                </a:solidFill>
                <a:latin typeface="游ゴシック"/>
                <a:ea typeface="游ゴシック"/>
              </a:rPr>
              <a:t>START!</a:t>
            </a:r>
            <a:endParaRPr lang="ja-JP" altLang="en-US" sz="1400" b="1">
              <a:solidFill>
                <a:prstClr val="black"/>
              </a:solidFill>
              <a:latin typeface="游ゴシック"/>
              <a:ea typeface="游ゴシック"/>
            </a:endParaRPr>
          </a:p>
        </p:txBody>
      </p:sp>
      <p:sp>
        <p:nvSpPr>
          <p:cNvPr id="141" name="正方形/長方形 140">
            <a:extLst>
              <a:ext uri="{FF2B5EF4-FFF2-40B4-BE49-F238E27FC236}">
                <a16:creationId xmlns:a16="http://schemas.microsoft.com/office/drawing/2014/main" id="{4F3C9384-2827-4D50-8E85-6C8ED118CCE8}"/>
              </a:ext>
            </a:extLst>
          </p:cNvPr>
          <p:cNvSpPr/>
          <p:nvPr/>
        </p:nvSpPr>
        <p:spPr>
          <a:xfrm>
            <a:off x="2835235" y="3143081"/>
            <a:ext cx="1277914" cy="200055"/>
          </a:xfrm>
          <a:prstGeom prst="rect">
            <a:avLst/>
          </a:prstGeom>
        </p:spPr>
        <p:txBody>
          <a:bodyPr wrap="none">
            <a:spAutoFit/>
          </a:bodyPr>
          <a:lstStyle/>
          <a:p>
            <a:pPr defTabSz="414772"/>
            <a:r>
              <a:rPr kumimoji="0" lang="en-US" altLang="ja-JP" sz="700" dirty="0">
                <a:solidFill>
                  <a:prstClr val="black"/>
                </a:solidFill>
                <a:latin typeface="游ゴシック" panose="020B0400000000000000" pitchFamily="50" charset="-128"/>
                <a:ea typeface="游ゴシック" panose="020B0400000000000000" pitchFamily="50" charset="-128"/>
                <a:hlinkClick r:id="rId27"/>
              </a:rPr>
              <a:t>https://book.asahi.com/</a:t>
            </a:r>
            <a:r>
              <a:rPr kumimoji="0" lang="ja-JP" altLang="en-US" sz="700" dirty="0">
                <a:solidFill>
                  <a:prstClr val="black"/>
                </a:solidFill>
                <a:latin typeface="游ゴシック" panose="020B0400000000000000" pitchFamily="50" charset="-128"/>
                <a:ea typeface="游ゴシック" panose="020B0400000000000000" pitchFamily="50" charset="-128"/>
              </a:rPr>
              <a:t>　</a:t>
            </a:r>
            <a:endParaRPr kumimoji="0"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143" name="正方形/長方形 142">
            <a:extLst>
              <a:ext uri="{FF2B5EF4-FFF2-40B4-BE49-F238E27FC236}">
                <a16:creationId xmlns:a16="http://schemas.microsoft.com/office/drawing/2014/main" id="{24CC3A8B-643D-45D4-B403-6954A529DFB9}"/>
              </a:ext>
            </a:extLst>
          </p:cNvPr>
          <p:cNvSpPr/>
          <p:nvPr/>
        </p:nvSpPr>
        <p:spPr>
          <a:xfrm>
            <a:off x="2833036" y="2879314"/>
            <a:ext cx="926375" cy="275586"/>
          </a:xfrm>
          <a:prstGeom prst="rect">
            <a:avLst/>
          </a:prstGeom>
        </p:spPr>
        <p:txBody>
          <a:bodyPr wrap="none">
            <a:spAutoFit/>
          </a:bodyPr>
          <a:lstStyle/>
          <a:p>
            <a:pPr defTabSz="414772"/>
            <a:r>
              <a:rPr lang="ja-JP" altLang="en-US" sz="1400" b="1" dirty="0">
                <a:solidFill>
                  <a:prstClr val="black"/>
                </a:solidFill>
                <a:latin typeface="游ゴシック"/>
                <a:ea typeface="游ゴシック"/>
              </a:rPr>
              <a:t>好書好日</a:t>
            </a:r>
          </a:p>
        </p:txBody>
      </p:sp>
      <p:sp>
        <p:nvSpPr>
          <p:cNvPr id="144" name="正方形/長方形 143">
            <a:extLst>
              <a:ext uri="{FF2B5EF4-FFF2-40B4-BE49-F238E27FC236}">
                <a16:creationId xmlns:a16="http://schemas.microsoft.com/office/drawing/2014/main" id="{34074359-A34A-4BBF-ADF5-9EFE3EEE4951}"/>
              </a:ext>
            </a:extLst>
          </p:cNvPr>
          <p:cNvSpPr/>
          <p:nvPr/>
        </p:nvSpPr>
        <p:spPr>
          <a:xfrm>
            <a:off x="7855051" y="2363510"/>
            <a:ext cx="1418978" cy="200055"/>
          </a:xfrm>
          <a:prstGeom prst="rect">
            <a:avLst/>
          </a:prstGeom>
        </p:spPr>
        <p:txBody>
          <a:bodyPr wrap="none">
            <a:spAutoFit/>
          </a:bodyPr>
          <a:lstStyle/>
          <a:p>
            <a:pPr defTabSz="414772"/>
            <a:r>
              <a:rPr kumimoji="0" lang="en-US" altLang="ja-JP" sz="700">
                <a:solidFill>
                  <a:prstClr val="black"/>
                </a:solidFill>
                <a:latin typeface="游ゴシック" panose="020B0400000000000000" pitchFamily="50" charset="-128"/>
                <a:ea typeface="游ゴシック" panose="020B0400000000000000" pitchFamily="50" charset="-128"/>
                <a:hlinkClick r:id="rId28"/>
              </a:rPr>
              <a:t>https://souzoku.asahi.com/</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146" name="正方形/長方形 145">
            <a:extLst>
              <a:ext uri="{FF2B5EF4-FFF2-40B4-BE49-F238E27FC236}">
                <a16:creationId xmlns:a16="http://schemas.microsoft.com/office/drawing/2014/main" id="{527268C5-B653-4697-9490-BF0B88A8D1D4}"/>
              </a:ext>
            </a:extLst>
          </p:cNvPr>
          <p:cNvSpPr/>
          <p:nvPr/>
        </p:nvSpPr>
        <p:spPr>
          <a:xfrm>
            <a:off x="7855052" y="2121355"/>
            <a:ext cx="926375" cy="275586"/>
          </a:xfrm>
          <a:prstGeom prst="rect">
            <a:avLst/>
          </a:prstGeom>
        </p:spPr>
        <p:txBody>
          <a:bodyPr wrap="none">
            <a:spAutoFit/>
          </a:bodyPr>
          <a:lstStyle/>
          <a:p>
            <a:pPr defTabSz="414772"/>
            <a:r>
              <a:rPr lang="ja-JP" altLang="en-US" sz="1400" b="1">
                <a:solidFill>
                  <a:prstClr val="black"/>
                </a:solidFill>
                <a:latin typeface="游ゴシック"/>
                <a:ea typeface="游ゴシック"/>
              </a:rPr>
              <a:t>相続会議</a:t>
            </a:r>
          </a:p>
        </p:txBody>
      </p:sp>
      <p:sp>
        <p:nvSpPr>
          <p:cNvPr id="151" name="正方形/長方形 150">
            <a:extLst>
              <a:ext uri="{FF2B5EF4-FFF2-40B4-BE49-F238E27FC236}">
                <a16:creationId xmlns:a16="http://schemas.microsoft.com/office/drawing/2014/main" id="{CCA22581-B2ED-45B1-812F-0CE55C2DA2CB}"/>
              </a:ext>
            </a:extLst>
          </p:cNvPr>
          <p:cNvSpPr/>
          <p:nvPr/>
        </p:nvSpPr>
        <p:spPr>
          <a:xfrm>
            <a:off x="2840526" y="1150085"/>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52" name="正方形/長方形 151">
            <a:extLst>
              <a:ext uri="{FF2B5EF4-FFF2-40B4-BE49-F238E27FC236}">
                <a16:creationId xmlns:a16="http://schemas.microsoft.com/office/drawing/2014/main" id="{C97AB945-4845-4CC2-883D-9261FB35D14A}"/>
              </a:ext>
            </a:extLst>
          </p:cNvPr>
          <p:cNvSpPr/>
          <p:nvPr/>
        </p:nvSpPr>
        <p:spPr>
          <a:xfrm>
            <a:off x="2844492" y="1310806"/>
            <a:ext cx="1207901" cy="275586"/>
          </a:xfrm>
          <a:prstGeom prst="rect">
            <a:avLst/>
          </a:prstGeom>
        </p:spPr>
        <p:txBody>
          <a:bodyPr wrap="none">
            <a:spAutoFit/>
          </a:bodyPr>
          <a:lstStyle/>
          <a:p>
            <a:pPr defTabSz="414772"/>
            <a:r>
              <a:rPr lang="en-US" altLang="ja-JP" sz="1400" b="1">
                <a:solidFill>
                  <a:prstClr val="black"/>
                </a:solidFill>
                <a:latin typeface="游ゴシック"/>
                <a:ea typeface="游ゴシック"/>
              </a:rPr>
              <a:t>HUFFPOST</a:t>
            </a:r>
          </a:p>
        </p:txBody>
      </p:sp>
      <p:sp>
        <p:nvSpPr>
          <p:cNvPr id="267" name="正方形/長方形 266">
            <a:extLst>
              <a:ext uri="{FF2B5EF4-FFF2-40B4-BE49-F238E27FC236}">
                <a16:creationId xmlns:a16="http://schemas.microsoft.com/office/drawing/2014/main" id="{834FC35F-4F12-4964-B5D9-6E453EA001D8}"/>
              </a:ext>
            </a:extLst>
          </p:cNvPr>
          <p:cNvSpPr/>
          <p:nvPr/>
        </p:nvSpPr>
        <p:spPr>
          <a:xfrm>
            <a:off x="2844180" y="1586066"/>
            <a:ext cx="1571264" cy="200055"/>
          </a:xfrm>
          <a:prstGeom prst="rect">
            <a:avLst/>
          </a:prstGeom>
        </p:spPr>
        <p:txBody>
          <a:bodyPr wrap="none">
            <a:spAutoFit/>
          </a:bodyPr>
          <a:lstStyle/>
          <a:p>
            <a:pPr defTabSz="414772"/>
            <a:r>
              <a:rPr kumimoji="0" lang="en-US" altLang="ja-JP" sz="700">
                <a:solidFill>
                  <a:prstClr val="black"/>
                </a:solidFill>
                <a:latin typeface="游ゴシック" panose="020B0400000000000000" pitchFamily="50" charset="-128"/>
                <a:ea typeface="游ゴシック" panose="020B0400000000000000" pitchFamily="50" charset="-128"/>
                <a:hlinkClick r:id="rId29"/>
              </a:rPr>
              <a:t>https://www.huffingtonpost.jp/</a:t>
            </a:r>
            <a:r>
              <a:rPr kumimoji="0" lang="ja-JP" altLang="en-US" sz="700">
                <a:solidFill>
                  <a:prstClr val="black"/>
                </a:solidFill>
                <a:latin typeface="游ゴシック" panose="020B0400000000000000" pitchFamily="50" charset="-128"/>
                <a:ea typeface="游ゴシック" panose="020B0400000000000000" pitchFamily="50" charset="-128"/>
              </a:rPr>
              <a:t>　</a:t>
            </a:r>
            <a:endParaRPr kumimoji="0"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71" name="正方形/長方形 270">
            <a:extLst>
              <a:ext uri="{FF2B5EF4-FFF2-40B4-BE49-F238E27FC236}">
                <a16:creationId xmlns:a16="http://schemas.microsoft.com/office/drawing/2014/main" id="{6DC9B1C2-8135-497D-8F0D-DCA59D036391}"/>
              </a:ext>
            </a:extLst>
          </p:cNvPr>
          <p:cNvSpPr/>
          <p:nvPr/>
        </p:nvSpPr>
        <p:spPr>
          <a:xfrm>
            <a:off x="5352873" y="2742353"/>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273" name="正方形/長方形 272">
            <a:extLst>
              <a:ext uri="{FF2B5EF4-FFF2-40B4-BE49-F238E27FC236}">
                <a16:creationId xmlns:a16="http://schemas.microsoft.com/office/drawing/2014/main" id="{1D2FFC13-3A56-4ED1-ACFA-4AF66CD64833}"/>
              </a:ext>
            </a:extLst>
          </p:cNvPr>
          <p:cNvSpPr/>
          <p:nvPr/>
        </p:nvSpPr>
        <p:spPr>
          <a:xfrm>
            <a:off x="5359403" y="3153757"/>
            <a:ext cx="1300356" cy="200055"/>
          </a:xfrm>
          <a:prstGeom prst="rect">
            <a:avLst/>
          </a:prstGeom>
        </p:spPr>
        <p:txBody>
          <a:bodyPr wrap="none">
            <a:spAutoFit/>
          </a:bodyPr>
          <a:lstStyle/>
          <a:p>
            <a:pPr defTabSz="414772"/>
            <a:r>
              <a:rPr kumimoji="0" lang="en-US" altLang="ja-JP" sz="700" dirty="0">
                <a:solidFill>
                  <a:prstClr val="black"/>
                </a:solidFill>
                <a:latin typeface="游ゴシック" panose="020B0400000000000000" pitchFamily="50" charset="-128"/>
                <a:ea typeface="游ゴシック" panose="020B0400000000000000" pitchFamily="50" charset="-128"/>
                <a:hlinkClick r:id="rId30"/>
              </a:rPr>
              <a:t>https://sippo.asahi.com/</a:t>
            </a:r>
            <a:r>
              <a:rPr kumimoji="0" lang="ja-JP" altLang="en-US" sz="700" dirty="0">
                <a:solidFill>
                  <a:prstClr val="black"/>
                </a:solidFill>
                <a:latin typeface="游ゴシック" panose="020B0400000000000000" pitchFamily="50" charset="-128"/>
                <a:ea typeface="游ゴシック" panose="020B0400000000000000" pitchFamily="50" charset="-128"/>
              </a:rPr>
              <a:t>　</a:t>
            </a:r>
            <a:endParaRPr kumimoji="0"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274" name="正方形/長方形 273">
            <a:extLst>
              <a:ext uri="{FF2B5EF4-FFF2-40B4-BE49-F238E27FC236}">
                <a16:creationId xmlns:a16="http://schemas.microsoft.com/office/drawing/2014/main" id="{5CCABF0E-8361-445C-89D5-98536AC55E2C}"/>
              </a:ext>
            </a:extLst>
          </p:cNvPr>
          <p:cNvSpPr/>
          <p:nvPr/>
        </p:nvSpPr>
        <p:spPr>
          <a:xfrm>
            <a:off x="5362952" y="2859533"/>
            <a:ext cx="676722" cy="275586"/>
          </a:xfrm>
          <a:prstGeom prst="rect">
            <a:avLst/>
          </a:prstGeom>
        </p:spPr>
        <p:txBody>
          <a:bodyPr wrap="none">
            <a:spAutoFit/>
          </a:bodyPr>
          <a:lstStyle/>
          <a:p>
            <a:pPr defTabSz="414772"/>
            <a:r>
              <a:rPr lang="en-US" altLang="ja-JP" sz="1400" b="1" dirty="0" err="1">
                <a:solidFill>
                  <a:prstClr val="black"/>
                </a:solidFill>
                <a:latin typeface="游ゴシック"/>
                <a:ea typeface="游ゴシック"/>
              </a:rPr>
              <a:t>sippo</a:t>
            </a:r>
            <a:endParaRPr lang="ja-JP" altLang="en-US" sz="1400" b="1" dirty="0">
              <a:solidFill>
                <a:prstClr val="black"/>
              </a:solidFill>
              <a:latin typeface="游ゴシック"/>
              <a:ea typeface="游ゴシック"/>
            </a:endParaRPr>
          </a:p>
        </p:txBody>
      </p:sp>
      <p:sp>
        <p:nvSpPr>
          <p:cNvPr id="117" name="正方形/長方形 116">
            <a:extLst>
              <a:ext uri="{FF2B5EF4-FFF2-40B4-BE49-F238E27FC236}">
                <a16:creationId xmlns:a16="http://schemas.microsoft.com/office/drawing/2014/main" id="{8B9A558B-B222-4813-805A-9413D94CF31A}"/>
              </a:ext>
            </a:extLst>
          </p:cNvPr>
          <p:cNvSpPr/>
          <p:nvPr/>
        </p:nvSpPr>
        <p:spPr>
          <a:xfrm>
            <a:off x="331664" y="5885020"/>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120" name="正方形/長方形 119">
            <a:extLst>
              <a:ext uri="{FF2B5EF4-FFF2-40B4-BE49-F238E27FC236}">
                <a16:creationId xmlns:a16="http://schemas.microsoft.com/office/drawing/2014/main" id="{A2783402-1C4F-4AB0-A5B0-39752D234FF9}"/>
              </a:ext>
            </a:extLst>
          </p:cNvPr>
          <p:cNvSpPr/>
          <p:nvPr/>
        </p:nvSpPr>
        <p:spPr>
          <a:xfrm>
            <a:off x="364565" y="6037482"/>
            <a:ext cx="1736373" cy="261610"/>
          </a:xfrm>
          <a:prstGeom prst="rect">
            <a:avLst/>
          </a:prstGeom>
        </p:spPr>
        <p:txBody>
          <a:bodyPr wrap="none">
            <a:spAutoFit/>
          </a:bodyPr>
          <a:lstStyle/>
          <a:p>
            <a:r>
              <a:rPr lang="ja-JP" altLang="en-US" sz="1100" b="1" dirty="0">
                <a:latin typeface="游ゴシック" panose="020B0400000000000000" pitchFamily="50" charset="-128"/>
                <a:ea typeface="游ゴシック" panose="020B0400000000000000" pitchFamily="50" charset="-128"/>
              </a:rPr>
              <a:t>朝日新聞ポッドキャスト</a:t>
            </a:r>
            <a:endParaRPr lang="ja-JP" altLang="en-US" sz="1100" dirty="0"/>
          </a:p>
        </p:txBody>
      </p:sp>
      <p:sp>
        <p:nvSpPr>
          <p:cNvPr id="121" name="テキスト ボックス 120">
            <a:extLst>
              <a:ext uri="{FF2B5EF4-FFF2-40B4-BE49-F238E27FC236}">
                <a16:creationId xmlns:a16="http://schemas.microsoft.com/office/drawing/2014/main" id="{87873E61-09F3-4E17-AE4D-2FA1283241B9}"/>
              </a:ext>
            </a:extLst>
          </p:cNvPr>
          <p:cNvSpPr txBox="1"/>
          <p:nvPr/>
        </p:nvSpPr>
        <p:spPr>
          <a:xfrm>
            <a:off x="0" y="7336259"/>
            <a:ext cx="10691813" cy="230832"/>
          </a:xfrm>
          <a:prstGeom prst="rect">
            <a:avLst/>
          </a:prstGeom>
          <a:solidFill>
            <a:schemeClr val="bg1">
              <a:lumMod val="50000"/>
            </a:schemeClr>
          </a:solidFill>
        </p:spPr>
        <p:txBody>
          <a:bodyPr wrap="square" rtlCol="0" anchor="ctr">
            <a:spAutoFit/>
          </a:bodyPr>
          <a:lstStyle/>
          <a:p>
            <a:pPr marL="0" marR="0" indent="0" algn="ctr" defTabSz="914395" rtl="0" eaLnBrk="1" fontAlgn="auto" latinLnBrk="0" hangingPunct="1">
              <a:lnSpc>
                <a:spcPct val="100000"/>
              </a:lnSpc>
              <a:spcBef>
                <a:spcPts val="0"/>
              </a:spcBef>
              <a:spcAft>
                <a:spcPts val="0"/>
              </a:spcAft>
              <a:buClrTx/>
              <a:buSzTx/>
              <a:buFontTx/>
              <a:buNone/>
              <a:tabLst/>
              <a:defRPr/>
            </a:pPr>
            <a:r>
              <a:rPr lang="ja-JP" altLang="en-US" sz="900" b="1" dirty="0">
                <a:solidFill>
                  <a:schemeClr val="bg1"/>
                </a:solidFill>
                <a:latin typeface="游ゴシック" panose="020B0400000000000000" pitchFamily="50" charset="-128"/>
                <a:ea typeface="游ゴシック" panose="020B0400000000000000" pitchFamily="50" charset="-128"/>
                <a:cs typeface="メイリオ" pitchFamily="50" charset="-128"/>
              </a:rPr>
              <a:t>お問い合わせ　朝日新聞社メディア事業本部 プランニング部 </a:t>
            </a:r>
            <a:r>
              <a:rPr lang="en-US" altLang="ja-JP" sz="900" b="1" dirty="0" err="1">
                <a:solidFill>
                  <a:schemeClr val="bg1"/>
                </a:solidFill>
                <a:latin typeface="游ゴシック" panose="020B0400000000000000" pitchFamily="50" charset="-128"/>
                <a:ea typeface="游ゴシック" panose="020B0400000000000000" pitchFamily="50" charset="-128"/>
                <a:cs typeface="メイリオ" pitchFamily="50" charset="-128"/>
              </a:rPr>
              <a:t>Mail:ad-info@asahi.com</a:t>
            </a:r>
            <a:endParaRPr lang="ja-JP" altLang="en-US" sz="900" b="1" dirty="0">
              <a:solidFill>
                <a:schemeClr val="bg1"/>
              </a:solidFill>
              <a:latin typeface="游ゴシック" panose="020B0400000000000000" pitchFamily="50" charset="-128"/>
              <a:ea typeface="游ゴシック" panose="020B0400000000000000" pitchFamily="50" charset="-128"/>
              <a:cs typeface="メイリオ" pitchFamily="50" charset="-128"/>
            </a:endParaRPr>
          </a:p>
        </p:txBody>
      </p:sp>
      <p:sp>
        <p:nvSpPr>
          <p:cNvPr id="125" name="スライド番号プレースホルダー 3">
            <a:extLst>
              <a:ext uri="{FF2B5EF4-FFF2-40B4-BE49-F238E27FC236}">
                <a16:creationId xmlns:a16="http://schemas.microsoft.com/office/drawing/2014/main" id="{2F944E7E-3FA2-4F94-A0F2-05B4F410891E}"/>
              </a:ext>
            </a:extLst>
          </p:cNvPr>
          <p:cNvSpPr txBox="1">
            <a:spLocks/>
          </p:cNvSpPr>
          <p:nvPr/>
        </p:nvSpPr>
        <p:spPr>
          <a:xfrm>
            <a:off x="10040711" y="7333516"/>
            <a:ext cx="651103" cy="254451"/>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29CD73-038F-45D3-9269-89051DDB41BF}" type="slidenum">
              <a:rPr kumimoji="1" lang="ja-JP" altLang="en-US" sz="1050" dirty="0" smtClean="0">
                <a:solidFill>
                  <a:schemeClr val="bg1"/>
                </a:solidFill>
              </a:rPr>
              <a:pPr/>
              <a:t>41</a:t>
            </a:fld>
            <a:endParaRPr kumimoji="1" lang="ja-JP" altLang="en-US" sz="1050">
              <a:solidFill>
                <a:schemeClr val="bg1"/>
              </a:solidFill>
            </a:endParaRPr>
          </a:p>
        </p:txBody>
      </p:sp>
      <p:sp>
        <p:nvSpPr>
          <p:cNvPr id="293" name="正方形/長方形 292">
            <a:extLst>
              <a:ext uri="{FF2B5EF4-FFF2-40B4-BE49-F238E27FC236}">
                <a16:creationId xmlns:a16="http://schemas.microsoft.com/office/drawing/2014/main" id="{7D4F7F96-E9F8-4DC4-84B1-4F154797FFD5}"/>
              </a:ext>
            </a:extLst>
          </p:cNvPr>
          <p:cNvSpPr/>
          <p:nvPr/>
        </p:nvSpPr>
        <p:spPr>
          <a:xfrm>
            <a:off x="5339075" y="5127656"/>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296" name="正方形/長方形 295">
            <a:extLst>
              <a:ext uri="{FF2B5EF4-FFF2-40B4-BE49-F238E27FC236}">
                <a16:creationId xmlns:a16="http://schemas.microsoft.com/office/drawing/2014/main" id="{5434CADB-2CA9-4D4C-9684-130DDC9252E3}"/>
              </a:ext>
            </a:extLst>
          </p:cNvPr>
          <p:cNvSpPr/>
          <p:nvPr/>
        </p:nvSpPr>
        <p:spPr>
          <a:xfrm>
            <a:off x="5359403" y="5515737"/>
            <a:ext cx="1317990" cy="200055"/>
          </a:xfrm>
          <a:prstGeom prst="rect">
            <a:avLst/>
          </a:prstGeom>
        </p:spPr>
        <p:txBody>
          <a:bodyPr wrap="none">
            <a:spAutoFit/>
          </a:bodyPr>
          <a:lstStyle/>
          <a:p>
            <a:pPr defTabSz="447663">
              <a:defRPr/>
            </a:pPr>
            <a:r>
              <a:rPr lang="en-US" altLang="ja-JP" sz="700" dirty="0">
                <a:solidFill>
                  <a:prstClr val="black"/>
                </a:solidFill>
                <a:latin typeface="游ゴシック" panose="020B0400000000000000" pitchFamily="50" charset="-128"/>
                <a:ea typeface="游ゴシック" panose="020B0400000000000000" pitchFamily="50" charset="-128"/>
                <a:hlinkClick r:id="rId31"/>
              </a:rPr>
              <a:t>https://smbiz.asahi.com/</a:t>
            </a:r>
            <a:r>
              <a:rPr lang="ja-JP" altLang="en-US" sz="700" dirty="0">
                <a:solidFill>
                  <a:prstClr val="black"/>
                </a:solidFill>
                <a:latin typeface="游ゴシック" panose="020B0400000000000000" pitchFamily="50" charset="-128"/>
                <a:ea typeface="游ゴシック" panose="020B0400000000000000" pitchFamily="50" charset="-128"/>
              </a:rPr>
              <a:t>　</a:t>
            </a:r>
            <a:endParaRPr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297" name="正方形/長方形 296">
            <a:extLst>
              <a:ext uri="{FF2B5EF4-FFF2-40B4-BE49-F238E27FC236}">
                <a16:creationId xmlns:a16="http://schemas.microsoft.com/office/drawing/2014/main" id="{CF2390B5-27EC-49B6-A9C3-24671339FD9D}"/>
              </a:ext>
            </a:extLst>
          </p:cNvPr>
          <p:cNvSpPr/>
          <p:nvPr/>
        </p:nvSpPr>
        <p:spPr>
          <a:xfrm>
            <a:off x="5362716" y="5254056"/>
            <a:ext cx="1261884" cy="307777"/>
          </a:xfrm>
          <a:prstGeom prst="rect">
            <a:avLst/>
          </a:prstGeom>
        </p:spPr>
        <p:txBody>
          <a:bodyPr wrap="none">
            <a:spAutoFit/>
          </a:bodyPr>
          <a:lstStyle/>
          <a:p>
            <a:pPr defTabSz="414772"/>
            <a:r>
              <a:rPr lang="ja-JP" altLang="en-US" sz="1400" b="1" dirty="0">
                <a:solidFill>
                  <a:prstClr val="black"/>
                </a:solidFill>
                <a:latin typeface="游ゴシック"/>
                <a:ea typeface="游ゴシック"/>
              </a:rPr>
              <a:t>ツギノジダイ</a:t>
            </a:r>
          </a:p>
        </p:txBody>
      </p:sp>
      <p:pic>
        <p:nvPicPr>
          <p:cNvPr id="182" name="Picture 2" descr="http://chart.apis.google.com/chart?chs=400x400&amp;cht=qr&amp;chl=https://www.asahi.com/">
            <a:extLst>
              <a:ext uri="{FF2B5EF4-FFF2-40B4-BE49-F238E27FC236}">
                <a16:creationId xmlns:a16="http://schemas.microsoft.com/office/drawing/2014/main" id="{B4A4685D-DF42-46C7-8907-E8E9318EE7FB}"/>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2071381" y="479703"/>
            <a:ext cx="541094" cy="541094"/>
          </a:xfrm>
          <a:prstGeom prst="rect">
            <a:avLst/>
          </a:prstGeom>
          <a:solidFill>
            <a:schemeClr val="accent2"/>
          </a:solidFill>
        </p:spPr>
      </p:pic>
      <p:pic>
        <p:nvPicPr>
          <p:cNvPr id="187" name="Picture 2" descr="http://chart.apis.google.com/chart?chs=400x400&amp;cht=qr&amp;chl=https://globe.asahi.com/">
            <a:extLst>
              <a:ext uri="{FF2B5EF4-FFF2-40B4-BE49-F238E27FC236}">
                <a16:creationId xmlns:a16="http://schemas.microsoft.com/office/drawing/2014/main" id="{53F29C8A-BE76-4257-9F4A-16C789CBAFF4}"/>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9592521" y="1201149"/>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
            <a:extLst>
              <a:ext uri="{FF2B5EF4-FFF2-40B4-BE49-F238E27FC236}">
                <a16:creationId xmlns:a16="http://schemas.microsoft.com/office/drawing/2014/main" id="{0F628749-2DC6-4A21-9863-D83F83B47037}"/>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p:blipFill>
        <p:spPr bwMode="auto">
          <a:xfrm>
            <a:off x="7088912" y="1200240"/>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
            <a:extLst>
              <a:ext uri="{FF2B5EF4-FFF2-40B4-BE49-F238E27FC236}">
                <a16:creationId xmlns:a16="http://schemas.microsoft.com/office/drawing/2014/main" id="{2C507AFD-3D1C-46DC-86F6-96B6253D7902}"/>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p:blipFill>
        <p:spPr bwMode="auto">
          <a:xfrm>
            <a:off x="2075885" y="1200238"/>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 descr="http://chart.apis.google.com/chart?chs=400x400&amp;cht=qr&amp;chl=https://www.huffingtonpost.jp">
            <a:extLst>
              <a:ext uri="{FF2B5EF4-FFF2-40B4-BE49-F238E27FC236}">
                <a16:creationId xmlns:a16="http://schemas.microsoft.com/office/drawing/2014/main" id="{AF8D7008-EB4F-411B-892B-FDA668631129}"/>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4557723" y="1200238"/>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http://chart.apis.google.com/chart?chs=400x400&amp;cht=qr&amp;chl=https://asm.asahi.com/">
            <a:extLst>
              <a:ext uri="{FF2B5EF4-FFF2-40B4-BE49-F238E27FC236}">
                <a16:creationId xmlns:a16="http://schemas.microsoft.com/office/drawing/2014/main" id="{B35294E2-5847-4A15-A677-94A0504DEEB8}"/>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4573170" y="3524962"/>
            <a:ext cx="592697" cy="592697"/>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2" descr="http://chart.apis.google.com/chart?chs=400x400&amp;cht=qr&amp;chl=https://4years.asahi.com/">
            <a:extLst>
              <a:ext uri="{FF2B5EF4-FFF2-40B4-BE49-F238E27FC236}">
                <a16:creationId xmlns:a16="http://schemas.microsoft.com/office/drawing/2014/main" id="{1BFD2F6C-FD19-4622-937D-56F760F840C6}"/>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7088912" y="2018951"/>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4" descr="http://chart.apis.google.com/chart?chs=400x400&amp;cht=qr&amp;chl=https://telling.asahi.com/">
            <a:extLst>
              <a:ext uri="{FF2B5EF4-FFF2-40B4-BE49-F238E27FC236}">
                <a16:creationId xmlns:a16="http://schemas.microsoft.com/office/drawing/2014/main" id="{06CC2117-F702-40FF-877E-8C16712464B3}"/>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2078095" y="2025302"/>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4">
            <a:extLst>
              <a:ext uri="{FF2B5EF4-FFF2-40B4-BE49-F238E27FC236}">
                <a16:creationId xmlns:a16="http://schemas.microsoft.com/office/drawing/2014/main" id="{2153FB85-F686-4891-870D-464454309695}"/>
              </a:ext>
            </a:extLst>
          </p:cNvPr>
          <p:cNvPicPr>
            <a:picLocks noChangeAspect="1" noChangeArrowheads="1"/>
          </p:cNvPicPr>
          <p:nvPr/>
        </p:nvPicPr>
        <p:blipFill>
          <a:blip r:embed="rId40">
            <a:extLst>
              <a:ext uri="{28A0092B-C50C-407E-A947-70E740481C1C}">
                <a14:useLocalDpi xmlns:a14="http://schemas.microsoft.com/office/drawing/2010/main"/>
              </a:ext>
            </a:extLst>
          </a:blip>
          <a:srcRect/>
          <a:stretch/>
        </p:blipFill>
        <p:spPr bwMode="auto">
          <a:xfrm>
            <a:off x="4571362" y="2018951"/>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214" name="図 213">
            <a:extLst>
              <a:ext uri="{FF2B5EF4-FFF2-40B4-BE49-F238E27FC236}">
                <a16:creationId xmlns:a16="http://schemas.microsoft.com/office/drawing/2014/main" id="{80328AF3-0171-499D-B952-7187FA0E181B}"/>
              </a:ext>
            </a:extLst>
          </p:cNvPr>
          <p:cNvPicPr>
            <a:picLocks noChangeAspect="1"/>
          </p:cNvPicPr>
          <p:nvPr/>
        </p:nvPicPr>
        <p:blipFill>
          <a:blip r:embed="rId41" cstate="print">
            <a:extLst>
              <a:ext uri="{28A0092B-C50C-407E-A947-70E740481C1C}">
                <a14:useLocalDpi xmlns:a14="http://schemas.microsoft.com/office/drawing/2010/main"/>
              </a:ext>
            </a:extLst>
          </a:blip>
          <a:srcRect/>
          <a:stretch/>
        </p:blipFill>
        <p:spPr>
          <a:xfrm>
            <a:off x="9607596" y="2751191"/>
            <a:ext cx="541094" cy="541094"/>
          </a:xfrm>
          <a:prstGeom prst="rect">
            <a:avLst/>
          </a:prstGeom>
        </p:spPr>
      </p:pic>
      <p:pic>
        <p:nvPicPr>
          <p:cNvPr id="232" name="Picture 2">
            <a:extLst>
              <a:ext uri="{FF2B5EF4-FFF2-40B4-BE49-F238E27FC236}">
                <a16:creationId xmlns:a16="http://schemas.microsoft.com/office/drawing/2014/main" id="{F2E00177-B2FF-4DBA-9684-6BD25B4CD9C8}"/>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p:blipFill>
        <p:spPr bwMode="auto">
          <a:xfrm>
            <a:off x="9607969" y="3561800"/>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234" name="図 233">
            <a:extLst>
              <a:ext uri="{FF2B5EF4-FFF2-40B4-BE49-F238E27FC236}">
                <a16:creationId xmlns:a16="http://schemas.microsoft.com/office/drawing/2014/main" id="{94F2CC36-57D7-4AD7-90A1-7FA0225AD669}"/>
              </a:ext>
            </a:extLst>
          </p:cNvPr>
          <p:cNvPicPr>
            <a:picLocks noChangeAspect="1"/>
          </p:cNvPicPr>
          <p:nvPr/>
        </p:nvPicPr>
        <p:blipFill>
          <a:blip r:embed="rId43" cstate="print">
            <a:extLst>
              <a:ext uri="{28A0092B-C50C-407E-A947-70E740481C1C}">
                <a14:useLocalDpi xmlns:a14="http://schemas.microsoft.com/office/drawing/2010/main"/>
              </a:ext>
            </a:extLst>
          </a:blip>
          <a:srcRect/>
          <a:stretch/>
        </p:blipFill>
        <p:spPr>
          <a:xfrm>
            <a:off x="7104360" y="3548814"/>
            <a:ext cx="541094" cy="541094"/>
          </a:xfrm>
          <a:prstGeom prst="rect">
            <a:avLst/>
          </a:prstGeom>
        </p:spPr>
      </p:pic>
      <p:pic>
        <p:nvPicPr>
          <p:cNvPr id="240" name="Picture 2" descr="http://chart.apis.google.com/chart?chs=400x400&amp;cht=qr&amp;chl=https://nakamaaru.asahi.com/">
            <a:extLst>
              <a:ext uri="{FF2B5EF4-FFF2-40B4-BE49-F238E27FC236}">
                <a16:creationId xmlns:a16="http://schemas.microsoft.com/office/drawing/2014/main" id="{2EF99C63-2A30-44EC-8B6E-5B55C3405301}"/>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2076406" y="2779581"/>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4" descr="http://chart.apis.google.com/chart?chs=400x400&amp;cht=qr&amp;chl=https://bouncy.news/">
            <a:extLst>
              <a:ext uri="{FF2B5EF4-FFF2-40B4-BE49-F238E27FC236}">
                <a16:creationId xmlns:a16="http://schemas.microsoft.com/office/drawing/2014/main" id="{5E88518C-16A7-4F42-8FA2-E7996B620CB6}"/>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7102551" y="4340596"/>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2" descr="http://chart.apis.google.com/chart?chs=400x400&amp;cht=qr&amp;chl=https://moov.ooo">
            <a:extLst>
              <a:ext uri="{FF2B5EF4-FFF2-40B4-BE49-F238E27FC236}">
                <a16:creationId xmlns:a16="http://schemas.microsoft.com/office/drawing/2014/main" id="{932F1E52-834D-4339-B901-2B8DEFE5189E}"/>
              </a:ext>
            </a:extLst>
          </p:cNvPr>
          <p:cNvPicPr>
            <a:picLocks noChangeAspect="1" noChangeArrowheads="1"/>
          </p:cNvPicPr>
          <p:nvPr/>
        </p:nvPicPr>
        <p:blipFill rotWithShape="1">
          <a:blip r:embed="rId46" cstate="print">
            <a:extLst>
              <a:ext uri="{28A0092B-C50C-407E-A947-70E740481C1C}">
                <a14:useLocalDpi xmlns:a14="http://schemas.microsoft.com/office/drawing/2010/main"/>
              </a:ext>
            </a:extLst>
          </a:blip>
          <a:srcRect/>
          <a:stretch/>
        </p:blipFill>
        <p:spPr bwMode="auto">
          <a:xfrm>
            <a:off x="4534822" y="4332411"/>
            <a:ext cx="584021" cy="541094"/>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2" descr="http://chart.apis.google.com/chart?chs=400x400&amp;cht=qr&amp;chl=https://vk.sportsbull.jp/koshien/">
            <a:extLst>
              <a:ext uri="{FF2B5EF4-FFF2-40B4-BE49-F238E27FC236}">
                <a16:creationId xmlns:a16="http://schemas.microsoft.com/office/drawing/2014/main" id="{147ADFA0-16BC-4E08-A297-DB0A0E89A0A8}"/>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9627593" y="4388481"/>
            <a:ext cx="541094" cy="541094"/>
          </a:xfrm>
          <a:prstGeom prst="rect">
            <a:avLst/>
          </a:prstGeom>
          <a:noFill/>
          <a:extLst>
            <a:ext uri="{909E8E84-426E-40DD-AFC4-6F175D3DCCD1}">
              <a14:hiddenFill xmlns:a14="http://schemas.microsoft.com/office/drawing/2010/main">
                <a:solidFill>
                  <a:srgbClr val="FFFFFF"/>
                </a:solidFill>
              </a14:hiddenFill>
            </a:ext>
          </a:extLst>
        </p:spPr>
      </p:pic>
      <p:grpSp>
        <p:nvGrpSpPr>
          <p:cNvPr id="258" name="グループ化 257">
            <a:extLst>
              <a:ext uri="{FF2B5EF4-FFF2-40B4-BE49-F238E27FC236}">
                <a16:creationId xmlns:a16="http://schemas.microsoft.com/office/drawing/2014/main" id="{39F72E7E-ECDA-40D8-976B-7D10882707A9}"/>
              </a:ext>
            </a:extLst>
          </p:cNvPr>
          <p:cNvGrpSpPr/>
          <p:nvPr/>
        </p:nvGrpSpPr>
        <p:grpSpPr>
          <a:xfrm>
            <a:off x="1652738" y="4270220"/>
            <a:ext cx="960018" cy="399206"/>
            <a:chOff x="8804783" y="5353169"/>
            <a:chExt cx="1490752" cy="619902"/>
          </a:xfrm>
        </p:grpSpPr>
        <p:pic>
          <p:nvPicPr>
            <p:cNvPr id="259" name="図 258">
              <a:extLst>
                <a:ext uri="{FF2B5EF4-FFF2-40B4-BE49-F238E27FC236}">
                  <a16:creationId xmlns:a16="http://schemas.microsoft.com/office/drawing/2014/main" id="{266F86AF-B505-4D91-B14C-F4A76CE9CD12}"/>
                </a:ext>
              </a:extLst>
            </p:cNvPr>
            <p:cNvPicPr>
              <a:picLocks noChangeAspect="1"/>
            </p:cNvPicPr>
            <p:nvPr/>
          </p:nvPicPr>
          <p:blipFill>
            <a:blip r:embed="rId48" cstate="print">
              <a:extLst>
                <a:ext uri="{28A0092B-C50C-407E-A947-70E740481C1C}">
                  <a14:useLocalDpi xmlns:a14="http://schemas.microsoft.com/office/drawing/2010/main"/>
                </a:ext>
              </a:extLst>
            </a:blip>
            <a:srcRect/>
            <a:stretch/>
          </p:blipFill>
          <p:spPr>
            <a:xfrm>
              <a:off x="8804783" y="5353173"/>
              <a:ext cx="619898" cy="619898"/>
            </a:xfrm>
            <a:prstGeom prst="rect">
              <a:avLst/>
            </a:prstGeom>
          </p:spPr>
        </p:pic>
        <p:pic>
          <p:nvPicPr>
            <p:cNvPr id="260" name="図 259">
              <a:extLst>
                <a:ext uri="{FF2B5EF4-FFF2-40B4-BE49-F238E27FC236}">
                  <a16:creationId xmlns:a16="http://schemas.microsoft.com/office/drawing/2014/main" id="{C2C4D2DB-B206-4D18-8E35-1BE5A81F102D}"/>
                </a:ext>
              </a:extLst>
            </p:cNvPr>
            <p:cNvPicPr>
              <a:picLocks noChangeAspect="1"/>
            </p:cNvPicPr>
            <p:nvPr/>
          </p:nvPicPr>
          <p:blipFill>
            <a:blip r:embed="rId49" cstate="print">
              <a:extLst>
                <a:ext uri="{28A0092B-C50C-407E-A947-70E740481C1C}">
                  <a14:useLocalDpi xmlns:a14="http://schemas.microsoft.com/office/drawing/2010/main"/>
                </a:ext>
              </a:extLst>
            </a:blip>
            <a:srcRect/>
            <a:stretch/>
          </p:blipFill>
          <p:spPr>
            <a:xfrm>
              <a:off x="9675637" y="5353169"/>
              <a:ext cx="619898" cy="619898"/>
            </a:xfrm>
            <a:prstGeom prst="rect">
              <a:avLst/>
            </a:prstGeom>
          </p:spPr>
        </p:pic>
      </p:grpSp>
      <p:pic>
        <p:nvPicPr>
          <p:cNvPr id="265" name="図 264">
            <a:extLst>
              <a:ext uri="{FF2B5EF4-FFF2-40B4-BE49-F238E27FC236}">
                <a16:creationId xmlns:a16="http://schemas.microsoft.com/office/drawing/2014/main" id="{25D33B8B-193D-4121-B846-15B727B694A6}"/>
              </a:ext>
            </a:extLst>
          </p:cNvPr>
          <p:cNvPicPr>
            <a:picLocks noChangeAspect="1"/>
          </p:cNvPicPr>
          <p:nvPr/>
        </p:nvPicPr>
        <p:blipFill>
          <a:blip r:embed="rId50" cstate="print">
            <a:extLst>
              <a:ext uri="{28A0092B-C50C-407E-A947-70E740481C1C}">
                <a14:useLocalDpi xmlns:a14="http://schemas.microsoft.com/office/drawing/2010/main"/>
              </a:ext>
            </a:extLst>
          </a:blip>
          <a:srcRect/>
          <a:stretch/>
        </p:blipFill>
        <p:spPr>
          <a:xfrm>
            <a:off x="4585060" y="5178118"/>
            <a:ext cx="541094" cy="541094"/>
          </a:xfrm>
          <a:prstGeom prst="rect">
            <a:avLst/>
          </a:prstGeom>
        </p:spPr>
      </p:pic>
      <p:pic>
        <p:nvPicPr>
          <p:cNvPr id="266" name="図 265">
            <a:extLst>
              <a:ext uri="{FF2B5EF4-FFF2-40B4-BE49-F238E27FC236}">
                <a16:creationId xmlns:a16="http://schemas.microsoft.com/office/drawing/2014/main" id="{62DEEF5A-253C-431C-B5BE-DC1E3F28DA10}"/>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2055663" y="3544768"/>
            <a:ext cx="566580" cy="566580"/>
          </a:xfrm>
          <a:prstGeom prst="rect">
            <a:avLst/>
          </a:prstGeom>
        </p:spPr>
      </p:pic>
      <p:pic>
        <p:nvPicPr>
          <p:cNvPr id="138" name="Picture 2" descr="http://chart.apis.google.com/chart?chs=400x400&amp;cht=qr&amp;chl=https://www.asahi.com/ads/start/">
            <a:extLst>
              <a:ext uri="{FF2B5EF4-FFF2-40B4-BE49-F238E27FC236}">
                <a16:creationId xmlns:a16="http://schemas.microsoft.com/office/drawing/2014/main" id="{1ECD66FF-D136-4976-A02C-6519DDC792D6}"/>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9607596" y="5148729"/>
            <a:ext cx="561223" cy="561223"/>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http://chart.apis.google.com/chart?chs=400x400&amp;cht=qr&amp;chl=https://book.asahi.com/">
            <a:extLst>
              <a:ext uri="{FF2B5EF4-FFF2-40B4-BE49-F238E27FC236}">
                <a16:creationId xmlns:a16="http://schemas.microsoft.com/office/drawing/2014/main" id="{93AFEA2B-6FF7-4D72-9863-F88362837C7F}"/>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4561075" y="2800706"/>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ttp://chart.apis.google.com/chart?chs=400x400&amp;cht=qr&amp;chl=https://souzoku.asahi.com/">
            <a:extLst>
              <a:ext uri="{FF2B5EF4-FFF2-40B4-BE49-F238E27FC236}">
                <a16:creationId xmlns:a16="http://schemas.microsoft.com/office/drawing/2014/main" id="{D0DE013B-11AD-4C50-A8CE-C177B80E67F1}"/>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9607596" y="2008873"/>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2" descr="http://chart.apis.google.com/chart?chs=400x400&amp;cht=qr&amp;chl=https://sippo.asahi.com/">
            <a:extLst>
              <a:ext uri="{FF2B5EF4-FFF2-40B4-BE49-F238E27FC236}">
                <a16:creationId xmlns:a16="http://schemas.microsoft.com/office/drawing/2014/main" id="{802BF76E-F520-4874-BB3B-508D7AE19513}"/>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7102551" y="2789752"/>
            <a:ext cx="541094" cy="541094"/>
          </a:xfrm>
          <a:prstGeom prst="rect">
            <a:avLst/>
          </a:prstGeom>
          <a:noFill/>
          <a:extLst>
            <a:ext uri="{909E8E84-426E-40DD-AFC4-6F175D3DCCD1}">
              <a14:hiddenFill xmlns:a14="http://schemas.microsoft.com/office/drawing/2010/main">
                <a:solidFill>
                  <a:srgbClr val="FFFFFF"/>
                </a:solidFill>
              </a14:hiddenFill>
            </a:ext>
          </a:extLst>
        </p:spPr>
      </p:pic>
      <p:pic>
        <p:nvPicPr>
          <p:cNvPr id="300" name="図 299" descr="挿絵 が含まれている画像&#10;&#10;自動的に生成された説明">
            <a:extLst>
              <a:ext uri="{FF2B5EF4-FFF2-40B4-BE49-F238E27FC236}">
                <a16:creationId xmlns:a16="http://schemas.microsoft.com/office/drawing/2014/main" id="{E85078DD-DC43-45DB-A899-57138375EF83}"/>
              </a:ext>
            </a:extLst>
          </p:cNvPr>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7077402" y="5146719"/>
            <a:ext cx="556454" cy="556454"/>
          </a:xfrm>
          <a:prstGeom prst="rect">
            <a:avLst/>
          </a:prstGeom>
        </p:spPr>
      </p:pic>
      <p:pic>
        <p:nvPicPr>
          <p:cNvPr id="130" name="図 129" descr="QR コード&#10;&#10;自動的に生成された説明">
            <a:extLst>
              <a:ext uri="{FF2B5EF4-FFF2-40B4-BE49-F238E27FC236}">
                <a16:creationId xmlns:a16="http://schemas.microsoft.com/office/drawing/2014/main" id="{D5D6DAE9-8C1C-4CB0-9619-AE125400843C}"/>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2136019" y="5142960"/>
            <a:ext cx="541094" cy="541094"/>
          </a:xfrm>
          <a:prstGeom prst="rect">
            <a:avLst/>
          </a:prstGeom>
        </p:spPr>
      </p:pic>
      <p:pic>
        <p:nvPicPr>
          <p:cNvPr id="131" name="図 130" descr="QR コード&#10;&#10;自動的に生成された説明">
            <a:extLst>
              <a:ext uri="{FF2B5EF4-FFF2-40B4-BE49-F238E27FC236}">
                <a16:creationId xmlns:a16="http://schemas.microsoft.com/office/drawing/2014/main" id="{52791EDA-90F8-4906-8427-4923F4E6D0DB}"/>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520130" y="5140573"/>
            <a:ext cx="516789" cy="516789"/>
          </a:xfrm>
          <a:prstGeom prst="rect">
            <a:avLst/>
          </a:prstGeom>
        </p:spPr>
      </p:pic>
      <p:sp>
        <p:nvSpPr>
          <p:cNvPr id="132" name="正方形/長方形 131">
            <a:extLst>
              <a:ext uri="{FF2B5EF4-FFF2-40B4-BE49-F238E27FC236}">
                <a16:creationId xmlns:a16="http://schemas.microsoft.com/office/drawing/2014/main" id="{E2D631B9-80C4-4263-BF97-72301E04CB21}"/>
              </a:ext>
            </a:extLst>
          </p:cNvPr>
          <p:cNvSpPr/>
          <p:nvPr/>
        </p:nvSpPr>
        <p:spPr>
          <a:xfrm>
            <a:off x="317024" y="6303213"/>
            <a:ext cx="2519522" cy="180049"/>
          </a:xfrm>
          <a:prstGeom prst="rect">
            <a:avLst/>
          </a:prstGeom>
        </p:spPr>
        <p:txBody>
          <a:bodyPr wrap="square">
            <a:spAutoFit/>
          </a:bodyPr>
          <a:lstStyle/>
          <a:p>
            <a:r>
              <a:rPr lang="en-US" altLang="ja-JP" sz="570" dirty="0">
                <a:latin typeface="+mn-ea"/>
                <a:hlinkClick r:id="rId59"/>
              </a:rPr>
              <a:t>https://podcasts.google.com/search/</a:t>
            </a:r>
            <a:r>
              <a:rPr lang="ja-JP" altLang="en-US" sz="570" dirty="0">
                <a:latin typeface="+mn-ea"/>
                <a:hlinkClick r:id="rId59"/>
              </a:rPr>
              <a:t>朝日新聞ポッドキャスト</a:t>
            </a:r>
            <a:r>
              <a:rPr lang="en-US" altLang="ja-JP" sz="570" dirty="0">
                <a:latin typeface="+mn-ea"/>
                <a:hlinkClick r:id="rId59"/>
              </a:rPr>
              <a:t>?hl=ja</a:t>
            </a:r>
            <a:endParaRPr lang="ja-JP" altLang="en-US" sz="570" dirty="0">
              <a:latin typeface="+mn-ea"/>
            </a:endParaRPr>
          </a:p>
        </p:txBody>
      </p:sp>
      <p:pic>
        <p:nvPicPr>
          <p:cNvPr id="133" name="図 132" descr="QR コード&#10;&#10;自動的に生成された説明">
            <a:extLst>
              <a:ext uri="{FF2B5EF4-FFF2-40B4-BE49-F238E27FC236}">
                <a16:creationId xmlns:a16="http://schemas.microsoft.com/office/drawing/2014/main" id="{8CF79DB7-604F-4EBF-97B7-155040117090}"/>
              </a:ext>
            </a:extLst>
          </p:cNvPr>
          <p:cNvPicPr>
            <a:picLocks noChangeAspect="1"/>
          </p:cNvPicPr>
          <p:nvPr/>
        </p:nvPicPr>
        <p:blipFill>
          <a:blip r:embed="rId60"/>
          <a:stretch>
            <a:fillRect/>
          </a:stretch>
        </p:blipFill>
        <p:spPr>
          <a:xfrm>
            <a:off x="2169266" y="5897466"/>
            <a:ext cx="437692" cy="437692"/>
          </a:xfrm>
          <a:prstGeom prst="rect">
            <a:avLst/>
          </a:prstGeom>
        </p:spPr>
      </p:pic>
      <p:pic>
        <p:nvPicPr>
          <p:cNvPr id="149" name="図 148" descr="QR コード&#10;&#10;自動的に生成された説明">
            <a:extLst>
              <a:ext uri="{FF2B5EF4-FFF2-40B4-BE49-F238E27FC236}">
                <a16:creationId xmlns:a16="http://schemas.microsoft.com/office/drawing/2014/main" id="{DF15B881-5820-43CC-A755-831DA9B906D6}"/>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4666077" y="551931"/>
            <a:ext cx="410869" cy="412010"/>
          </a:xfrm>
          <a:prstGeom prst="rect">
            <a:avLst/>
          </a:prstGeom>
        </p:spPr>
      </p:pic>
      <p:pic>
        <p:nvPicPr>
          <p:cNvPr id="150" name="図 149">
            <a:extLst>
              <a:ext uri="{FF2B5EF4-FFF2-40B4-BE49-F238E27FC236}">
                <a16:creationId xmlns:a16="http://schemas.microsoft.com/office/drawing/2014/main" id="{8F4A4C2E-6627-455A-B74A-D1A46D79B36A}"/>
              </a:ext>
            </a:extLst>
          </p:cNvPr>
          <p:cNvPicPr>
            <a:picLocks noChangeAspect="1"/>
          </p:cNvPicPr>
          <p:nvPr/>
        </p:nvPicPr>
        <p:blipFill>
          <a:blip r:embed="rId62"/>
          <a:stretch>
            <a:fillRect/>
          </a:stretch>
        </p:blipFill>
        <p:spPr>
          <a:xfrm>
            <a:off x="7126240" y="508222"/>
            <a:ext cx="503766" cy="503766"/>
          </a:xfrm>
          <a:prstGeom prst="rect">
            <a:avLst/>
          </a:prstGeom>
        </p:spPr>
      </p:pic>
      <p:pic>
        <p:nvPicPr>
          <p:cNvPr id="153" name="図 152">
            <a:extLst>
              <a:ext uri="{FF2B5EF4-FFF2-40B4-BE49-F238E27FC236}">
                <a16:creationId xmlns:a16="http://schemas.microsoft.com/office/drawing/2014/main" id="{DEA5AFB9-1FC0-4AD1-BE99-C801D7DA6F30}"/>
              </a:ext>
            </a:extLst>
          </p:cNvPr>
          <p:cNvPicPr>
            <a:picLocks noChangeAspect="1"/>
          </p:cNvPicPr>
          <p:nvPr/>
        </p:nvPicPr>
        <p:blipFill>
          <a:blip r:embed="rId63"/>
          <a:stretch>
            <a:fillRect/>
          </a:stretch>
        </p:blipFill>
        <p:spPr>
          <a:xfrm>
            <a:off x="9592111" y="448511"/>
            <a:ext cx="541503" cy="541503"/>
          </a:xfrm>
          <a:prstGeom prst="rect">
            <a:avLst/>
          </a:prstGeom>
        </p:spPr>
      </p:pic>
      <p:sp>
        <p:nvSpPr>
          <p:cNvPr id="224" name="正方形/長方形 223">
            <a:extLst>
              <a:ext uri="{FF2B5EF4-FFF2-40B4-BE49-F238E27FC236}">
                <a16:creationId xmlns:a16="http://schemas.microsoft.com/office/drawing/2014/main" id="{7824FA67-29B4-480C-B567-F9BB31EDE1C6}"/>
              </a:ext>
            </a:extLst>
          </p:cNvPr>
          <p:cNvSpPr/>
          <p:nvPr/>
        </p:nvSpPr>
        <p:spPr>
          <a:xfrm>
            <a:off x="2845514" y="5892901"/>
            <a:ext cx="2415304" cy="629559"/>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225" name="正方形/長方形 224">
            <a:extLst>
              <a:ext uri="{FF2B5EF4-FFF2-40B4-BE49-F238E27FC236}">
                <a16:creationId xmlns:a16="http://schemas.microsoft.com/office/drawing/2014/main" id="{622DCFBF-F05B-4BEC-A8EB-4D1DBCA2A27F}"/>
              </a:ext>
            </a:extLst>
          </p:cNvPr>
          <p:cNvSpPr/>
          <p:nvPr/>
        </p:nvSpPr>
        <p:spPr>
          <a:xfrm>
            <a:off x="5358865" y="5892902"/>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ja-JP" altLang="en-US">
              <a:solidFill>
                <a:prstClr val="black"/>
              </a:solidFill>
              <a:latin typeface="游ゴシック"/>
              <a:ea typeface="游ゴシック"/>
            </a:endParaRPr>
          </a:p>
        </p:txBody>
      </p:sp>
      <p:sp>
        <p:nvSpPr>
          <p:cNvPr id="227" name="正方形/長方形 226">
            <a:extLst>
              <a:ext uri="{FF2B5EF4-FFF2-40B4-BE49-F238E27FC236}">
                <a16:creationId xmlns:a16="http://schemas.microsoft.com/office/drawing/2014/main" id="{9C108160-E684-48BA-BA7C-E4E19A4499C6}"/>
              </a:ext>
            </a:extLst>
          </p:cNvPr>
          <p:cNvSpPr/>
          <p:nvPr/>
        </p:nvSpPr>
        <p:spPr>
          <a:xfrm>
            <a:off x="2845514" y="6052940"/>
            <a:ext cx="1031051" cy="307777"/>
          </a:xfrm>
          <a:prstGeom prst="rect">
            <a:avLst/>
          </a:prstGeom>
        </p:spPr>
        <p:txBody>
          <a:bodyPr wrap="none">
            <a:spAutoFit/>
          </a:bodyPr>
          <a:lstStyle/>
          <a:p>
            <a:pPr defTabSz="414772"/>
            <a:r>
              <a:rPr lang="en-US" altLang="ja-JP" sz="1400" b="1" dirty="0">
                <a:solidFill>
                  <a:prstClr val="black"/>
                </a:solidFill>
                <a:latin typeface="游ゴシック"/>
                <a:ea typeface="游ゴシック"/>
              </a:rPr>
              <a:t>BuzzFeed</a:t>
            </a:r>
            <a:endParaRPr lang="ja-JP" altLang="en-US" sz="1400" b="1" dirty="0">
              <a:solidFill>
                <a:prstClr val="black"/>
              </a:solidFill>
              <a:latin typeface="游ゴシック"/>
              <a:ea typeface="游ゴシック"/>
            </a:endParaRPr>
          </a:p>
        </p:txBody>
      </p:sp>
      <p:sp>
        <p:nvSpPr>
          <p:cNvPr id="236" name="正方形/長方形 235">
            <a:extLst>
              <a:ext uri="{FF2B5EF4-FFF2-40B4-BE49-F238E27FC236}">
                <a16:creationId xmlns:a16="http://schemas.microsoft.com/office/drawing/2014/main" id="{D31F1C24-4D87-409C-85B9-98DB151E810C}"/>
              </a:ext>
            </a:extLst>
          </p:cNvPr>
          <p:cNvSpPr/>
          <p:nvPr/>
        </p:nvSpPr>
        <p:spPr>
          <a:xfrm>
            <a:off x="5355210" y="6319884"/>
            <a:ext cx="2418960" cy="200055"/>
          </a:xfrm>
          <a:prstGeom prst="rect">
            <a:avLst/>
          </a:prstGeom>
        </p:spPr>
        <p:txBody>
          <a:bodyPr wrap="square">
            <a:spAutoFit/>
          </a:bodyPr>
          <a:lstStyle/>
          <a:p>
            <a:pPr defTabSz="447663">
              <a:defRPr/>
            </a:pPr>
            <a:r>
              <a:rPr lang="en-US" altLang="ja-JP" sz="700" dirty="0">
                <a:latin typeface="游ゴシック" panose="020B0400000000000000" pitchFamily="50" charset="-128"/>
                <a:ea typeface="游ゴシック" panose="020B0400000000000000" pitchFamily="50" charset="-128"/>
                <a:hlinkClick r:id="rId64"/>
              </a:rPr>
              <a:t>https://twitter.com/BuzzFeedKawaii</a:t>
            </a:r>
            <a:r>
              <a:rPr lang="en-US" altLang="ja-JP" sz="700" dirty="0">
                <a:solidFill>
                  <a:prstClr val="black"/>
                </a:solidFill>
                <a:latin typeface="游ゴシック" panose="020B0400000000000000" pitchFamily="50" charset="-128"/>
                <a:ea typeface="游ゴシック" panose="020B0400000000000000" pitchFamily="50" charset="-128"/>
                <a:hlinkClick r:id="rId31"/>
              </a:rPr>
              <a:t>/</a:t>
            </a:r>
            <a:r>
              <a:rPr lang="ja-JP" altLang="en-US" sz="700" dirty="0">
                <a:solidFill>
                  <a:prstClr val="black"/>
                </a:solidFill>
                <a:latin typeface="游ゴシック" panose="020B0400000000000000" pitchFamily="50" charset="-128"/>
                <a:ea typeface="游ゴシック" panose="020B0400000000000000" pitchFamily="50" charset="-128"/>
              </a:rPr>
              <a:t>　</a:t>
            </a:r>
            <a:endParaRPr lang="en-US" altLang="ja-JP" sz="700" dirty="0">
              <a:solidFill>
                <a:prstClr val="black"/>
              </a:solidFill>
              <a:latin typeface="游ゴシック" panose="020B0400000000000000" pitchFamily="50" charset="-128"/>
              <a:ea typeface="游ゴシック" panose="020B0400000000000000" pitchFamily="50" charset="-128"/>
            </a:endParaRPr>
          </a:p>
        </p:txBody>
      </p:sp>
      <p:sp>
        <p:nvSpPr>
          <p:cNvPr id="257" name="正方形/長方形 256">
            <a:extLst>
              <a:ext uri="{FF2B5EF4-FFF2-40B4-BE49-F238E27FC236}">
                <a16:creationId xmlns:a16="http://schemas.microsoft.com/office/drawing/2014/main" id="{22D676A8-8089-4473-BA08-97DD888875DF}"/>
              </a:ext>
            </a:extLst>
          </p:cNvPr>
          <p:cNvSpPr/>
          <p:nvPr/>
        </p:nvSpPr>
        <p:spPr>
          <a:xfrm>
            <a:off x="7856526" y="5874127"/>
            <a:ext cx="2415305" cy="629560"/>
          </a:xfrm>
          <a:prstGeom prst="rect">
            <a:avLst/>
          </a:prstGeom>
          <a:solidFill>
            <a:schemeClr val="bg1"/>
          </a:solidFill>
          <a:ln w="6350">
            <a:solidFill>
              <a:srgbClr val="C7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4772"/>
            <a:endParaRPr lang="en-US" altLang="ja-JP" sz="1400" b="1">
              <a:solidFill>
                <a:prstClr val="black"/>
              </a:solidFill>
              <a:latin typeface="游ゴシック"/>
              <a:ea typeface="游ゴシック"/>
            </a:endParaRPr>
          </a:p>
        </p:txBody>
      </p:sp>
      <p:sp>
        <p:nvSpPr>
          <p:cNvPr id="262" name="テキスト ボックス 261">
            <a:extLst>
              <a:ext uri="{FF2B5EF4-FFF2-40B4-BE49-F238E27FC236}">
                <a16:creationId xmlns:a16="http://schemas.microsoft.com/office/drawing/2014/main" id="{B3502D8D-D5D5-43AE-B0CE-541CD9070B52}"/>
              </a:ext>
            </a:extLst>
          </p:cNvPr>
          <p:cNvSpPr txBox="1"/>
          <p:nvPr/>
        </p:nvSpPr>
        <p:spPr>
          <a:xfrm>
            <a:off x="7910682" y="5976591"/>
            <a:ext cx="1262111" cy="307777"/>
          </a:xfrm>
          <a:prstGeom prst="rect">
            <a:avLst/>
          </a:prstGeom>
          <a:noFill/>
        </p:spPr>
        <p:txBody>
          <a:bodyPr wrap="square" rtlCol="0">
            <a:spAutoFit/>
          </a:bodyPr>
          <a:lstStyle/>
          <a:p>
            <a:r>
              <a:rPr kumimoji="1" lang="en-US" altLang="ja-JP" sz="1400" b="1" dirty="0"/>
              <a:t>Tasty Japan</a:t>
            </a:r>
            <a:endParaRPr kumimoji="1" lang="ja-JP" altLang="en-US" sz="1400" b="1" dirty="0"/>
          </a:p>
        </p:txBody>
      </p:sp>
      <p:sp>
        <p:nvSpPr>
          <p:cNvPr id="263" name="テキスト ボックス 262">
            <a:extLst>
              <a:ext uri="{FF2B5EF4-FFF2-40B4-BE49-F238E27FC236}">
                <a16:creationId xmlns:a16="http://schemas.microsoft.com/office/drawing/2014/main" id="{0AD7CCD8-F7AB-47A9-B573-EBD60CF0947D}"/>
              </a:ext>
            </a:extLst>
          </p:cNvPr>
          <p:cNvSpPr txBox="1"/>
          <p:nvPr/>
        </p:nvSpPr>
        <p:spPr>
          <a:xfrm>
            <a:off x="7756619" y="6293259"/>
            <a:ext cx="2418960" cy="200055"/>
          </a:xfrm>
          <a:prstGeom prst="rect">
            <a:avLst/>
          </a:prstGeom>
          <a:noFill/>
        </p:spPr>
        <p:txBody>
          <a:bodyPr wrap="square" rtlCol="0">
            <a:spAutoFit/>
          </a:bodyPr>
          <a:lstStyle/>
          <a:p>
            <a:r>
              <a:rPr lang="en-US" altLang="ja-JP" sz="700" dirty="0">
                <a:latin typeface="游ゴシック" panose="020B0400000000000000" pitchFamily="50" charset="-128"/>
                <a:ea typeface="游ゴシック" panose="020B0400000000000000" pitchFamily="50" charset="-128"/>
              </a:rPr>
              <a:t>https://www.buzzfeed.com/jp/badge/tastyjapan</a:t>
            </a:r>
          </a:p>
        </p:txBody>
      </p:sp>
      <p:sp>
        <p:nvSpPr>
          <p:cNvPr id="277" name="正方形/長方形 276">
            <a:extLst>
              <a:ext uri="{FF2B5EF4-FFF2-40B4-BE49-F238E27FC236}">
                <a16:creationId xmlns:a16="http://schemas.microsoft.com/office/drawing/2014/main" id="{07F89976-605A-4FF1-83F6-0C5DE34D04AB}"/>
              </a:ext>
            </a:extLst>
          </p:cNvPr>
          <p:cNvSpPr/>
          <p:nvPr/>
        </p:nvSpPr>
        <p:spPr>
          <a:xfrm>
            <a:off x="5382900" y="5868044"/>
            <a:ext cx="1229169" cy="523220"/>
          </a:xfrm>
          <a:prstGeom prst="rect">
            <a:avLst/>
          </a:prstGeom>
        </p:spPr>
        <p:txBody>
          <a:bodyPr wrap="square">
            <a:spAutoFit/>
          </a:bodyPr>
          <a:lstStyle/>
          <a:p>
            <a:pPr defTabSz="414772"/>
            <a:r>
              <a:rPr lang="en-US" altLang="ja-JP" sz="1400" b="1" dirty="0">
                <a:solidFill>
                  <a:prstClr val="black"/>
                </a:solidFill>
                <a:latin typeface="游ゴシック"/>
                <a:ea typeface="游ゴシック"/>
              </a:rPr>
              <a:t>BuzzFeed</a:t>
            </a:r>
          </a:p>
          <a:p>
            <a:pPr defTabSz="414772"/>
            <a:r>
              <a:rPr lang="en-US" altLang="ja-JP" sz="1400" b="1" dirty="0" err="1">
                <a:solidFill>
                  <a:prstClr val="black"/>
                </a:solidFill>
                <a:latin typeface="游ゴシック"/>
                <a:ea typeface="游ゴシック"/>
              </a:rPr>
              <a:t>KAWii</a:t>
            </a:r>
            <a:r>
              <a:rPr lang="en-US" altLang="ja-JP" sz="1400" b="1" dirty="0">
                <a:solidFill>
                  <a:prstClr val="black"/>
                </a:solidFill>
                <a:latin typeface="游ゴシック"/>
                <a:ea typeface="游ゴシック"/>
              </a:rPr>
              <a:t>(TV)</a:t>
            </a:r>
          </a:p>
        </p:txBody>
      </p:sp>
      <p:pic>
        <p:nvPicPr>
          <p:cNvPr id="279" name="図 278" descr="QR コード&#10;&#10;自動的に生成された説明">
            <a:extLst>
              <a:ext uri="{FF2B5EF4-FFF2-40B4-BE49-F238E27FC236}">
                <a16:creationId xmlns:a16="http://schemas.microsoft.com/office/drawing/2014/main" id="{A9618101-65AD-4D8D-8A33-5E166E26341D}"/>
              </a:ext>
            </a:extLst>
          </p:cNvPr>
          <p:cNvPicPr>
            <a:picLocks noChangeAspect="1"/>
          </p:cNvPicPr>
          <p:nvPr/>
        </p:nvPicPr>
        <p:blipFill>
          <a:blip r:embed="rId65"/>
          <a:stretch>
            <a:fillRect/>
          </a:stretch>
        </p:blipFill>
        <p:spPr>
          <a:xfrm>
            <a:off x="4621896" y="5977205"/>
            <a:ext cx="495699" cy="495699"/>
          </a:xfrm>
          <a:prstGeom prst="rect">
            <a:avLst/>
          </a:prstGeom>
        </p:spPr>
      </p:pic>
      <p:pic>
        <p:nvPicPr>
          <p:cNvPr id="280" name="図 279" descr="QR コード&#10;&#10;自動的に生成された説明">
            <a:extLst>
              <a:ext uri="{FF2B5EF4-FFF2-40B4-BE49-F238E27FC236}">
                <a16:creationId xmlns:a16="http://schemas.microsoft.com/office/drawing/2014/main" id="{386BA9BB-2673-4CEE-A32A-E2949A0F65D9}"/>
              </a:ext>
            </a:extLst>
          </p:cNvPr>
          <p:cNvPicPr>
            <a:picLocks noChangeAspect="1"/>
          </p:cNvPicPr>
          <p:nvPr/>
        </p:nvPicPr>
        <p:blipFill>
          <a:blip r:embed="rId66"/>
          <a:stretch>
            <a:fillRect/>
          </a:stretch>
        </p:blipFill>
        <p:spPr>
          <a:xfrm>
            <a:off x="7197238" y="5962652"/>
            <a:ext cx="458615" cy="460681"/>
          </a:xfrm>
          <a:prstGeom prst="rect">
            <a:avLst/>
          </a:prstGeom>
        </p:spPr>
      </p:pic>
      <p:pic>
        <p:nvPicPr>
          <p:cNvPr id="281" name="図 280" descr="QR コード&#10;&#10;自動的に生成された説明">
            <a:extLst>
              <a:ext uri="{FF2B5EF4-FFF2-40B4-BE49-F238E27FC236}">
                <a16:creationId xmlns:a16="http://schemas.microsoft.com/office/drawing/2014/main" id="{EC113EEC-2493-470D-B83B-2C11C9EC488D}"/>
              </a:ext>
            </a:extLst>
          </p:cNvPr>
          <p:cNvPicPr>
            <a:picLocks noChangeAspect="1"/>
          </p:cNvPicPr>
          <p:nvPr/>
        </p:nvPicPr>
        <p:blipFill>
          <a:blip r:embed="rId67"/>
          <a:stretch>
            <a:fillRect/>
          </a:stretch>
        </p:blipFill>
        <p:spPr>
          <a:xfrm>
            <a:off x="9661175" y="5923031"/>
            <a:ext cx="396591" cy="394804"/>
          </a:xfrm>
          <a:prstGeom prst="rect">
            <a:avLst/>
          </a:prstGeom>
        </p:spPr>
      </p:pic>
      <p:sp>
        <p:nvSpPr>
          <p:cNvPr id="154" name="テキスト ボックス 153">
            <a:extLst>
              <a:ext uri="{FF2B5EF4-FFF2-40B4-BE49-F238E27FC236}">
                <a16:creationId xmlns:a16="http://schemas.microsoft.com/office/drawing/2014/main" id="{B42C764E-C710-49E1-863F-26F5D0E8B4F8}"/>
              </a:ext>
            </a:extLst>
          </p:cNvPr>
          <p:cNvSpPr txBox="1"/>
          <p:nvPr/>
        </p:nvSpPr>
        <p:spPr>
          <a:xfrm>
            <a:off x="2857594" y="6266724"/>
            <a:ext cx="1779975" cy="215444"/>
          </a:xfrm>
          <a:prstGeom prst="rect">
            <a:avLst/>
          </a:prstGeom>
          <a:noFill/>
        </p:spPr>
        <p:txBody>
          <a:bodyPr wrap="square">
            <a:spAutoFit/>
          </a:bodyPr>
          <a:lstStyle/>
          <a:p>
            <a:r>
              <a:rPr lang="en-US" altLang="ja-JP" sz="800">
                <a:latin typeface="游ゴシック" panose="020B0400000000000000" pitchFamily="50" charset="-128"/>
                <a:ea typeface="游ゴシック" panose="020B0400000000000000" pitchFamily="50" charset="-128"/>
                <a:hlinkClick r:id="rId68"/>
              </a:rPr>
              <a:t>https://www.buzzfeed.com/jp</a:t>
            </a:r>
            <a:endParaRPr lang="en-US" altLang="ja-JP" sz="800" dirty="0">
              <a:latin typeface="游ゴシック" panose="020B0400000000000000" pitchFamily="50" charset="-128"/>
              <a:ea typeface="游ゴシック" panose="020B0400000000000000" pitchFamily="50" charset="-128"/>
            </a:endParaRPr>
          </a:p>
        </p:txBody>
      </p:sp>
      <p:sp>
        <p:nvSpPr>
          <p:cNvPr id="155" name="テキスト ボックス 154">
            <a:extLst>
              <a:ext uri="{FF2B5EF4-FFF2-40B4-BE49-F238E27FC236}">
                <a16:creationId xmlns:a16="http://schemas.microsoft.com/office/drawing/2014/main" id="{1830A81E-A71D-4C80-ACC0-7312C1E86001}"/>
              </a:ext>
            </a:extLst>
          </p:cNvPr>
          <p:cNvSpPr txBox="1"/>
          <p:nvPr/>
        </p:nvSpPr>
        <p:spPr>
          <a:xfrm>
            <a:off x="5376205" y="6293027"/>
            <a:ext cx="1779975" cy="215444"/>
          </a:xfrm>
          <a:prstGeom prst="rect">
            <a:avLst/>
          </a:prstGeom>
          <a:noFill/>
        </p:spPr>
        <p:txBody>
          <a:bodyPr wrap="square">
            <a:spAutoFit/>
          </a:bodyPr>
          <a:lstStyle/>
          <a:p>
            <a:endParaRPr lang="en-US" altLang="ja-JP" sz="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5695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376D712-3B94-4BCF-86C2-2BC8CC959968}"/>
              </a:ext>
            </a:extLst>
          </p:cNvPr>
          <p:cNvPicPr>
            <a:picLocks noChangeAspect="1"/>
          </p:cNvPicPr>
          <p:nvPr/>
        </p:nvPicPr>
        <p:blipFill rotWithShape="1">
          <a:blip r:embed="rId2"/>
          <a:srcRect b="3685"/>
          <a:stretch/>
        </p:blipFill>
        <p:spPr>
          <a:xfrm>
            <a:off x="-1" y="0"/>
            <a:ext cx="10691813" cy="7278386"/>
          </a:xfrm>
          <a:prstGeom prst="rect">
            <a:avLst/>
          </a:prstGeom>
        </p:spPr>
      </p:pic>
    </p:spTree>
    <p:extLst>
      <p:ext uri="{BB962C8B-B14F-4D97-AF65-F5344CB8AC3E}">
        <p14:creationId xmlns:p14="http://schemas.microsoft.com/office/powerpoint/2010/main" val="96455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男, 人, 座る, ノートパソコン が含まれている画像&#10;&#10;自動的に生成された説明">
            <a:extLst>
              <a:ext uri="{FF2B5EF4-FFF2-40B4-BE49-F238E27FC236}">
                <a16:creationId xmlns:a16="http://schemas.microsoft.com/office/drawing/2014/main" id="{73779DD7-9B64-4A2C-B743-C8C8E56AC118}"/>
              </a:ext>
            </a:extLst>
          </p:cNvPr>
          <p:cNvPicPr>
            <a:picLocks noChangeAspect="1"/>
          </p:cNvPicPr>
          <p:nvPr/>
        </p:nvPicPr>
        <p:blipFill rotWithShape="1">
          <a:blip r:embed="rId3">
            <a:extLst>
              <a:ext uri="{28A0092B-C50C-407E-A947-70E740481C1C}">
                <a14:useLocalDpi xmlns:a14="http://schemas.microsoft.com/office/drawing/2010/main" val="0"/>
              </a:ext>
            </a:extLst>
          </a:blip>
          <a:srcRect l="17220" r="12346"/>
          <a:stretch/>
        </p:blipFill>
        <p:spPr>
          <a:xfrm>
            <a:off x="3718554" y="3163948"/>
            <a:ext cx="843229" cy="1676073"/>
          </a:xfrm>
          <a:prstGeom prst="rect">
            <a:avLst/>
          </a:prstGeom>
        </p:spPr>
      </p:pic>
      <p:pic>
        <p:nvPicPr>
          <p:cNvPr id="11" name="図 10">
            <a:extLst>
              <a:ext uri="{FF2B5EF4-FFF2-40B4-BE49-F238E27FC236}">
                <a16:creationId xmlns:a16="http://schemas.microsoft.com/office/drawing/2014/main" id="{F6A38D47-BB17-44F9-846F-5D044B3B6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5" y="20638"/>
            <a:ext cx="999735" cy="999735"/>
          </a:xfrm>
          <a:prstGeom prst="rect">
            <a:avLst/>
          </a:prstGeom>
        </p:spPr>
      </p:pic>
      <p:grpSp>
        <p:nvGrpSpPr>
          <p:cNvPr id="2" name="グループ化 1">
            <a:extLst>
              <a:ext uri="{FF2B5EF4-FFF2-40B4-BE49-F238E27FC236}">
                <a16:creationId xmlns:a16="http://schemas.microsoft.com/office/drawing/2014/main" id="{F71768A3-C9F9-4467-8EF9-CAF34518658F}"/>
              </a:ext>
            </a:extLst>
          </p:cNvPr>
          <p:cNvGrpSpPr/>
          <p:nvPr/>
        </p:nvGrpSpPr>
        <p:grpSpPr>
          <a:xfrm>
            <a:off x="628967" y="6045363"/>
            <a:ext cx="2467795" cy="1227619"/>
            <a:chOff x="211779" y="5967312"/>
            <a:chExt cx="2617692" cy="1302187"/>
          </a:xfrm>
        </p:grpSpPr>
        <p:sp>
          <p:nvSpPr>
            <p:cNvPr id="85" name="正方形/長方形 84">
              <a:extLst>
                <a:ext uri="{FF2B5EF4-FFF2-40B4-BE49-F238E27FC236}">
                  <a16:creationId xmlns:a16="http://schemas.microsoft.com/office/drawing/2014/main" id="{70956A42-8E42-48E9-B3D6-19C3490780E1}"/>
                </a:ext>
              </a:extLst>
            </p:cNvPr>
            <p:cNvSpPr/>
            <p:nvPr/>
          </p:nvSpPr>
          <p:spPr>
            <a:xfrm>
              <a:off x="425044" y="5967312"/>
              <a:ext cx="2404427" cy="1296817"/>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6"/>
            </a:p>
          </p:txBody>
        </p:sp>
        <p:graphicFrame>
          <p:nvGraphicFramePr>
            <p:cNvPr id="86" name="グラフ 85">
              <a:extLst>
                <a:ext uri="{FF2B5EF4-FFF2-40B4-BE49-F238E27FC236}">
                  <a16:creationId xmlns:a16="http://schemas.microsoft.com/office/drawing/2014/main" id="{8D5739D4-7E1C-41BB-9806-00B50216E61C}"/>
                </a:ext>
              </a:extLst>
            </p:cNvPr>
            <p:cNvGraphicFramePr/>
            <p:nvPr/>
          </p:nvGraphicFramePr>
          <p:xfrm>
            <a:off x="1334343" y="6252385"/>
            <a:ext cx="1232599" cy="1017114"/>
          </p:xfrm>
          <a:graphic>
            <a:graphicData uri="http://schemas.openxmlformats.org/drawingml/2006/chart">
              <c:chart xmlns:c="http://schemas.openxmlformats.org/drawingml/2006/chart" xmlns:r="http://schemas.openxmlformats.org/officeDocument/2006/relationships" r:id="rId5"/>
            </a:graphicData>
          </a:graphic>
        </p:graphicFrame>
        <p:sp>
          <p:nvSpPr>
            <p:cNvPr id="87" name="正方形/長方形 86">
              <a:extLst>
                <a:ext uri="{FF2B5EF4-FFF2-40B4-BE49-F238E27FC236}">
                  <a16:creationId xmlns:a16="http://schemas.microsoft.com/office/drawing/2014/main" id="{6FCB7693-8D95-41A9-8854-E55FDCC33E7C}"/>
                </a:ext>
              </a:extLst>
            </p:cNvPr>
            <p:cNvSpPr/>
            <p:nvPr/>
          </p:nvSpPr>
          <p:spPr>
            <a:xfrm>
              <a:off x="479599" y="6220749"/>
              <a:ext cx="896970" cy="337145"/>
            </a:xfrm>
            <a:prstGeom prst="rect">
              <a:avLst/>
            </a:prstGeom>
          </p:spPr>
          <p:txBody>
            <a:bodyPr wrap="none" lIns="67877" tIns="67877" rIns="67877" anchor="ctr">
              <a:spAutoFit/>
            </a:bodyPr>
            <a:lstStyle/>
            <a:p>
              <a:pPr algn="r"/>
              <a:r>
                <a:rPr lang="en-US" altLang="ja-JP" sz="660" kern="100">
                  <a:latin typeface="游ゴシック" panose="020B0400000000000000" pitchFamily="50" charset="-128"/>
                  <a:ea typeface="游ゴシック" panose="020B0400000000000000" pitchFamily="50" charset="-128"/>
                  <a:cs typeface="Times New Roman" panose="02020603050405020304" pitchFamily="18" charset="0"/>
                </a:rPr>
                <a:t>PC</a:t>
              </a:r>
              <a:r>
                <a:rPr lang="ja-JP" altLang="en-US" sz="660" kern="100">
                  <a:latin typeface="游ゴシック" panose="020B0400000000000000" pitchFamily="50" charset="-128"/>
                  <a:ea typeface="游ゴシック" panose="020B0400000000000000" pitchFamily="50" charset="-128"/>
                  <a:cs typeface="Times New Roman" panose="02020603050405020304" pitchFamily="18" charset="0"/>
                </a:rPr>
                <a:t>で趣味や好きな</a:t>
              </a:r>
              <a:endParaRPr lang="en-US" altLang="ja-JP" sz="660" kern="100">
                <a:latin typeface="游ゴシック" panose="020B0400000000000000" pitchFamily="50" charset="-128"/>
                <a:ea typeface="游ゴシック" panose="020B0400000000000000" pitchFamily="50" charset="-128"/>
                <a:cs typeface="Times New Roman" panose="02020603050405020304" pitchFamily="18" charset="0"/>
              </a:endParaRPr>
            </a:p>
            <a:p>
              <a:pPr algn="r"/>
              <a:r>
                <a:rPr lang="ja-JP" altLang="en-US" sz="660" kern="100">
                  <a:latin typeface="游ゴシック" panose="020B0400000000000000" pitchFamily="50" charset="-128"/>
                  <a:ea typeface="游ゴシック" panose="020B0400000000000000" pitchFamily="50" charset="-128"/>
                  <a:cs typeface="Times New Roman" panose="02020603050405020304" pitchFamily="18" charset="0"/>
                </a:rPr>
                <a:t>事の情報を見る</a:t>
              </a:r>
            </a:p>
          </p:txBody>
        </p:sp>
        <p:sp>
          <p:nvSpPr>
            <p:cNvPr id="88" name="正方形/長方形 87">
              <a:extLst>
                <a:ext uri="{FF2B5EF4-FFF2-40B4-BE49-F238E27FC236}">
                  <a16:creationId xmlns:a16="http://schemas.microsoft.com/office/drawing/2014/main" id="{62D878D5-3B9D-4528-8132-74D7469DEE52}"/>
                </a:ext>
              </a:extLst>
            </p:cNvPr>
            <p:cNvSpPr/>
            <p:nvPr/>
          </p:nvSpPr>
          <p:spPr>
            <a:xfrm>
              <a:off x="870681" y="6542344"/>
              <a:ext cx="505885" cy="235872"/>
            </a:xfrm>
            <a:prstGeom prst="rect">
              <a:avLst/>
            </a:prstGeom>
          </p:spPr>
          <p:txBody>
            <a:bodyPr wrap="none" lIns="67877" tIns="67877" rIns="67877" anchor="ctr">
              <a:spAutoFit/>
            </a:bodyPr>
            <a:lstStyle/>
            <a:p>
              <a:pPr algn="r">
                <a:lnSpc>
                  <a:spcPct val="110000"/>
                </a:lnSpc>
                <a:spcAft>
                  <a:spcPts val="188"/>
                </a:spcAft>
              </a:pPr>
              <a:r>
                <a:rPr lang="ja-JP" altLang="en-US" sz="660" kern="100">
                  <a:latin typeface="游ゴシック" panose="020B0400000000000000" pitchFamily="50" charset="-128"/>
                  <a:ea typeface="游ゴシック" panose="020B0400000000000000" pitchFamily="50" charset="-128"/>
                  <a:cs typeface="Times New Roman" panose="02020603050405020304" pitchFamily="18" charset="0"/>
                </a:rPr>
                <a:t>本を読む</a:t>
              </a:r>
            </a:p>
          </p:txBody>
        </p:sp>
        <p:sp>
          <p:nvSpPr>
            <p:cNvPr id="89" name="正方形/長方形 88">
              <a:extLst>
                <a:ext uri="{FF2B5EF4-FFF2-40B4-BE49-F238E27FC236}">
                  <a16:creationId xmlns:a16="http://schemas.microsoft.com/office/drawing/2014/main" id="{171FB6D9-95DF-4B8E-AA19-E4C10BFDB434}"/>
                </a:ext>
              </a:extLst>
            </p:cNvPr>
            <p:cNvSpPr/>
            <p:nvPr/>
          </p:nvSpPr>
          <p:spPr>
            <a:xfrm>
              <a:off x="780562" y="6863565"/>
              <a:ext cx="596005" cy="235872"/>
            </a:xfrm>
            <a:prstGeom prst="rect">
              <a:avLst/>
            </a:prstGeom>
          </p:spPr>
          <p:txBody>
            <a:bodyPr wrap="none" lIns="67877" tIns="67877" rIns="67877" anchor="ctr">
              <a:spAutoFit/>
            </a:bodyPr>
            <a:lstStyle/>
            <a:p>
              <a:pPr algn="r">
                <a:lnSpc>
                  <a:spcPct val="110000"/>
                </a:lnSpc>
                <a:spcAft>
                  <a:spcPts val="188"/>
                </a:spcAft>
              </a:pPr>
              <a:r>
                <a:rPr lang="ja-JP" altLang="en-US" sz="660" kern="100">
                  <a:latin typeface="游ゴシック" panose="020B0400000000000000" pitchFamily="50" charset="-128"/>
                  <a:ea typeface="游ゴシック" panose="020B0400000000000000" pitchFamily="50" charset="-128"/>
                  <a:cs typeface="Times New Roman" panose="02020603050405020304" pitchFamily="18" charset="0"/>
                </a:rPr>
                <a:t>新聞を読む</a:t>
              </a:r>
            </a:p>
          </p:txBody>
        </p:sp>
        <p:sp>
          <p:nvSpPr>
            <p:cNvPr id="90" name="正方形/長方形 89">
              <a:extLst>
                <a:ext uri="{FF2B5EF4-FFF2-40B4-BE49-F238E27FC236}">
                  <a16:creationId xmlns:a16="http://schemas.microsoft.com/office/drawing/2014/main" id="{67B15916-9C74-467A-B9B9-5C2F028ECBB6}"/>
                </a:ext>
              </a:extLst>
            </p:cNvPr>
            <p:cNvSpPr/>
            <p:nvPr/>
          </p:nvSpPr>
          <p:spPr>
            <a:xfrm>
              <a:off x="2115943" y="6236575"/>
              <a:ext cx="514386" cy="292596"/>
            </a:xfrm>
            <a:prstGeom prst="rect">
              <a:avLst/>
            </a:prstGeom>
            <a:effectLst>
              <a:glow rad="228600">
                <a:schemeClr val="bg1"/>
              </a:glow>
            </a:effectLst>
          </p:spPr>
          <p:txBody>
            <a:bodyPr wrap="none" lIns="67877" tIns="67877" rIns="67877" anchor="ctr">
              <a:spAutoFit/>
            </a:bodyPr>
            <a:lstStyle/>
            <a:p>
              <a:pPr algn="r">
                <a:lnSpc>
                  <a:spcPct val="110000"/>
                </a:lnSpc>
                <a:spcAft>
                  <a:spcPts val="188"/>
                </a:spcAft>
              </a:pPr>
              <a:r>
                <a:rPr lang="en-US" altLang="ja-JP" sz="990" b="1" kern="100">
                  <a:solidFill>
                    <a:schemeClr val="accent1"/>
                  </a:solidFill>
                  <a:effectLst>
                    <a:glow rad="101600">
                      <a:schemeClr val="bg1">
                        <a:alpha val="40000"/>
                      </a:schemeClr>
                    </a:glow>
                  </a:effectLst>
                  <a:latin typeface="游ゴシック" panose="020B0400000000000000" pitchFamily="50" charset="-128"/>
                  <a:ea typeface="游ゴシック" panose="020B0400000000000000" pitchFamily="50" charset="-128"/>
                  <a:cs typeface="Times New Roman" panose="02020603050405020304" pitchFamily="18" charset="0"/>
                </a:rPr>
                <a:t>34.5</a:t>
              </a:r>
              <a:r>
                <a:rPr lang="ja-JP" altLang="en-US" sz="754" b="1" kern="100">
                  <a:solidFill>
                    <a:schemeClr val="accent1"/>
                  </a:solidFill>
                  <a:effectLst>
                    <a:glow rad="101600">
                      <a:schemeClr val="bg1">
                        <a:alpha val="40000"/>
                      </a:schemeClr>
                    </a:glow>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990" b="1" kern="100">
                <a:solidFill>
                  <a:schemeClr val="accent1"/>
                </a:solidFill>
                <a:effectLst>
                  <a:glow rad="101600">
                    <a:schemeClr val="bg1">
                      <a:alpha val="40000"/>
                    </a:schemeClr>
                  </a:glow>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91" name="正方形/長方形 90">
              <a:extLst>
                <a:ext uri="{FF2B5EF4-FFF2-40B4-BE49-F238E27FC236}">
                  <a16:creationId xmlns:a16="http://schemas.microsoft.com/office/drawing/2014/main" id="{6CCDC5F9-B754-4C1A-8981-B0DAC27F8319}"/>
                </a:ext>
              </a:extLst>
            </p:cNvPr>
            <p:cNvSpPr/>
            <p:nvPr/>
          </p:nvSpPr>
          <p:spPr>
            <a:xfrm>
              <a:off x="2246183" y="6534296"/>
              <a:ext cx="514386" cy="292596"/>
            </a:xfrm>
            <a:prstGeom prst="rect">
              <a:avLst/>
            </a:prstGeom>
            <a:effectLst>
              <a:glow rad="228600">
                <a:schemeClr val="bg1"/>
              </a:glow>
            </a:effectLst>
          </p:spPr>
          <p:txBody>
            <a:bodyPr wrap="none" lIns="67877" tIns="67877" rIns="67877" anchor="ctr">
              <a:spAutoFit/>
            </a:bodyPr>
            <a:lstStyle/>
            <a:p>
              <a:pPr algn="r">
                <a:lnSpc>
                  <a:spcPct val="110000"/>
                </a:lnSpc>
                <a:spcAft>
                  <a:spcPts val="188"/>
                </a:spcAft>
              </a:pPr>
              <a:r>
                <a:rPr lang="en-US" altLang="ja-JP" sz="990" b="1" kern="100">
                  <a:solidFill>
                    <a:schemeClr val="accent1"/>
                  </a:solidFill>
                  <a:effectLst>
                    <a:glow rad="101600">
                      <a:schemeClr val="bg1">
                        <a:alpha val="40000"/>
                      </a:schemeClr>
                    </a:glow>
                  </a:effectLst>
                  <a:latin typeface="游ゴシック" panose="020B0400000000000000" pitchFamily="50" charset="-128"/>
                  <a:ea typeface="游ゴシック" panose="020B0400000000000000" pitchFamily="50" charset="-128"/>
                  <a:cs typeface="Times New Roman" panose="02020603050405020304" pitchFamily="18" charset="0"/>
                </a:rPr>
                <a:t>41.5</a:t>
              </a:r>
              <a:r>
                <a:rPr lang="ja-JP" altLang="en-US" sz="754" b="1" kern="100">
                  <a:solidFill>
                    <a:schemeClr val="accent1"/>
                  </a:solidFill>
                  <a:effectLst>
                    <a:glow rad="101600">
                      <a:schemeClr val="bg1">
                        <a:alpha val="40000"/>
                      </a:schemeClr>
                    </a:glow>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990" b="1" kern="100">
                <a:solidFill>
                  <a:schemeClr val="accent1"/>
                </a:solidFill>
                <a:effectLst>
                  <a:glow rad="101600">
                    <a:schemeClr val="bg1">
                      <a:alpha val="40000"/>
                    </a:schemeClr>
                  </a:glow>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92" name="正方形/長方形 91">
              <a:extLst>
                <a:ext uri="{FF2B5EF4-FFF2-40B4-BE49-F238E27FC236}">
                  <a16:creationId xmlns:a16="http://schemas.microsoft.com/office/drawing/2014/main" id="{B1AF0D30-1D25-4B2D-8026-B2C071A443EB}"/>
                </a:ext>
              </a:extLst>
            </p:cNvPr>
            <p:cNvSpPr/>
            <p:nvPr/>
          </p:nvSpPr>
          <p:spPr>
            <a:xfrm>
              <a:off x="2039119" y="6817551"/>
              <a:ext cx="514386" cy="292596"/>
            </a:xfrm>
            <a:prstGeom prst="rect">
              <a:avLst/>
            </a:prstGeom>
            <a:effectLst>
              <a:glow rad="228600">
                <a:schemeClr val="bg1"/>
              </a:glow>
            </a:effectLst>
          </p:spPr>
          <p:txBody>
            <a:bodyPr wrap="none" lIns="67877" tIns="67877" rIns="67877" anchor="ctr">
              <a:spAutoFit/>
            </a:bodyPr>
            <a:lstStyle/>
            <a:p>
              <a:pPr algn="r">
                <a:lnSpc>
                  <a:spcPct val="110000"/>
                </a:lnSpc>
                <a:spcAft>
                  <a:spcPts val="188"/>
                </a:spcAft>
              </a:pPr>
              <a:r>
                <a:rPr lang="en-US" altLang="ja-JP" sz="990" b="1" kern="100">
                  <a:solidFill>
                    <a:schemeClr val="accent1"/>
                  </a:solidFill>
                  <a:effectLst>
                    <a:glow rad="101600">
                      <a:schemeClr val="bg1">
                        <a:alpha val="40000"/>
                      </a:schemeClr>
                    </a:glow>
                  </a:effectLst>
                  <a:latin typeface="游ゴシック" panose="020B0400000000000000" pitchFamily="50" charset="-128"/>
                  <a:ea typeface="游ゴシック" panose="020B0400000000000000" pitchFamily="50" charset="-128"/>
                  <a:cs typeface="Times New Roman" panose="02020603050405020304" pitchFamily="18" charset="0"/>
                </a:rPr>
                <a:t>30.9</a:t>
              </a:r>
              <a:r>
                <a:rPr lang="ja-JP" altLang="en-US" sz="754" b="1" kern="100">
                  <a:solidFill>
                    <a:schemeClr val="accent1"/>
                  </a:solidFill>
                  <a:effectLst>
                    <a:glow rad="101600">
                      <a:schemeClr val="bg1">
                        <a:alpha val="40000"/>
                      </a:schemeClr>
                    </a:glow>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990" b="1" kern="100">
                <a:solidFill>
                  <a:schemeClr val="accent1"/>
                </a:solidFill>
                <a:effectLst>
                  <a:glow rad="101600">
                    <a:schemeClr val="bg1">
                      <a:alpha val="40000"/>
                    </a:schemeClr>
                  </a:glow>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0" name="正方形/長方形 99">
              <a:extLst>
                <a:ext uri="{FF2B5EF4-FFF2-40B4-BE49-F238E27FC236}">
                  <a16:creationId xmlns:a16="http://schemas.microsoft.com/office/drawing/2014/main" id="{49E0E022-FCA9-48C3-BDC3-801689ABD504}"/>
                </a:ext>
              </a:extLst>
            </p:cNvPr>
            <p:cNvSpPr/>
            <p:nvPr/>
          </p:nvSpPr>
          <p:spPr>
            <a:xfrm>
              <a:off x="211779" y="6001076"/>
              <a:ext cx="1810034" cy="284298"/>
            </a:xfrm>
            <a:prstGeom prst="rect">
              <a:avLst/>
            </a:prstGeom>
          </p:spPr>
          <p:txBody>
            <a:bodyPr wrap="none" lIns="169693" tIns="67877">
              <a:spAutoFit/>
            </a:bodyPr>
            <a:lstStyle/>
            <a:p>
              <a:pPr algn="just">
                <a:lnSpc>
                  <a:spcPct val="110000"/>
                </a:lnSpc>
                <a:spcAft>
                  <a:spcPts val="188"/>
                </a:spcAft>
              </a:pPr>
              <a:r>
                <a:rPr lang="ja-JP" altLang="en-US" sz="942" b="1" kern="100">
                  <a:latin typeface="游ゴシック" panose="020B0400000000000000" pitchFamily="50" charset="-128"/>
                  <a:ea typeface="游ゴシック" panose="020B0400000000000000" pitchFamily="50" charset="-128"/>
                  <a:cs typeface="Times New Roman" panose="02020603050405020304" pitchFamily="18" charset="0"/>
                </a:rPr>
                <a:t>空き時間に何をしますか？</a:t>
              </a:r>
            </a:p>
          </p:txBody>
        </p:sp>
      </p:grpSp>
      <p:sp>
        <p:nvSpPr>
          <p:cNvPr id="44" name="正方形/長方形 43">
            <a:extLst>
              <a:ext uri="{FF2B5EF4-FFF2-40B4-BE49-F238E27FC236}">
                <a16:creationId xmlns:a16="http://schemas.microsoft.com/office/drawing/2014/main" id="{998DC42D-8406-4137-8440-3A169EDC1F0C}"/>
              </a:ext>
            </a:extLst>
          </p:cNvPr>
          <p:cNvSpPr/>
          <p:nvPr/>
        </p:nvSpPr>
        <p:spPr>
          <a:xfrm>
            <a:off x="833836" y="873937"/>
            <a:ext cx="1452642" cy="193899"/>
          </a:xfrm>
          <a:prstGeom prst="rect">
            <a:avLst/>
          </a:prstGeom>
        </p:spPr>
        <p:txBody>
          <a:bodyPr wrap="none">
            <a:spAutoFit/>
          </a:bodyPr>
          <a:lstStyle/>
          <a:p>
            <a:r>
              <a:rPr lang="en-US" altLang="ja-JP" sz="660">
                <a:latin typeface="游ゴシック" panose="020B0400000000000000" pitchFamily="50" charset="-128"/>
                <a:hlinkClick r:id="rId6"/>
              </a:rPr>
              <a:t>https://www.asahi.com/and/m/</a:t>
            </a:r>
            <a:endParaRPr lang="en-US" altLang="ja-JP" sz="660">
              <a:latin typeface="游ゴシック" panose="020B0400000000000000" pitchFamily="50" charset="-128"/>
              <a:ea typeface="游ゴシック" panose="020B0400000000000000" pitchFamily="50" charset="-128"/>
            </a:endParaRPr>
          </a:p>
        </p:txBody>
      </p:sp>
      <p:sp>
        <p:nvSpPr>
          <p:cNvPr id="45" name="正方形/長方形 44">
            <a:extLst>
              <a:ext uri="{FF2B5EF4-FFF2-40B4-BE49-F238E27FC236}">
                <a16:creationId xmlns:a16="http://schemas.microsoft.com/office/drawing/2014/main" id="{2192C31C-1123-4AE3-9312-74ECE3D27092}"/>
              </a:ext>
            </a:extLst>
          </p:cNvPr>
          <p:cNvSpPr/>
          <p:nvPr/>
        </p:nvSpPr>
        <p:spPr>
          <a:xfrm>
            <a:off x="2502634" y="873937"/>
            <a:ext cx="3190297" cy="193899"/>
          </a:xfrm>
          <a:prstGeom prst="rect">
            <a:avLst/>
          </a:prstGeom>
        </p:spPr>
        <p:txBody>
          <a:bodyPr wrap="none">
            <a:spAutoFit/>
          </a:bodyPr>
          <a:lstStyle/>
          <a:p>
            <a:r>
              <a:rPr lang="en-US" altLang="ja-JP" sz="660" u="sng" dirty="0">
                <a:latin typeface="游ゴシック" panose="020B0400000000000000" pitchFamily="50" charset="-128"/>
                <a:ea typeface="游ゴシック" panose="020B0400000000000000" pitchFamily="50" charset="-128"/>
                <a:hlinkClick r:id="rId7"/>
              </a:rPr>
              <a:t>https://www.asahi.com/ads/guide/doc/file/and/media/and_mediaguide.pdf</a:t>
            </a:r>
            <a:endParaRPr lang="en-US" altLang="ja-JP" sz="660" u="sng" dirty="0">
              <a:latin typeface="游ゴシック" panose="020B0400000000000000" pitchFamily="50" charset="-128"/>
              <a:ea typeface="游ゴシック" panose="020B0400000000000000" pitchFamily="50" charset="-128"/>
            </a:endParaRPr>
          </a:p>
        </p:txBody>
      </p:sp>
      <p:pic>
        <p:nvPicPr>
          <p:cNvPr id="46" name="グラフィックス 45" descr="ドキュメント">
            <a:extLst>
              <a:ext uri="{FF2B5EF4-FFF2-40B4-BE49-F238E27FC236}">
                <a16:creationId xmlns:a16="http://schemas.microsoft.com/office/drawing/2014/main" id="{93A9F84B-A94E-433F-AF89-11A1ADC7303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94159" y="883390"/>
            <a:ext cx="169693" cy="169693"/>
          </a:xfrm>
          <a:prstGeom prst="rect">
            <a:avLst/>
          </a:prstGeom>
        </p:spPr>
      </p:pic>
      <p:pic>
        <p:nvPicPr>
          <p:cNvPr id="47" name="グラフィックス 46" descr="ノート PC">
            <a:extLst>
              <a:ext uri="{FF2B5EF4-FFF2-40B4-BE49-F238E27FC236}">
                <a16:creationId xmlns:a16="http://schemas.microsoft.com/office/drawing/2014/main" id="{2ACCA17E-15C3-4738-AD06-B0A692FE2327}"/>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9834" y="866420"/>
            <a:ext cx="203632" cy="203632"/>
          </a:xfrm>
          <a:prstGeom prst="rect">
            <a:avLst/>
          </a:prstGeom>
        </p:spPr>
      </p:pic>
      <p:sp>
        <p:nvSpPr>
          <p:cNvPr id="74" name="正方形/長方形 73">
            <a:extLst>
              <a:ext uri="{FF2B5EF4-FFF2-40B4-BE49-F238E27FC236}">
                <a16:creationId xmlns:a16="http://schemas.microsoft.com/office/drawing/2014/main" id="{A2B6AFB1-7CAF-4D72-81AC-63E1299B24ED}"/>
              </a:ext>
            </a:extLst>
          </p:cNvPr>
          <p:cNvSpPr/>
          <p:nvPr/>
        </p:nvSpPr>
        <p:spPr>
          <a:xfrm>
            <a:off x="659835" y="1127335"/>
            <a:ext cx="9376186" cy="14569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6"/>
          </a:p>
        </p:txBody>
      </p:sp>
      <p:sp>
        <p:nvSpPr>
          <p:cNvPr id="77" name="テキスト プレースホルダー 2">
            <a:extLst>
              <a:ext uri="{FF2B5EF4-FFF2-40B4-BE49-F238E27FC236}">
                <a16:creationId xmlns:a16="http://schemas.microsoft.com/office/drawing/2014/main" id="{15AC0C68-C513-4B6B-A4E5-B8712CFB1B04}"/>
              </a:ext>
            </a:extLst>
          </p:cNvPr>
          <p:cNvSpPr txBox="1">
            <a:spLocks/>
          </p:cNvSpPr>
          <p:nvPr/>
        </p:nvSpPr>
        <p:spPr>
          <a:xfrm>
            <a:off x="2001839" y="1875253"/>
            <a:ext cx="8129091" cy="675483"/>
          </a:xfrm>
          <a:prstGeom prst="rect">
            <a:avLst/>
          </a:prstGeom>
        </p:spPr>
        <p:txBody>
          <a:bodyPr vert="horz" lIns="86204" tIns="67877" rIns="86204" bIns="43102"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885">
                <a:latin typeface="+mn-ea"/>
              </a:rPr>
              <a:t>知識・経験あるライター陣に、取材対象も思わず熱く語ってしまう。</a:t>
            </a:r>
          </a:p>
          <a:p>
            <a:r>
              <a:rPr lang="ja-JP" altLang="en-US" sz="1885">
                <a:ln w="0"/>
                <a:solidFill>
                  <a:srgbClr val="050518"/>
                </a:solidFill>
                <a:latin typeface="+mn-ea"/>
              </a:rPr>
              <a:t>作詞家・いしわたり淳治の</a:t>
            </a:r>
            <a:r>
              <a:rPr lang="en-US" altLang="ja-JP" sz="1885">
                <a:ln w="0"/>
                <a:solidFill>
                  <a:srgbClr val="050518"/>
                </a:solidFill>
                <a:latin typeface="+mn-ea"/>
              </a:rPr>
              <a:t>WORD HUNT</a:t>
            </a:r>
            <a:r>
              <a:rPr lang="ja-JP" altLang="en-US" sz="1885">
                <a:ln w="0"/>
                <a:solidFill>
                  <a:srgbClr val="050518"/>
                </a:solidFill>
                <a:latin typeface="+mn-ea"/>
              </a:rPr>
              <a:t>などが人気。</a:t>
            </a:r>
            <a:endParaRPr lang="ja-JP" altLang="en-US" sz="1885">
              <a:latin typeface="+mn-ea"/>
            </a:endParaRPr>
          </a:p>
        </p:txBody>
      </p:sp>
      <p:cxnSp>
        <p:nvCxnSpPr>
          <p:cNvPr id="78" name="直線コネクタ 77">
            <a:extLst>
              <a:ext uri="{FF2B5EF4-FFF2-40B4-BE49-F238E27FC236}">
                <a16:creationId xmlns:a16="http://schemas.microsoft.com/office/drawing/2014/main" id="{3193BEE1-49CA-41CF-A55A-FB40BDE00729}"/>
              </a:ext>
            </a:extLst>
          </p:cNvPr>
          <p:cNvCxnSpPr>
            <a:cxnSpLocks/>
          </p:cNvCxnSpPr>
          <p:nvPr/>
        </p:nvCxnSpPr>
        <p:spPr>
          <a:xfrm>
            <a:off x="745452" y="1855831"/>
            <a:ext cx="91354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テキスト プレースホルダー 2">
            <a:extLst>
              <a:ext uri="{FF2B5EF4-FFF2-40B4-BE49-F238E27FC236}">
                <a16:creationId xmlns:a16="http://schemas.microsoft.com/office/drawing/2014/main" id="{F226FB28-FB1F-48EC-96DC-565853BC62BA}"/>
              </a:ext>
            </a:extLst>
          </p:cNvPr>
          <p:cNvSpPr txBox="1">
            <a:spLocks/>
          </p:cNvSpPr>
          <p:nvPr/>
        </p:nvSpPr>
        <p:spPr>
          <a:xfrm>
            <a:off x="809632" y="2076516"/>
            <a:ext cx="1127665" cy="271421"/>
          </a:xfrm>
          <a:prstGeom prst="homePlate">
            <a:avLst/>
          </a:prstGeom>
          <a:solidFill>
            <a:schemeClr val="bg1"/>
          </a:solidFill>
        </p:spPr>
        <p:txBody>
          <a:bodyPr vert="horz" lIns="86204" tIns="67877" rIns="86204" bIns="33938"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319"/>
              <a:t>特徴</a:t>
            </a:r>
          </a:p>
        </p:txBody>
      </p:sp>
      <p:sp>
        <p:nvSpPr>
          <p:cNvPr id="80" name="テキスト プレースホルダー 2">
            <a:extLst>
              <a:ext uri="{FF2B5EF4-FFF2-40B4-BE49-F238E27FC236}">
                <a16:creationId xmlns:a16="http://schemas.microsoft.com/office/drawing/2014/main" id="{851ECC67-2604-441F-A1C0-16A192351B80}"/>
              </a:ext>
            </a:extLst>
          </p:cNvPr>
          <p:cNvSpPr txBox="1">
            <a:spLocks/>
          </p:cNvSpPr>
          <p:nvPr/>
        </p:nvSpPr>
        <p:spPr>
          <a:xfrm>
            <a:off x="2001839" y="1141751"/>
            <a:ext cx="8129091" cy="675483"/>
          </a:xfrm>
          <a:prstGeom prst="rect">
            <a:avLst/>
          </a:prstGeom>
        </p:spPr>
        <p:txBody>
          <a:bodyPr vert="horz" lIns="86204" tIns="67877" rIns="86204" bIns="43102" rtlCol="0" anchor="ctr">
            <a:noAutofit/>
          </a:bodyPr>
          <a:lstStyle>
            <a:defPPr>
              <a:defRPr lang="en-US"/>
            </a:defPPr>
            <a:lvl1pPr indent="0" defTabSz="1007943">
              <a:lnSpc>
                <a:spcPct val="12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pPr>
              <a:lnSpc>
                <a:spcPct val="110000"/>
              </a:lnSpc>
            </a:pPr>
            <a:r>
              <a:rPr lang="ja-JP" altLang="en-US" sz="1885"/>
              <a:t>空き時間にも積極的に情報収集する</a:t>
            </a:r>
            <a:r>
              <a:rPr lang="en-US" altLang="ja-JP" sz="1885"/>
              <a:t>30</a:t>
            </a:r>
            <a:r>
              <a:rPr lang="ja-JP" altLang="en-US" sz="1885"/>
              <a:t>代後半～</a:t>
            </a:r>
            <a:r>
              <a:rPr lang="en-US" altLang="ja-JP" sz="1885"/>
              <a:t>50</a:t>
            </a:r>
            <a:r>
              <a:rPr lang="ja-JP" altLang="en-US" sz="1885"/>
              <a:t>代男性。</a:t>
            </a:r>
          </a:p>
          <a:p>
            <a:pPr>
              <a:lnSpc>
                <a:spcPct val="110000"/>
              </a:lnSpc>
            </a:pPr>
            <a:r>
              <a:rPr lang="ja-JP" altLang="en-US" sz="1885"/>
              <a:t>アウトドア・フィットネス・アートなどに関心。</a:t>
            </a:r>
          </a:p>
        </p:txBody>
      </p:sp>
      <p:sp>
        <p:nvSpPr>
          <p:cNvPr id="81" name="テキスト プレースホルダー 2">
            <a:extLst>
              <a:ext uri="{FF2B5EF4-FFF2-40B4-BE49-F238E27FC236}">
                <a16:creationId xmlns:a16="http://schemas.microsoft.com/office/drawing/2014/main" id="{7A64E39F-5E4E-4CE2-89EB-86AA66BF6FFC}"/>
              </a:ext>
            </a:extLst>
          </p:cNvPr>
          <p:cNvSpPr txBox="1">
            <a:spLocks/>
          </p:cNvSpPr>
          <p:nvPr/>
        </p:nvSpPr>
        <p:spPr>
          <a:xfrm>
            <a:off x="809632" y="1347540"/>
            <a:ext cx="1127665" cy="271421"/>
          </a:xfrm>
          <a:prstGeom prst="homePlate">
            <a:avLst/>
          </a:prstGeom>
          <a:solidFill>
            <a:schemeClr val="bg1"/>
          </a:solidFill>
        </p:spPr>
        <p:txBody>
          <a:bodyPr vert="horz" lIns="86204" tIns="67877" rIns="86204" bIns="33938"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319"/>
              <a:t>ターゲット</a:t>
            </a:r>
          </a:p>
        </p:txBody>
      </p:sp>
      <p:cxnSp>
        <p:nvCxnSpPr>
          <p:cNvPr id="95" name="直線コネクタ 94">
            <a:extLst>
              <a:ext uri="{FF2B5EF4-FFF2-40B4-BE49-F238E27FC236}">
                <a16:creationId xmlns:a16="http://schemas.microsoft.com/office/drawing/2014/main" id="{B961A7B4-82BB-4542-A7BF-9C3BBC1F888A}"/>
              </a:ext>
            </a:extLst>
          </p:cNvPr>
          <p:cNvCxnSpPr>
            <a:cxnSpLocks/>
          </p:cNvCxnSpPr>
          <p:nvPr/>
        </p:nvCxnSpPr>
        <p:spPr>
          <a:xfrm>
            <a:off x="655793" y="2998731"/>
            <a:ext cx="53199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テキスト プレースホルダー 2">
            <a:extLst>
              <a:ext uri="{FF2B5EF4-FFF2-40B4-BE49-F238E27FC236}">
                <a16:creationId xmlns:a16="http://schemas.microsoft.com/office/drawing/2014/main" id="{231BAC5C-2964-450E-B6FD-89510122E0A0}"/>
              </a:ext>
            </a:extLst>
          </p:cNvPr>
          <p:cNvSpPr txBox="1">
            <a:spLocks/>
          </p:cNvSpPr>
          <p:nvPr/>
        </p:nvSpPr>
        <p:spPr>
          <a:xfrm>
            <a:off x="603742" y="2745991"/>
            <a:ext cx="513928" cy="25269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319"/>
              <a:t>概要</a:t>
            </a:r>
            <a:endParaRPr lang="en-US" altLang="ja-JP" sz="1319"/>
          </a:p>
        </p:txBody>
      </p:sp>
      <p:cxnSp>
        <p:nvCxnSpPr>
          <p:cNvPr id="102" name="直線コネクタ 101">
            <a:extLst>
              <a:ext uri="{FF2B5EF4-FFF2-40B4-BE49-F238E27FC236}">
                <a16:creationId xmlns:a16="http://schemas.microsoft.com/office/drawing/2014/main" id="{7A2DCE0D-FCA2-4867-AC82-CEEEFF52E7CE}"/>
              </a:ext>
            </a:extLst>
          </p:cNvPr>
          <p:cNvCxnSpPr>
            <a:cxnSpLocks/>
          </p:cNvCxnSpPr>
          <p:nvPr/>
        </p:nvCxnSpPr>
        <p:spPr>
          <a:xfrm>
            <a:off x="6309096" y="2998731"/>
            <a:ext cx="3726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テキスト プレースホルダー 2">
            <a:extLst>
              <a:ext uri="{FF2B5EF4-FFF2-40B4-BE49-F238E27FC236}">
                <a16:creationId xmlns:a16="http://schemas.microsoft.com/office/drawing/2014/main" id="{088F9EF2-3948-4F99-9DC9-9F7D46CDDF57}"/>
              </a:ext>
            </a:extLst>
          </p:cNvPr>
          <p:cNvSpPr txBox="1">
            <a:spLocks/>
          </p:cNvSpPr>
          <p:nvPr/>
        </p:nvSpPr>
        <p:spPr>
          <a:xfrm>
            <a:off x="6201141" y="2745991"/>
            <a:ext cx="853765" cy="25269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319"/>
              <a:t>広告事例</a:t>
            </a:r>
            <a:endParaRPr lang="en-US" altLang="ja-JP" sz="1319"/>
          </a:p>
        </p:txBody>
      </p:sp>
      <p:sp>
        <p:nvSpPr>
          <p:cNvPr id="159" name="四角形: 角を丸くする 158">
            <a:extLst>
              <a:ext uri="{FF2B5EF4-FFF2-40B4-BE49-F238E27FC236}">
                <a16:creationId xmlns:a16="http://schemas.microsoft.com/office/drawing/2014/main" id="{54887215-890D-4CCD-B185-4DDB896EBBB6}"/>
              </a:ext>
            </a:extLst>
          </p:cNvPr>
          <p:cNvSpPr/>
          <p:nvPr/>
        </p:nvSpPr>
        <p:spPr>
          <a:xfrm>
            <a:off x="6309096" y="6747033"/>
            <a:ext cx="3726925" cy="368053"/>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01815" rIns="0" rtlCol="0" anchor="ctr" anchorCtr="0">
            <a:noAutofit/>
          </a:bodyPr>
          <a:lstStyle/>
          <a:p>
            <a:r>
              <a:rPr kumimoji="1" lang="ja-JP" altLang="en-US" sz="942" b="1">
                <a:solidFill>
                  <a:schemeClr val="tx1"/>
                </a:solidFill>
                <a:latin typeface="游ゴシック" panose="020B0400000000000000" pitchFamily="50" charset="-128"/>
                <a:ea typeface="游ゴシック" panose="020B0400000000000000" pitchFamily="50" charset="-128"/>
              </a:rPr>
              <a:t>■タイアップ広告</a:t>
            </a:r>
            <a:endParaRPr kumimoji="1" lang="en-US" altLang="ja-JP" sz="942" b="1">
              <a:solidFill>
                <a:schemeClr val="tx1"/>
              </a:solidFill>
              <a:latin typeface="游ゴシック" panose="020B0400000000000000" pitchFamily="50" charset="-128"/>
              <a:ea typeface="游ゴシック" panose="020B0400000000000000" pitchFamily="50" charset="-128"/>
            </a:endParaRPr>
          </a:p>
          <a:p>
            <a:r>
              <a:rPr lang="en-US" altLang="ja-JP" sz="849">
                <a:solidFill>
                  <a:schemeClr val="tx1"/>
                </a:solidFill>
                <a:latin typeface="游ゴシック" panose="020B0400000000000000" pitchFamily="50" charset="-128"/>
              </a:rPr>
              <a:t>1</a:t>
            </a:r>
            <a:r>
              <a:rPr lang="ja-JP" altLang="en-US" sz="849">
                <a:solidFill>
                  <a:schemeClr val="tx1"/>
                </a:solidFill>
                <a:latin typeface="游ゴシック" panose="020B0400000000000000" pitchFamily="50" charset="-128"/>
              </a:rPr>
              <a:t>本：</a:t>
            </a:r>
            <a:r>
              <a:rPr lang="en-US" altLang="ja-JP" sz="849">
                <a:solidFill>
                  <a:schemeClr val="tx1"/>
                </a:solidFill>
                <a:latin typeface="游ゴシック" panose="020B0400000000000000" pitchFamily="50" charset="-128"/>
              </a:rPr>
              <a:t>300</a:t>
            </a:r>
            <a:r>
              <a:rPr lang="ja-JP" altLang="en-US" sz="849">
                <a:solidFill>
                  <a:schemeClr val="tx1"/>
                </a:solidFill>
                <a:latin typeface="游ゴシック" panose="020B0400000000000000" pitchFamily="50" charset="-128"/>
              </a:rPr>
              <a:t>万円～　想定</a:t>
            </a:r>
            <a:r>
              <a:rPr lang="en-US" altLang="ja-JP" sz="849">
                <a:solidFill>
                  <a:schemeClr val="tx1"/>
                </a:solidFill>
                <a:latin typeface="游ゴシック" panose="020B0400000000000000" pitchFamily="50" charset="-128"/>
              </a:rPr>
              <a:t>PV</a:t>
            </a:r>
            <a:r>
              <a:rPr lang="ja-JP" altLang="en-US" sz="849">
                <a:solidFill>
                  <a:schemeClr val="tx1"/>
                </a:solidFill>
                <a:latin typeface="游ゴシック" panose="020B0400000000000000" pitchFamily="50" charset="-128"/>
              </a:rPr>
              <a:t>数：</a:t>
            </a:r>
            <a:r>
              <a:rPr lang="en-US" altLang="ja-JP" sz="849">
                <a:solidFill>
                  <a:schemeClr val="tx1"/>
                </a:solidFill>
                <a:latin typeface="游ゴシック" panose="020B0400000000000000" pitchFamily="50" charset="-128"/>
              </a:rPr>
              <a:t>30,000PV</a:t>
            </a:r>
            <a:endParaRPr kumimoji="1" lang="ja-JP" altLang="en-US" sz="942" b="1">
              <a:solidFill>
                <a:schemeClr val="tx1"/>
              </a:solidFill>
              <a:latin typeface="游ゴシック" panose="020B0400000000000000" pitchFamily="50" charset="-128"/>
              <a:ea typeface="游ゴシック" panose="020B0400000000000000" pitchFamily="50" charset="-128"/>
            </a:endParaRPr>
          </a:p>
        </p:txBody>
      </p:sp>
      <p:sp>
        <p:nvSpPr>
          <p:cNvPr id="161" name="テキスト ボックス 160">
            <a:extLst>
              <a:ext uri="{FF2B5EF4-FFF2-40B4-BE49-F238E27FC236}">
                <a16:creationId xmlns:a16="http://schemas.microsoft.com/office/drawing/2014/main" id="{E1A9479D-9C02-4615-9081-8FD0DA3B078F}"/>
              </a:ext>
            </a:extLst>
          </p:cNvPr>
          <p:cNvSpPr txBox="1"/>
          <p:nvPr/>
        </p:nvSpPr>
        <p:spPr>
          <a:xfrm>
            <a:off x="6290003" y="6371429"/>
            <a:ext cx="3571789" cy="365160"/>
          </a:xfrm>
          <a:prstGeom prst="rect">
            <a:avLst/>
          </a:prstGeom>
          <a:noFill/>
        </p:spPr>
        <p:txBody>
          <a:bodyPr wrap="square" lIns="33938" tIns="67877" rtlCol="0">
            <a:spAutoFit/>
          </a:bodyPr>
          <a:lstStyle/>
          <a:p>
            <a:pPr>
              <a:lnSpc>
                <a:spcPct val="110000"/>
              </a:lnSpc>
            </a:pPr>
            <a:r>
              <a:rPr kumimoji="1" lang="ja-JP" altLang="en-US" sz="754" b="1">
                <a:latin typeface="游ゴシック" panose="020B0400000000000000" pitchFamily="50" charset="-128"/>
              </a:rPr>
              <a:t>ソニーマーケティング、レクサス、アンファー、キリンビール、小林製薬、</a:t>
            </a:r>
            <a:endParaRPr kumimoji="1" lang="en-US" altLang="ja-JP" sz="754" b="1">
              <a:latin typeface="游ゴシック" panose="020B0400000000000000" pitchFamily="50" charset="-128"/>
            </a:endParaRPr>
          </a:p>
          <a:p>
            <a:pPr>
              <a:lnSpc>
                <a:spcPct val="110000"/>
              </a:lnSpc>
            </a:pPr>
            <a:r>
              <a:rPr kumimoji="1" lang="ja-JP" altLang="en-US" sz="754" b="1">
                <a:latin typeface="游ゴシック" panose="020B0400000000000000" pitchFamily="50" charset="-128"/>
              </a:rPr>
              <a:t>サントリー、集英社　ほか</a:t>
            </a:r>
            <a:endParaRPr kumimoji="1" lang="ja-JP" altLang="en-US" sz="754" b="1">
              <a:latin typeface="游ゴシック" panose="020B0400000000000000" pitchFamily="50" charset="-128"/>
              <a:ea typeface="游ゴシック" panose="020B0400000000000000" pitchFamily="50" charset="-128"/>
            </a:endParaRPr>
          </a:p>
        </p:txBody>
      </p:sp>
      <p:sp>
        <p:nvSpPr>
          <p:cNvPr id="162" name="テキスト プレースホルダー 2">
            <a:extLst>
              <a:ext uri="{FF2B5EF4-FFF2-40B4-BE49-F238E27FC236}">
                <a16:creationId xmlns:a16="http://schemas.microsoft.com/office/drawing/2014/main" id="{55690B81-3A9E-4EF3-B225-4EA96A5B0823}"/>
              </a:ext>
            </a:extLst>
          </p:cNvPr>
          <p:cNvSpPr txBox="1">
            <a:spLocks/>
          </p:cNvSpPr>
          <p:nvPr/>
        </p:nvSpPr>
        <p:spPr>
          <a:xfrm>
            <a:off x="6224500" y="6244397"/>
            <a:ext cx="972387" cy="21332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■実績広告主</a:t>
            </a:r>
          </a:p>
        </p:txBody>
      </p:sp>
      <p:sp>
        <p:nvSpPr>
          <p:cNvPr id="69" name="テキスト ボックス 68">
            <a:extLst>
              <a:ext uri="{FF2B5EF4-FFF2-40B4-BE49-F238E27FC236}">
                <a16:creationId xmlns:a16="http://schemas.microsoft.com/office/drawing/2014/main" id="{6B91AAAF-B82F-4E7F-9EB0-31BF1F061026}"/>
              </a:ext>
            </a:extLst>
          </p:cNvPr>
          <p:cNvSpPr txBox="1"/>
          <p:nvPr/>
        </p:nvSpPr>
        <p:spPr>
          <a:xfrm>
            <a:off x="726934" y="4902790"/>
            <a:ext cx="2414098" cy="860784"/>
          </a:xfrm>
          <a:prstGeom prst="rect">
            <a:avLst/>
          </a:prstGeom>
          <a:noFill/>
        </p:spPr>
        <p:txBody>
          <a:bodyPr wrap="square" rtlCol="0">
            <a:noAutofit/>
          </a:bodyPr>
          <a:lstStyle/>
          <a:p>
            <a:pPr>
              <a:tabLst>
                <a:tab pos="592620" algn="l"/>
                <a:tab pos="844034" algn="l"/>
              </a:tabLst>
            </a:pPr>
            <a:r>
              <a:rPr lang="ja-JP" altLang="en-US" sz="942" b="1">
                <a:solidFill>
                  <a:schemeClr val="accent1"/>
                </a:solidFill>
                <a:latin typeface="游ゴシック" panose="020B0400000000000000" pitchFamily="50" charset="-128"/>
                <a:ea typeface="游ゴシック" panose="020B0400000000000000" pitchFamily="50" charset="-128"/>
              </a:rPr>
              <a:t>月間</a:t>
            </a:r>
            <a:r>
              <a:rPr lang="ja-JP" altLang="en-US" sz="754" b="1">
                <a:solidFill>
                  <a:schemeClr val="accent1"/>
                </a:solidFill>
                <a:latin typeface="游ゴシック" panose="020B0400000000000000" pitchFamily="50" charset="-128"/>
                <a:ea typeface="游ゴシック" panose="020B0400000000000000" pitchFamily="50" charset="-128"/>
              </a:rPr>
              <a:t>約</a:t>
            </a:r>
            <a:r>
              <a:rPr lang="en-US" altLang="ja-JP" sz="1319" b="1">
                <a:solidFill>
                  <a:schemeClr val="accent1"/>
                </a:solidFill>
                <a:latin typeface="游ゴシック" panose="020B0400000000000000" pitchFamily="50" charset="-128"/>
                <a:ea typeface="游ゴシック" panose="020B0400000000000000" pitchFamily="50" charset="-128"/>
              </a:rPr>
              <a:t>154</a:t>
            </a:r>
            <a:r>
              <a:rPr lang="ja-JP" altLang="en-US" sz="754" b="1">
                <a:solidFill>
                  <a:schemeClr val="accent1"/>
                </a:solidFill>
                <a:latin typeface="游ゴシック" panose="020B0400000000000000" pitchFamily="50" charset="-128"/>
                <a:ea typeface="游ゴシック" panose="020B0400000000000000" pitchFamily="50" charset="-128"/>
              </a:rPr>
              <a:t>万</a:t>
            </a:r>
            <a:r>
              <a:rPr lang="en-US" altLang="ja-JP" sz="754" b="1">
                <a:solidFill>
                  <a:schemeClr val="accent1"/>
                </a:solidFill>
                <a:latin typeface="游ゴシック" panose="020B0400000000000000" pitchFamily="50" charset="-128"/>
                <a:ea typeface="游ゴシック" panose="020B0400000000000000" pitchFamily="50" charset="-128"/>
              </a:rPr>
              <a:t>UU</a:t>
            </a:r>
          </a:p>
          <a:p>
            <a:pPr>
              <a:spcBef>
                <a:spcPts val="188"/>
              </a:spcBef>
              <a:tabLst>
                <a:tab pos="592620" algn="l"/>
                <a:tab pos="844034" algn="l"/>
              </a:tabLst>
            </a:pPr>
            <a:r>
              <a:rPr lang="en-US" altLang="zh-TW" sz="660">
                <a:solidFill>
                  <a:schemeClr val="accent1"/>
                </a:solidFill>
                <a:latin typeface="游ゴシック" panose="020B0400000000000000" pitchFamily="50" charset="-128"/>
                <a:ea typeface="游ゴシック" panose="020B0400000000000000" pitchFamily="50" charset="-128"/>
              </a:rPr>
              <a:t>※2020</a:t>
            </a:r>
            <a:r>
              <a:rPr lang="zh-TW" altLang="en-US" sz="660">
                <a:solidFill>
                  <a:schemeClr val="accent1"/>
                </a:solidFill>
                <a:latin typeface="游ゴシック" panose="020B0400000000000000" pitchFamily="50" charset="-128"/>
                <a:ea typeface="游ゴシック" panose="020B0400000000000000" pitchFamily="50" charset="-128"/>
              </a:rPr>
              <a:t>年</a:t>
            </a:r>
            <a:r>
              <a:rPr lang="en-US" altLang="zh-TW" sz="660">
                <a:solidFill>
                  <a:schemeClr val="accent1"/>
                </a:solidFill>
                <a:latin typeface="游ゴシック" panose="020B0400000000000000" pitchFamily="50" charset="-128"/>
                <a:ea typeface="游ゴシック" panose="020B0400000000000000" pitchFamily="50" charset="-128"/>
              </a:rPr>
              <a:t>1</a:t>
            </a:r>
            <a:r>
              <a:rPr lang="zh-TW" altLang="en-US" sz="660">
                <a:solidFill>
                  <a:schemeClr val="accent1"/>
                </a:solidFill>
                <a:latin typeface="游ゴシック" panose="020B0400000000000000" pitchFamily="50" charset="-128"/>
                <a:ea typeface="游ゴシック" panose="020B0400000000000000" pitchFamily="50" charset="-128"/>
              </a:rPr>
              <a:t>月～</a:t>
            </a:r>
            <a:r>
              <a:rPr lang="en-US" altLang="zh-TW" sz="660">
                <a:solidFill>
                  <a:schemeClr val="accent1"/>
                </a:solidFill>
                <a:latin typeface="游ゴシック" panose="020B0400000000000000" pitchFamily="50" charset="-128"/>
                <a:ea typeface="游ゴシック" panose="020B0400000000000000" pitchFamily="50" charset="-128"/>
              </a:rPr>
              <a:t>6</a:t>
            </a:r>
            <a:r>
              <a:rPr lang="zh-TW" altLang="en-US" sz="660">
                <a:solidFill>
                  <a:schemeClr val="accent1"/>
                </a:solidFill>
                <a:latin typeface="游ゴシック" panose="020B0400000000000000" pitchFamily="50" charset="-128"/>
                <a:ea typeface="游ゴシック" panose="020B0400000000000000" pitchFamily="50" charset="-128"/>
              </a:rPr>
              <a:t>月　期間平均</a:t>
            </a:r>
            <a:endParaRPr lang="ja-JP" altLang="en-US" sz="942" b="1">
              <a:solidFill>
                <a:schemeClr val="accent1"/>
              </a:solidFill>
              <a:latin typeface="游ゴシック" panose="020B0400000000000000" pitchFamily="50" charset="-128"/>
              <a:ea typeface="游ゴシック" panose="020B0400000000000000" pitchFamily="50" charset="-128"/>
            </a:endParaRPr>
          </a:p>
        </p:txBody>
      </p:sp>
      <p:sp>
        <p:nvSpPr>
          <p:cNvPr id="70" name="テキスト プレースホルダー 2">
            <a:extLst>
              <a:ext uri="{FF2B5EF4-FFF2-40B4-BE49-F238E27FC236}">
                <a16:creationId xmlns:a16="http://schemas.microsoft.com/office/drawing/2014/main" id="{273D7516-D57F-4F0F-8730-A13C9BEC6314}"/>
              </a:ext>
            </a:extLst>
          </p:cNvPr>
          <p:cNvSpPr txBox="1">
            <a:spLocks/>
          </p:cNvSpPr>
          <p:nvPr/>
        </p:nvSpPr>
        <p:spPr>
          <a:xfrm>
            <a:off x="726933" y="4713080"/>
            <a:ext cx="573240" cy="21332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■規模</a:t>
            </a:r>
          </a:p>
        </p:txBody>
      </p:sp>
      <p:grpSp>
        <p:nvGrpSpPr>
          <p:cNvPr id="71" name="グループ化 70">
            <a:extLst>
              <a:ext uri="{FF2B5EF4-FFF2-40B4-BE49-F238E27FC236}">
                <a16:creationId xmlns:a16="http://schemas.microsoft.com/office/drawing/2014/main" id="{5ECBD9FC-7AD2-4682-8E48-8B4D60CBD315}"/>
              </a:ext>
            </a:extLst>
          </p:cNvPr>
          <p:cNvGrpSpPr/>
          <p:nvPr/>
        </p:nvGrpSpPr>
        <p:grpSpPr>
          <a:xfrm>
            <a:off x="722255" y="5503080"/>
            <a:ext cx="1591715" cy="375359"/>
            <a:chOff x="2821385" y="5485658"/>
            <a:chExt cx="1688399" cy="398159"/>
          </a:xfrm>
        </p:grpSpPr>
        <p:sp>
          <p:nvSpPr>
            <p:cNvPr id="72" name="テキスト ボックス 71">
              <a:extLst>
                <a:ext uri="{FF2B5EF4-FFF2-40B4-BE49-F238E27FC236}">
                  <a16:creationId xmlns:a16="http://schemas.microsoft.com/office/drawing/2014/main" id="{EB458093-D7E5-43C3-B633-55A4A05557E7}"/>
                </a:ext>
              </a:extLst>
            </p:cNvPr>
            <p:cNvSpPr txBox="1"/>
            <p:nvPr/>
          </p:nvSpPr>
          <p:spPr>
            <a:xfrm>
              <a:off x="2821385" y="5485658"/>
              <a:ext cx="733201" cy="398159"/>
            </a:xfrm>
            <a:prstGeom prst="rect">
              <a:avLst/>
            </a:prstGeom>
            <a:noFill/>
          </p:spPr>
          <p:txBody>
            <a:bodyPr wrap="none" rtlCol="0">
              <a:spAutoFit/>
            </a:bodyPr>
            <a:lstStyle/>
            <a:p>
              <a:pPr algn="ctr"/>
              <a:r>
                <a:rPr kumimoji="1" lang="en-US" altLang="ja-JP" sz="990" b="1">
                  <a:latin typeface="游ゴシック" panose="020B0400000000000000" pitchFamily="50" charset="-128"/>
                  <a:ea typeface="游ゴシック" panose="020B0400000000000000" pitchFamily="50" charset="-128"/>
                </a:rPr>
                <a:t>35</a:t>
              </a:r>
              <a:r>
                <a:rPr kumimoji="1" lang="ja-JP" altLang="en-US" sz="849" b="1">
                  <a:latin typeface="游ゴシック" panose="020B0400000000000000" pitchFamily="50" charset="-128"/>
                  <a:ea typeface="游ゴシック" panose="020B0400000000000000" pitchFamily="50" charset="-128"/>
                </a:rPr>
                <a:t>～</a:t>
              </a:r>
              <a:r>
                <a:rPr kumimoji="1" lang="en-US" altLang="ja-JP" sz="990" b="1">
                  <a:latin typeface="游ゴシック" panose="020B0400000000000000" pitchFamily="50" charset="-128"/>
                  <a:ea typeface="游ゴシック" panose="020B0400000000000000" pitchFamily="50" charset="-128"/>
                </a:rPr>
                <a:t>54</a:t>
              </a:r>
              <a:r>
                <a:rPr kumimoji="1" lang="ja-JP" altLang="en-US" sz="849" b="1">
                  <a:latin typeface="游ゴシック" panose="020B0400000000000000" pitchFamily="50" charset="-128"/>
                  <a:ea typeface="游ゴシック" panose="020B0400000000000000" pitchFamily="50" charset="-128"/>
                </a:rPr>
                <a:t>歳</a:t>
              </a:r>
              <a:endParaRPr kumimoji="1" lang="en-US" altLang="ja-JP" sz="849" b="1">
                <a:latin typeface="游ゴシック" panose="020B0400000000000000" pitchFamily="50" charset="-128"/>
                <a:ea typeface="游ゴシック" panose="020B0400000000000000" pitchFamily="50" charset="-128"/>
              </a:endParaRPr>
            </a:p>
            <a:p>
              <a:pPr algn="ctr"/>
              <a:r>
                <a:rPr kumimoji="1" lang="ja-JP" altLang="en-US" sz="849">
                  <a:latin typeface="游ゴシック" panose="020B0400000000000000" pitchFamily="50" charset="-128"/>
                  <a:ea typeface="游ゴシック" panose="020B0400000000000000" pitchFamily="50" charset="-128"/>
                </a:rPr>
                <a:t>が約半数</a:t>
              </a:r>
              <a:endParaRPr kumimoji="1" lang="en-US" altLang="ja-JP" sz="849">
                <a:latin typeface="游ゴシック" panose="020B0400000000000000" pitchFamily="50" charset="-128"/>
                <a:ea typeface="游ゴシック" panose="020B0400000000000000" pitchFamily="50" charset="-128"/>
              </a:endParaRPr>
            </a:p>
          </p:txBody>
        </p:sp>
        <p:sp>
          <p:nvSpPr>
            <p:cNvPr id="75" name="正方形/長方形 74">
              <a:extLst>
                <a:ext uri="{FF2B5EF4-FFF2-40B4-BE49-F238E27FC236}">
                  <a16:creationId xmlns:a16="http://schemas.microsoft.com/office/drawing/2014/main" id="{20F64315-14A4-4DD5-A5CE-FC9656003F6B}"/>
                </a:ext>
              </a:extLst>
            </p:cNvPr>
            <p:cNvSpPr/>
            <p:nvPr/>
          </p:nvSpPr>
          <p:spPr>
            <a:xfrm>
              <a:off x="3622318" y="5485658"/>
              <a:ext cx="887466" cy="398159"/>
            </a:xfrm>
            <a:prstGeom prst="rect">
              <a:avLst/>
            </a:prstGeom>
          </p:spPr>
          <p:txBody>
            <a:bodyPr wrap="square">
              <a:spAutoFit/>
            </a:bodyPr>
            <a:lstStyle/>
            <a:p>
              <a:pPr lvl="0" algn="ctr"/>
              <a:r>
                <a:rPr lang="en-US" altLang="ja-JP" sz="849">
                  <a:solidFill>
                    <a:prstClr val="black"/>
                  </a:solidFill>
                  <a:latin typeface="游ゴシック" panose="020B0400000000000000" pitchFamily="50" charset="-128"/>
                  <a:ea typeface="游ゴシック" panose="020B0400000000000000" pitchFamily="50" charset="-128"/>
                </a:rPr>
                <a:t>5</a:t>
              </a:r>
              <a:r>
                <a:rPr lang="ja-JP" altLang="en-US" sz="849">
                  <a:solidFill>
                    <a:prstClr val="black"/>
                  </a:solidFill>
                  <a:latin typeface="游ゴシック" panose="020B0400000000000000" pitchFamily="50" charset="-128"/>
                  <a:ea typeface="游ゴシック" panose="020B0400000000000000" pitchFamily="50" charset="-128"/>
                </a:rPr>
                <a:t>割近くが</a:t>
              </a:r>
              <a:endParaRPr lang="en-US" altLang="ja-JP" sz="849">
                <a:solidFill>
                  <a:prstClr val="black"/>
                </a:solidFill>
                <a:latin typeface="游ゴシック" panose="020B0400000000000000" pitchFamily="50" charset="-128"/>
                <a:ea typeface="游ゴシック" panose="020B0400000000000000" pitchFamily="50" charset="-128"/>
              </a:endParaRPr>
            </a:p>
            <a:p>
              <a:pPr lvl="0" algn="ctr"/>
              <a:r>
                <a:rPr lang="ja-JP" altLang="en-US" sz="990" b="1">
                  <a:solidFill>
                    <a:prstClr val="black"/>
                  </a:solidFill>
                  <a:latin typeface="游ゴシック" panose="020B0400000000000000" pitchFamily="50" charset="-128"/>
                  <a:ea typeface="游ゴシック" panose="020B0400000000000000" pitchFamily="50" charset="-128"/>
                </a:rPr>
                <a:t>会社員</a:t>
              </a:r>
              <a:endParaRPr lang="ja-JP" altLang="en-US" sz="1037" b="1">
                <a:solidFill>
                  <a:prstClr val="black"/>
                </a:solidFill>
                <a:latin typeface="游ゴシック" panose="020B0400000000000000" pitchFamily="50" charset="-128"/>
                <a:ea typeface="游ゴシック" panose="020B0400000000000000" pitchFamily="50" charset="-128"/>
              </a:endParaRPr>
            </a:p>
          </p:txBody>
        </p:sp>
        <p:cxnSp>
          <p:nvCxnSpPr>
            <p:cNvPr id="76" name="直線コネクタ 75">
              <a:extLst>
                <a:ext uri="{FF2B5EF4-FFF2-40B4-BE49-F238E27FC236}">
                  <a16:creationId xmlns:a16="http://schemas.microsoft.com/office/drawing/2014/main" id="{D7039F62-CF28-452F-9FA3-506EE3A3063E}"/>
                </a:ext>
              </a:extLst>
            </p:cNvPr>
            <p:cNvCxnSpPr>
              <a:cxnSpLocks/>
            </p:cNvCxnSpPr>
            <p:nvPr/>
          </p:nvCxnSpPr>
          <p:spPr>
            <a:xfrm>
              <a:off x="3653996" y="5488299"/>
              <a:ext cx="0" cy="3871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6A74F0E1-CD57-4D3E-8DAF-E74037D7C4BD}"/>
                </a:ext>
              </a:extLst>
            </p:cNvPr>
            <p:cNvCxnSpPr>
              <a:cxnSpLocks/>
            </p:cNvCxnSpPr>
            <p:nvPr/>
          </p:nvCxnSpPr>
          <p:spPr>
            <a:xfrm>
              <a:off x="4451650" y="5488299"/>
              <a:ext cx="0" cy="3871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テキスト プレースホルダー 2">
            <a:extLst>
              <a:ext uri="{FF2B5EF4-FFF2-40B4-BE49-F238E27FC236}">
                <a16:creationId xmlns:a16="http://schemas.microsoft.com/office/drawing/2014/main" id="{39927B81-8F8C-4C09-8DE1-4274A4F72DD6}"/>
              </a:ext>
            </a:extLst>
          </p:cNvPr>
          <p:cNvSpPr txBox="1">
            <a:spLocks/>
          </p:cNvSpPr>
          <p:nvPr/>
        </p:nvSpPr>
        <p:spPr>
          <a:xfrm>
            <a:off x="726933" y="5308192"/>
            <a:ext cx="839338" cy="213322"/>
          </a:xfrm>
          <a:prstGeom prst="rect">
            <a:avLst/>
          </a:prstGeom>
        </p:spPr>
        <p:txBody>
          <a:bodyPr vert="horz" wrap="none" lIns="86204" tIns="33938" rIns="86204" bIns="33938"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37"/>
              <a:t>■ユーザー</a:t>
            </a:r>
          </a:p>
        </p:txBody>
      </p:sp>
      <p:sp>
        <p:nvSpPr>
          <p:cNvPr id="55" name="テキスト ボックス 25">
            <a:extLst>
              <a:ext uri="{FF2B5EF4-FFF2-40B4-BE49-F238E27FC236}">
                <a16:creationId xmlns:a16="http://schemas.microsoft.com/office/drawing/2014/main" id="{496531FE-614E-47E8-83B5-6E13F9155A8E}"/>
              </a:ext>
            </a:extLst>
          </p:cNvPr>
          <p:cNvSpPr txBox="1"/>
          <p:nvPr/>
        </p:nvSpPr>
        <p:spPr>
          <a:xfrm>
            <a:off x="2165218" y="6402479"/>
            <a:ext cx="269304" cy="86947"/>
          </a:xfrm>
          <a:prstGeom prst="rect">
            <a:avLst/>
          </a:prstGeom>
          <a:noFill/>
        </p:spPr>
        <p:txBody>
          <a:bodyPr vert="horz" wrap="none" lIns="0" tIns="0" rIns="0" bIns="0" rtlCol="0" anchor="ctr"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r>
              <a:rPr lang="en-US" altLang="ja-JP" sz="565">
                <a:latin typeface="+mn-ea"/>
                <a:cs typeface="ＭＳ Ｐゴシック"/>
              </a:rPr>
              <a:t>●</a:t>
            </a:r>
            <a:r>
              <a:rPr lang="nb-NO" altLang="ja-JP" sz="565">
                <a:latin typeface="+mn-ea"/>
                <a:cs typeface="ＭＳ Ｐゴシック"/>
              </a:rPr>
              <a:t>20.8</a:t>
            </a:r>
            <a:r>
              <a:rPr lang="en-US" altLang="ja-JP" sz="565">
                <a:latin typeface="+mn-ea"/>
                <a:cs typeface="ＭＳ Ｐゴシック"/>
              </a:rPr>
              <a:t>%</a:t>
            </a:r>
            <a:endParaRPr lang="ja-JP" altLang="en-US" sz="565">
              <a:latin typeface="+mn-ea"/>
              <a:cs typeface="ＭＳ Ｐゴシック"/>
            </a:endParaRPr>
          </a:p>
        </p:txBody>
      </p:sp>
      <p:sp>
        <p:nvSpPr>
          <p:cNvPr id="56" name="テキスト ボックス 26">
            <a:extLst>
              <a:ext uri="{FF2B5EF4-FFF2-40B4-BE49-F238E27FC236}">
                <a16:creationId xmlns:a16="http://schemas.microsoft.com/office/drawing/2014/main" id="{17E7A3D0-E826-422E-8926-32FA8ACABE24}"/>
              </a:ext>
            </a:extLst>
          </p:cNvPr>
          <p:cNvSpPr txBox="1"/>
          <p:nvPr/>
        </p:nvSpPr>
        <p:spPr>
          <a:xfrm>
            <a:off x="2349372" y="6689863"/>
            <a:ext cx="248466" cy="86947"/>
          </a:xfrm>
          <a:prstGeom prst="rect">
            <a:avLst/>
          </a:prstGeom>
          <a:noFill/>
        </p:spPr>
        <p:txBody>
          <a:bodyPr vert="horz" wrap="none" lIns="0" tIns="0" rIns="0" bIns="0" rtlCol="0" anchor="ctr"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r>
              <a:rPr lang="en-US" altLang="ja-JP" sz="565">
                <a:latin typeface="+mn-ea"/>
                <a:cs typeface="ＭＳ Ｐゴシック"/>
              </a:rPr>
              <a:t>●</a:t>
            </a:r>
            <a:r>
              <a:rPr lang="nb-NO" altLang="ja-JP" sz="565">
                <a:latin typeface="+mn-ea"/>
                <a:cs typeface="ＭＳ Ｐゴシック"/>
              </a:rPr>
              <a:t>30.1</a:t>
            </a:r>
            <a:r>
              <a:rPr lang="mr-IN" altLang="ja-JP" sz="565">
                <a:latin typeface="+mn-ea"/>
                <a:cs typeface="ＭＳ Ｐゴシック"/>
              </a:rPr>
              <a:t>%</a:t>
            </a:r>
            <a:endParaRPr lang="en-US" altLang="ja-JP" sz="565">
              <a:latin typeface="+mn-ea"/>
              <a:cs typeface="ＭＳ Ｐゴシック"/>
            </a:endParaRPr>
          </a:p>
        </p:txBody>
      </p:sp>
      <p:sp>
        <p:nvSpPr>
          <p:cNvPr id="57" name="テキスト ボックス 27">
            <a:extLst>
              <a:ext uri="{FF2B5EF4-FFF2-40B4-BE49-F238E27FC236}">
                <a16:creationId xmlns:a16="http://schemas.microsoft.com/office/drawing/2014/main" id="{2B125A9C-E764-4DAE-A231-91683021F81D}"/>
              </a:ext>
            </a:extLst>
          </p:cNvPr>
          <p:cNvSpPr txBox="1"/>
          <p:nvPr/>
        </p:nvSpPr>
        <p:spPr>
          <a:xfrm>
            <a:off x="2118292" y="6959624"/>
            <a:ext cx="248466" cy="86947"/>
          </a:xfrm>
          <a:prstGeom prst="rect">
            <a:avLst/>
          </a:prstGeom>
          <a:noFill/>
        </p:spPr>
        <p:txBody>
          <a:bodyPr vert="horz" wrap="none" lIns="0" tIns="0" rIns="0" bIns="0" rtlCol="0" anchor="ctr"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r>
              <a:rPr lang="en-US" altLang="ja-JP" sz="565">
                <a:latin typeface="+mn-ea"/>
                <a:cs typeface="ＭＳ Ｐゴシック"/>
              </a:rPr>
              <a:t>●</a:t>
            </a:r>
            <a:r>
              <a:rPr lang="hr-HR" altLang="ja-JP" sz="565">
                <a:latin typeface="+mn-ea"/>
                <a:cs typeface="ＭＳ Ｐゴシック"/>
              </a:rPr>
              <a:t>19.8</a:t>
            </a:r>
            <a:r>
              <a:rPr lang="mr-IN" altLang="ja-JP" sz="565">
                <a:latin typeface="+mn-ea"/>
                <a:cs typeface="ＭＳ Ｐゴシック"/>
              </a:rPr>
              <a:t>%</a:t>
            </a:r>
            <a:endParaRPr lang="en-US" altLang="ja-JP" sz="565">
              <a:latin typeface="+mn-ea"/>
              <a:cs typeface="ＭＳ Ｐゴシック"/>
            </a:endParaRPr>
          </a:p>
        </p:txBody>
      </p:sp>
      <p:sp>
        <p:nvSpPr>
          <p:cNvPr id="58" name="テキスト ボックス 25">
            <a:extLst>
              <a:ext uri="{FF2B5EF4-FFF2-40B4-BE49-F238E27FC236}">
                <a16:creationId xmlns:a16="http://schemas.microsoft.com/office/drawing/2014/main" id="{E3C7A14D-705E-4D3F-8940-260F5FCED13F}"/>
              </a:ext>
            </a:extLst>
          </p:cNvPr>
          <p:cNvSpPr txBox="1"/>
          <p:nvPr/>
        </p:nvSpPr>
        <p:spPr>
          <a:xfrm>
            <a:off x="2424668" y="6181213"/>
            <a:ext cx="432811" cy="86947"/>
          </a:xfrm>
          <a:prstGeom prst="rect">
            <a:avLst/>
          </a:prstGeom>
          <a:noFill/>
        </p:spPr>
        <p:txBody>
          <a:bodyPr vert="horz" wrap="none" lIns="0" tIns="0" rIns="0" bIns="0" rtlCol="0" anchor="ctr" anchorCtr="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r>
              <a:rPr lang="ja-JP" altLang="en-US" sz="565">
                <a:latin typeface="+mn-ea"/>
                <a:cs typeface="ＭＳ Ｐゴシック"/>
              </a:rPr>
              <a:t>●パネル平均</a:t>
            </a:r>
          </a:p>
        </p:txBody>
      </p:sp>
      <p:sp>
        <p:nvSpPr>
          <p:cNvPr id="59" name="正方形/長方形 58">
            <a:extLst>
              <a:ext uri="{FF2B5EF4-FFF2-40B4-BE49-F238E27FC236}">
                <a16:creationId xmlns:a16="http://schemas.microsoft.com/office/drawing/2014/main" id="{5D750AA3-351C-479D-B345-3DD57E9168F6}"/>
              </a:ext>
            </a:extLst>
          </p:cNvPr>
          <p:cNvSpPr/>
          <p:nvPr/>
        </p:nvSpPr>
        <p:spPr>
          <a:xfrm>
            <a:off x="638762" y="7129208"/>
            <a:ext cx="2513773" cy="179280"/>
          </a:xfrm>
          <a:prstGeom prst="rect">
            <a:avLst/>
          </a:prstGeom>
        </p:spPr>
        <p:txBody>
          <a:bodyPr wrap="square">
            <a:spAutoFit/>
          </a:bodyPr>
          <a:lstStyle/>
          <a:p>
            <a:pPr algn="r" defTabSz="430996"/>
            <a:r>
              <a:rPr lang="ja-JP" altLang="en-US" sz="565">
                <a:solidFill>
                  <a:prstClr val="black"/>
                </a:solidFill>
                <a:latin typeface="游ゴシック"/>
                <a:ea typeface="游ゴシック"/>
              </a:rPr>
              <a:t>＆Ｍ来訪者に対する電通オリジナル調査</a:t>
            </a:r>
            <a:r>
              <a:rPr lang="en-US" altLang="ja-JP" sz="565">
                <a:solidFill>
                  <a:prstClr val="black"/>
                </a:solidFill>
                <a:latin typeface="游ゴシック"/>
                <a:ea typeface="游ゴシック"/>
              </a:rPr>
              <a:t>(2018</a:t>
            </a:r>
            <a:r>
              <a:rPr lang="ja-JP" altLang="en-US" sz="565">
                <a:solidFill>
                  <a:prstClr val="black"/>
                </a:solidFill>
                <a:latin typeface="游ゴシック"/>
                <a:ea typeface="游ゴシック"/>
              </a:rPr>
              <a:t>年</a:t>
            </a:r>
            <a:r>
              <a:rPr lang="en-US" altLang="ja-JP" sz="565">
                <a:solidFill>
                  <a:prstClr val="black"/>
                </a:solidFill>
                <a:latin typeface="游ゴシック"/>
                <a:ea typeface="游ゴシック"/>
              </a:rPr>
              <a:t>9〜11</a:t>
            </a:r>
            <a:r>
              <a:rPr lang="ja-JP" altLang="en-US" sz="565">
                <a:solidFill>
                  <a:prstClr val="black"/>
                </a:solidFill>
                <a:latin typeface="游ゴシック"/>
                <a:ea typeface="游ゴシック"/>
              </a:rPr>
              <a:t>月</a:t>
            </a:r>
            <a:r>
              <a:rPr lang="en-US" altLang="ja-JP" sz="565">
                <a:solidFill>
                  <a:prstClr val="black"/>
                </a:solidFill>
                <a:latin typeface="游ゴシック"/>
                <a:ea typeface="游ゴシック"/>
              </a:rPr>
              <a:t>)</a:t>
            </a:r>
            <a:endParaRPr lang="ja-JP" altLang="en-US" sz="565">
              <a:solidFill>
                <a:prstClr val="black"/>
              </a:solidFill>
              <a:latin typeface="游ゴシック"/>
              <a:ea typeface="游ゴシック"/>
            </a:endParaRPr>
          </a:p>
        </p:txBody>
      </p:sp>
      <p:sp>
        <p:nvSpPr>
          <p:cNvPr id="99" name="正方形/長方形 98">
            <a:extLst>
              <a:ext uri="{FF2B5EF4-FFF2-40B4-BE49-F238E27FC236}">
                <a16:creationId xmlns:a16="http://schemas.microsoft.com/office/drawing/2014/main" id="{47481F32-CD40-4098-9F7F-E3C1E54A9E57}"/>
              </a:ext>
            </a:extLst>
          </p:cNvPr>
          <p:cNvSpPr/>
          <p:nvPr/>
        </p:nvSpPr>
        <p:spPr>
          <a:xfrm>
            <a:off x="4534521" y="3154169"/>
            <a:ext cx="1463940" cy="1213212"/>
          </a:xfrm>
          <a:prstGeom prst="rect">
            <a:avLst/>
          </a:prstGeom>
          <a:solidFill>
            <a:srgbClr val="000000">
              <a:alpha val="50196"/>
            </a:srgbClr>
          </a:solidFill>
        </p:spPr>
        <p:txBody>
          <a:bodyPr wrap="square" lIns="203632" tIns="67877" rIns="101815">
            <a:spAutoFit/>
          </a:bodyPr>
          <a:lstStyle/>
          <a:p>
            <a:pPr lvl="0"/>
            <a:r>
              <a:rPr lang="ja-JP" altLang="en-US" sz="754">
                <a:solidFill>
                  <a:schemeClr val="bg1"/>
                </a:solidFill>
                <a:latin typeface="游ゴシック" panose="020B0400000000000000" pitchFamily="50" charset="-128"/>
                <a:ea typeface="游ゴシック" panose="020B0400000000000000" pitchFamily="50" charset="-128"/>
              </a:rPr>
              <a:t>人気連載</a:t>
            </a:r>
            <a:endParaRPr lang="en-US" altLang="ja-JP" sz="754">
              <a:solidFill>
                <a:schemeClr val="bg1"/>
              </a:solidFill>
              <a:latin typeface="游ゴシック" panose="020B0400000000000000" pitchFamily="50" charset="-128"/>
              <a:ea typeface="游ゴシック" panose="020B0400000000000000" pitchFamily="50" charset="-128"/>
            </a:endParaRPr>
          </a:p>
          <a:p>
            <a:pPr lvl="0"/>
            <a:r>
              <a:rPr lang="ja-JP" altLang="en-US" sz="942" b="1">
                <a:solidFill>
                  <a:schemeClr val="bg1"/>
                </a:solidFill>
                <a:latin typeface="游ゴシック" panose="020B0400000000000000" pitchFamily="50" charset="-128"/>
              </a:rPr>
              <a:t>いしわたり淳治の</a:t>
            </a:r>
            <a:r>
              <a:rPr lang="en-US" altLang="ja-JP" sz="942" b="1">
                <a:solidFill>
                  <a:schemeClr val="bg1"/>
                </a:solidFill>
                <a:latin typeface="游ゴシック" panose="020B0400000000000000" pitchFamily="50" charset="-128"/>
              </a:rPr>
              <a:t>WORD HUNT</a:t>
            </a:r>
          </a:p>
          <a:p>
            <a:pPr lvl="0"/>
            <a:r>
              <a:rPr lang="ja-JP" altLang="en-US" sz="750">
                <a:solidFill>
                  <a:schemeClr val="bg1"/>
                </a:solidFill>
                <a:latin typeface="游ゴシック" panose="020B0400000000000000" pitchFamily="50" charset="-128"/>
              </a:rPr>
              <a:t>著名人の発言、広告コピー、ヒット曲の歌詞。作詞家いしわたり淳治さんが世間を賑わす言葉を取り上げ、その面白さをプロの目線で解説します。</a:t>
            </a:r>
          </a:p>
        </p:txBody>
      </p:sp>
      <p:sp>
        <p:nvSpPr>
          <p:cNvPr id="104" name="正方形/長方形 103">
            <a:extLst>
              <a:ext uri="{FF2B5EF4-FFF2-40B4-BE49-F238E27FC236}">
                <a16:creationId xmlns:a16="http://schemas.microsoft.com/office/drawing/2014/main" id="{99F511F1-24D9-49B1-B800-C437856AB2B7}"/>
              </a:ext>
            </a:extLst>
          </p:cNvPr>
          <p:cNvSpPr/>
          <p:nvPr/>
        </p:nvSpPr>
        <p:spPr>
          <a:xfrm>
            <a:off x="5284224" y="4421024"/>
            <a:ext cx="1947045" cy="193899"/>
          </a:xfrm>
          <a:prstGeom prst="rect">
            <a:avLst/>
          </a:prstGeom>
        </p:spPr>
        <p:txBody>
          <a:bodyPr wrap="square">
            <a:spAutoFit/>
          </a:bodyPr>
          <a:lstStyle/>
          <a:p>
            <a:r>
              <a:rPr lang="ja-JP" altLang="en-US" sz="660">
                <a:hlinkClick r:id="rId12">
                  <a:extLst>
                    <a:ext uri="{A12FA001-AC4F-418D-AE19-62706E023703}">
                      <ahyp:hlinkClr xmlns:ahyp="http://schemas.microsoft.com/office/drawing/2018/hyperlinkcolor" val="tx"/>
                    </a:ext>
                  </a:extLst>
                </a:hlinkClick>
              </a:rPr>
              <a:t>リンクはこちら</a:t>
            </a:r>
            <a:endParaRPr lang="ja-JP" altLang="en-US" sz="660"/>
          </a:p>
        </p:txBody>
      </p:sp>
      <p:pic>
        <p:nvPicPr>
          <p:cNvPr id="105" name="図 104" descr="草の上にあるトラック&#10;&#10;自動的に生成された説明">
            <a:extLst>
              <a:ext uri="{FF2B5EF4-FFF2-40B4-BE49-F238E27FC236}">
                <a16:creationId xmlns:a16="http://schemas.microsoft.com/office/drawing/2014/main" id="{B4B6810E-1C48-4EBA-AFBD-59C355F9573B}"/>
              </a:ext>
            </a:extLst>
          </p:cNvPr>
          <p:cNvPicPr>
            <a:picLocks noChangeAspect="1"/>
          </p:cNvPicPr>
          <p:nvPr/>
        </p:nvPicPr>
        <p:blipFill>
          <a:blip r:embed="rId13"/>
          <a:stretch>
            <a:fillRect/>
          </a:stretch>
        </p:blipFill>
        <p:spPr>
          <a:xfrm>
            <a:off x="3737633" y="5143152"/>
            <a:ext cx="1546591" cy="1023799"/>
          </a:xfrm>
          <a:prstGeom prst="rect">
            <a:avLst/>
          </a:prstGeom>
        </p:spPr>
      </p:pic>
      <p:sp>
        <p:nvSpPr>
          <p:cNvPr id="106" name="正方形/長方形 105">
            <a:extLst>
              <a:ext uri="{FF2B5EF4-FFF2-40B4-BE49-F238E27FC236}">
                <a16:creationId xmlns:a16="http://schemas.microsoft.com/office/drawing/2014/main" id="{927217C0-CB28-4DBD-8B00-CDB5C48DCF8F}"/>
              </a:ext>
            </a:extLst>
          </p:cNvPr>
          <p:cNvSpPr/>
          <p:nvPr/>
        </p:nvSpPr>
        <p:spPr>
          <a:xfrm>
            <a:off x="4061275" y="6154375"/>
            <a:ext cx="1937186" cy="956027"/>
          </a:xfrm>
          <a:prstGeom prst="rect">
            <a:avLst/>
          </a:prstGeom>
          <a:solidFill>
            <a:srgbClr val="000000">
              <a:alpha val="50196"/>
            </a:srgbClr>
          </a:solidFill>
        </p:spPr>
        <p:txBody>
          <a:bodyPr wrap="square" lIns="101815" tIns="67877" rIns="169693">
            <a:spAutoFit/>
          </a:bodyPr>
          <a:lstStyle/>
          <a:p>
            <a:pPr lvl="0"/>
            <a:r>
              <a:rPr lang="ja-JP" altLang="en-US" sz="754">
                <a:solidFill>
                  <a:schemeClr val="bg1"/>
                </a:solidFill>
                <a:latin typeface="游ゴシック" panose="020B0400000000000000" pitchFamily="50" charset="-128"/>
                <a:ea typeface="游ゴシック" panose="020B0400000000000000" pitchFamily="50" charset="-128"/>
              </a:rPr>
              <a:t>人気連載 </a:t>
            </a:r>
            <a:endParaRPr lang="en-US" altLang="ja-JP" sz="754">
              <a:solidFill>
                <a:schemeClr val="bg1"/>
              </a:solidFill>
              <a:latin typeface="游ゴシック" panose="020B0400000000000000" pitchFamily="50" charset="-128"/>
              <a:ea typeface="游ゴシック" panose="020B0400000000000000" pitchFamily="50" charset="-128"/>
            </a:endParaRPr>
          </a:p>
          <a:p>
            <a:pPr lvl="0"/>
            <a:r>
              <a:rPr lang="ja-JP" altLang="en-US" sz="942" b="1">
                <a:solidFill>
                  <a:schemeClr val="bg1"/>
                </a:solidFill>
                <a:latin typeface="游ゴシック" panose="020B0400000000000000" pitchFamily="50" charset="-128"/>
              </a:rPr>
              <a:t>キャンピングカーで行こう！</a:t>
            </a:r>
          </a:p>
          <a:p>
            <a:pPr lvl="0"/>
            <a:r>
              <a:rPr lang="ja-JP" altLang="en-US" sz="754">
                <a:solidFill>
                  <a:schemeClr val="bg1"/>
                </a:solidFill>
                <a:latin typeface="游ゴシック" panose="020B0400000000000000" pitchFamily="50" charset="-128"/>
              </a:rPr>
              <a:t>キャンピングカーの魅力を余すところなく紹介します。初めて購入する方へのアドバイスやアウトドアライフの楽しみ方、イベントのリポートも。</a:t>
            </a:r>
          </a:p>
          <a:p>
            <a:pPr lvl="0"/>
            <a:endParaRPr lang="ja-JP" altLang="en-US" sz="754">
              <a:solidFill>
                <a:schemeClr val="bg1"/>
              </a:solidFill>
              <a:latin typeface="游ゴシック" panose="020B0400000000000000" pitchFamily="50" charset="-128"/>
              <a:ea typeface="游ゴシック" panose="020B0400000000000000" pitchFamily="50" charset="-128"/>
            </a:endParaRPr>
          </a:p>
        </p:txBody>
      </p:sp>
      <p:sp>
        <p:nvSpPr>
          <p:cNvPr id="107" name="正方形/長方形 106">
            <a:extLst>
              <a:ext uri="{FF2B5EF4-FFF2-40B4-BE49-F238E27FC236}">
                <a16:creationId xmlns:a16="http://schemas.microsoft.com/office/drawing/2014/main" id="{B8E7CF6D-8E6F-48B5-85E6-81AB0EA58141}"/>
              </a:ext>
            </a:extLst>
          </p:cNvPr>
          <p:cNvSpPr/>
          <p:nvPr/>
        </p:nvSpPr>
        <p:spPr>
          <a:xfrm>
            <a:off x="5267146" y="5950094"/>
            <a:ext cx="2052168" cy="193899"/>
          </a:xfrm>
          <a:prstGeom prst="rect">
            <a:avLst/>
          </a:prstGeom>
        </p:spPr>
        <p:txBody>
          <a:bodyPr wrap="square">
            <a:spAutoFit/>
          </a:bodyPr>
          <a:lstStyle/>
          <a:p>
            <a:r>
              <a:rPr lang="ja-JP" altLang="en-US" sz="660">
                <a:hlinkClick r:id="rId14">
                  <a:extLst>
                    <a:ext uri="{A12FA001-AC4F-418D-AE19-62706E023703}">
                      <ahyp:hlinkClr xmlns:ahyp="http://schemas.microsoft.com/office/drawing/2018/hyperlinkcolor" val="tx"/>
                    </a:ext>
                  </a:extLst>
                </a:hlinkClick>
              </a:rPr>
              <a:t>リンクはこちら</a:t>
            </a:r>
            <a:endParaRPr lang="ja-JP" altLang="en-US" sz="660"/>
          </a:p>
        </p:txBody>
      </p:sp>
      <p:pic>
        <p:nvPicPr>
          <p:cNvPr id="109" name="図 108">
            <a:extLst>
              <a:ext uri="{FF2B5EF4-FFF2-40B4-BE49-F238E27FC236}">
                <a16:creationId xmlns:a16="http://schemas.microsoft.com/office/drawing/2014/main" id="{37C6DCD6-0991-4E06-96A6-56DB00626641}"/>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75267" y="3112890"/>
            <a:ext cx="2857788" cy="1629581"/>
          </a:xfrm>
          <a:prstGeom prst="rect">
            <a:avLst/>
          </a:prstGeom>
        </p:spPr>
      </p:pic>
      <p:pic>
        <p:nvPicPr>
          <p:cNvPr id="3" name="図 2">
            <a:extLst>
              <a:ext uri="{FF2B5EF4-FFF2-40B4-BE49-F238E27FC236}">
                <a16:creationId xmlns:a16="http://schemas.microsoft.com/office/drawing/2014/main" id="{C522C288-B05D-4061-89EA-4C42903FFE42}"/>
              </a:ext>
            </a:extLst>
          </p:cNvPr>
          <p:cNvPicPr>
            <a:picLocks noChangeAspect="1"/>
          </p:cNvPicPr>
          <p:nvPr/>
        </p:nvPicPr>
        <p:blipFill rotWithShape="1">
          <a:blip r:embed="rId16"/>
          <a:srcRect r="9020"/>
          <a:stretch/>
        </p:blipFill>
        <p:spPr>
          <a:xfrm>
            <a:off x="1117100" y="3211239"/>
            <a:ext cx="2160263" cy="1323192"/>
          </a:xfrm>
          <a:prstGeom prst="rect">
            <a:avLst/>
          </a:prstGeom>
        </p:spPr>
      </p:pic>
      <p:pic>
        <p:nvPicPr>
          <p:cNvPr id="112" name="グラフィックス 111">
            <a:extLst>
              <a:ext uri="{FF2B5EF4-FFF2-40B4-BE49-F238E27FC236}">
                <a16:creationId xmlns:a16="http://schemas.microsoft.com/office/drawing/2014/main" id="{BD73150C-BBCD-43AB-A222-CB44FC54171E}"/>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966192" y="3734126"/>
            <a:ext cx="521545" cy="1106693"/>
          </a:xfrm>
          <a:prstGeom prst="rect">
            <a:avLst/>
          </a:prstGeom>
        </p:spPr>
      </p:pic>
      <p:pic>
        <p:nvPicPr>
          <p:cNvPr id="9" name="図 8">
            <a:extLst>
              <a:ext uri="{FF2B5EF4-FFF2-40B4-BE49-F238E27FC236}">
                <a16:creationId xmlns:a16="http://schemas.microsoft.com/office/drawing/2014/main" id="{935546EA-C5B8-403E-8A29-2692CCF2ED71}"/>
              </a:ext>
            </a:extLst>
          </p:cNvPr>
          <p:cNvPicPr>
            <a:picLocks noChangeAspect="1"/>
          </p:cNvPicPr>
          <p:nvPr/>
        </p:nvPicPr>
        <p:blipFill>
          <a:blip r:embed="rId19"/>
          <a:stretch>
            <a:fillRect/>
          </a:stretch>
        </p:blipFill>
        <p:spPr>
          <a:xfrm>
            <a:off x="3019922" y="3904542"/>
            <a:ext cx="435061" cy="787458"/>
          </a:xfrm>
          <a:prstGeom prst="rect">
            <a:avLst/>
          </a:prstGeom>
        </p:spPr>
      </p:pic>
      <p:pic>
        <p:nvPicPr>
          <p:cNvPr id="84" name="図 83" descr="QR コード&#10;&#10;自動的に生成された説明">
            <a:extLst>
              <a:ext uri="{FF2B5EF4-FFF2-40B4-BE49-F238E27FC236}">
                <a16:creationId xmlns:a16="http://schemas.microsoft.com/office/drawing/2014/main" id="{62F743B4-955D-4D0C-B99C-325AA9D2E9E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24092" y="144703"/>
            <a:ext cx="692975" cy="694899"/>
          </a:xfrm>
          <a:prstGeom prst="rect">
            <a:avLst/>
          </a:prstGeom>
        </p:spPr>
      </p:pic>
      <p:sp>
        <p:nvSpPr>
          <p:cNvPr id="61" name="テキスト ボックス 60">
            <a:extLst>
              <a:ext uri="{FF2B5EF4-FFF2-40B4-BE49-F238E27FC236}">
                <a16:creationId xmlns:a16="http://schemas.microsoft.com/office/drawing/2014/main" id="{3BFB0DC1-1870-40CC-88E3-479CF9E2456D}"/>
              </a:ext>
            </a:extLst>
          </p:cNvPr>
          <p:cNvSpPr txBox="1"/>
          <p:nvPr/>
        </p:nvSpPr>
        <p:spPr>
          <a:xfrm>
            <a:off x="6309095" y="5531981"/>
            <a:ext cx="3916320" cy="554657"/>
          </a:xfrm>
          <a:prstGeom prst="rect">
            <a:avLst/>
          </a:prstGeom>
          <a:noFill/>
        </p:spPr>
        <p:txBody>
          <a:bodyPr wrap="square" lIns="39683" tIns="79367" rtlCol="0">
            <a:noAutofit/>
          </a:bodyPr>
          <a:lstStyle/>
          <a:p>
            <a:pPr algn="just">
              <a:lnSpc>
                <a:spcPct val="110000"/>
              </a:lnSpc>
            </a:pPr>
            <a:r>
              <a:rPr kumimoji="1" lang="ja-JP" altLang="en-US" sz="882">
                <a:latin typeface="游ゴシック" panose="020B0400000000000000" pitchFamily="50" charset="-128"/>
                <a:ea typeface="游ゴシック" panose="020B0400000000000000" pitchFamily="50" charset="-128"/>
              </a:rPr>
              <a:t>ターゲットは</a:t>
            </a:r>
            <a:r>
              <a:rPr kumimoji="1" lang="en-US" altLang="ja-JP" sz="882">
                <a:latin typeface="游ゴシック" panose="020B0400000000000000" pitchFamily="50" charset="-128"/>
                <a:ea typeface="游ゴシック" panose="020B0400000000000000" pitchFamily="50" charset="-128"/>
              </a:rPr>
              <a:t>30~40</a:t>
            </a:r>
            <a:r>
              <a:rPr kumimoji="1" lang="ja-JP" altLang="en-US" sz="882">
                <a:latin typeface="游ゴシック" panose="020B0400000000000000" pitchFamily="50" charset="-128"/>
                <a:ea typeface="游ゴシック" panose="020B0400000000000000" pitchFamily="50" charset="-128"/>
              </a:rPr>
              <a:t>代男性。血圧を毎日測定することを啓発する企画。</a:t>
            </a:r>
            <a:endParaRPr kumimoji="1" lang="en-US" altLang="ja-JP" sz="882">
              <a:latin typeface="游ゴシック" panose="020B0400000000000000" pitchFamily="50" charset="-128"/>
              <a:ea typeface="游ゴシック" panose="020B0400000000000000" pitchFamily="50" charset="-128"/>
            </a:endParaRPr>
          </a:p>
          <a:p>
            <a:pPr algn="just">
              <a:lnSpc>
                <a:spcPct val="110000"/>
              </a:lnSpc>
            </a:pPr>
            <a:r>
              <a:rPr kumimoji="1" lang="ja-JP" altLang="en-US" sz="882">
                <a:latin typeface="游ゴシック" panose="020B0400000000000000" pitchFamily="50" charset="-128"/>
                <a:ea typeface="游ゴシック" panose="020B0400000000000000" pitchFamily="50" charset="-128"/>
              </a:rPr>
              <a:t>閲読時間が平均を大きく上回り、ターゲットに深く読まれる記事を制作できた。また、閲読者のデータは</a:t>
            </a:r>
            <a:r>
              <a:rPr kumimoji="1" lang="en-US" altLang="ja-JP" sz="882" err="1">
                <a:latin typeface="游ゴシック" panose="020B0400000000000000" pitchFamily="50" charset="-128"/>
                <a:ea typeface="游ゴシック" panose="020B0400000000000000" pitchFamily="50" charset="-128"/>
              </a:rPr>
              <a:t>TreasureData</a:t>
            </a:r>
            <a:r>
              <a:rPr kumimoji="1" lang="ja-JP" altLang="en-US" sz="882">
                <a:latin typeface="游ゴシック" panose="020B0400000000000000" pitchFamily="50" charset="-128"/>
                <a:ea typeface="游ゴシック" panose="020B0400000000000000" pitchFamily="50" charset="-128"/>
              </a:rPr>
              <a:t>により蓄積されている。</a:t>
            </a:r>
          </a:p>
        </p:txBody>
      </p:sp>
      <p:sp>
        <p:nvSpPr>
          <p:cNvPr id="62" name="テキスト プレースホルダー 2">
            <a:extLst>
              <a:ext uri="{FF2B5EF4-FFF2-40B4-BE49-F238E27FC236}">
                <a16:creationId xmlns:a16="http://schemas.microsoft.com/office/drawing/2014/main" id="{479CE043-7EEB-40E5-BF68-F11CA9F0029D}"/>
              </a:ext>
            </a:extLst>
          </p:cNvPr>
          <p:cNvSpPr txBox="1">
            <a:spLocks/>
          </p:cNvSpPr>
          <p:nvPr/>
        </p:nvSpPr>
        <p:spPr>
          <a:xfrm>
            <a:off x="6185691" y="3021560"/>
            <a:ext cx="2218536" cy="234029"/>
          </a:xfrm>
          <a:prstGeom prst="rect">
            <a:avLst/>
          </a:prstGeom>
        </p:spPr>
        <p:txBody>
          <a:bodyPr vert="horz" wrap="none" lIns="100796" tIns="39683" rIns="100796" bIns="39683"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2"/>
              <a:t>■広告主：オムロン ヘルスケア</a:t>
            </a:r>
          </a:p>
        </p:txBody>
      </p:sp>
      <p:sp>
        <p:nvSpPr>
          <p:cNvPr id="63" name="正方形/長方形 62">
            <a:extLst>
              <a:ext uri="{FF2B5EF4-FFF2-40B4-BE49-F238E27FC236}">
                <a16:creationId xmlns:a16="http://schemas.microsoft.com/office/drawing/2014/main" id="{90143BF4-7189-4F46-B6DC-69C45DDD5856}"/>
              </a:ext>
            </a:extLst>
          </p:cNvPr>
          <p:cNvSpPr/>
          <p:nvPr/>
        </p:nvSpPr>
        <p:spPr>
          <a:xfrm>
            <a:off x="6248738" y="6007972"/>
            <a:ext cx="880369" cy="211148"/>
          </a:xfrm>
          <a:prstGeom prst="rect">
            <a:avLst/>
          </a:prstGeom>
        </p:spPr>
        <p:txBody>
          <a:bodyPr wrap="none">
            <a:spAutoFit/>
          </a:bodyPr>
          <a:lstStyle/>
          <a:p>
            <a:pPr lvl="0"/>
            <a:r>
              <a:rPr lang="ja-JP" altLang="en-US" sz="772">
                <a:solidFill>
                  <a:prstClr val="black"/>
                </a:solidFill>
                <a:latin typeface="游ゴシック" panose="020B0400000000000000" pitchFamily="50" charset="-128"/>
                <a:ea typeface="游ゴシック" panose="020B0400000000000000" pitchFamily="50" charset="-128"/>
                <a:hlinkClick r:id="rId21">
                  <a:extLst>
                    <a:ext uri="{A12FA001-AC4F-418D-AE19-62706E023703}">
                      <ahyp:hlinkClr xmlns:ahyp="http://schemas.microsoft.com/office/drawing/2018/hyperlinkcolor" val="tx"/>
                    </a:ext>
                  </a:extLst>
                </a:hlinkClick>
              </a:rPr>
              <a:t>リン</a:t>
            </a:r>
            <a:r>
              <a:rPr lang="ja-JP" altLang="en-US" sz="772">
                <a:solidFill>
                  <a:prstClr val="black"/>
                </a:solidFill>
                <a:latin typeface="游ゴシック" panose="020B0400000000000000" pitchFamily="50" charset="-128"/>
                <a:ea typeface="游ゴシック" panose="020B0400000000000000" pitchFamily="50" charset="-128"/>
                <a:hlinkClick r:id="rId22">
                  <a:extLst>
                    <a:ext uri="{A12FA001-AC4F-418D-AE19-62706E023703}">
                      <ahyp:hlinkClr xmlns:ahyp="http://schemas.microsoft.com/office/drawing/2018/hyperlinkcolor" val="tx"/>
                    </a:ext>
                  </a:extLst>
                </a:hlinkClick>
              </a:rPr>
              <a:t>ク</a:t>
            </a:r>
            <a:r>
              <a:rPr lang="ja-JP" altLang="en-US" sz="772">
                <a:solidFill>
                  <a:prstClr val="black"/>
                </a:solidFill>
                <a:latin typeface="游ゴシック" panose="020B0400000000000000" pitchFamily="50" charset="-128"/>
                <a:ea typeface="游ゴシック" panose="020B0400000000000000" pitchFamily="50" charset="-128"/>
                <a:hlinkClick r:id="rId21">
                  <a:extLst>
                    <a:ext uri="{A12FA001-AC4F-418D-AE19-62706E023703}">
                      <ahyp:hlinkClr xmlns:ahyp="http://schemas.microsoft.com/office/drawing/2018/hyperlinkcolor" val="tx"/>
                    </a:ext>
                  </a:extLst>
                </a:hlinkClick>
              </a:rPr>
              <a:t>はこちら</a:t>
            </a:r>
            <a:endParaRPr lang="en-US" altLang="ja-JP" sz="772">
              <a:solidFill>
                <a:prstClr val="black"/>
              </a:solidFill>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8A87CB60-E366-47CD-AF4D-C0D839CD5833}"/>
              </a:ext>
            </a:extLst>
          </p:cNvPr>
          <p:cNvPicPr>
            <a:picLocks noChangeAspect="1"/>
          </p:cNvPicPr>
          <p:nvPr/>
        </p:nvPicPr>
        <p:blipFill>
          <a:blip r:embed="rId23"/>
          <a:stretch>
            <a:fillRect/>
          </a:stretch>
        </p:blipFill>
        <p:spPr>
          <a:xfrm>
            <a:off x="7049818" y="3273333"/>
            <a:ext cx="2017502" cy="2284346"/>
          </a:xfrm>
          <a:prstGeom prst="rect">
            <a:avLst/>
          </a:prstGeom>
        </p:spPr>
      </p:pic>
    </p:spTree>
    <p:extLst>
      <p:ext uri="{BB962C8B-B14F-4D97-AF65-F5344CB8AC3E}">
        <p14:creationId xmlns:p14="http://schemas.microsoft.com/office/powerpoint/2010/main" val="313672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テキスト ボックス 69">
            <a:extLst>
              <a:ext uri="{FF2B5EF4-FFF2-40B4-BE49-F238E27FC236}">
                <a16:creationId xmlns:a16="http://schemas.microsoft.com/office/drawing/2014/main" id="{0FC4BA08-1BC4-4F02-8DFC-001129E7737D}"/>
              </a:ext>
            </a:extLst>
          </p:cNvPr>
          <p:cNvSpPr txBox="1"/>
          <p:nvPr/>
        </p:nvSpPr>
        <p:spPr>
          <a:xfrm>
            <a:off x="436052" y="4807344"/>
            <a:ext cx="2942211" cy="913070"/>
          </a:xfrm>
          <a:prstGeom prst="rect">
            <a:avLst/>
          </a:prstGeom>
          <a:noFill/>
        </p:spPr>
        <p:txBody>
          <a:bodyPr wrap="square" rtlCol="0">
            <a:noAutofit/>
          </a:bodyPr>
          <a:lstStyle/>
          <a:p>
            <a:pPr>
              <a:tabLst>
                <a:tab pos="628650" algn="l"/>
                <a:tab pos="895350" algn="l"/>
              </a:tabLst>
            </a:pPr>
            <a:r>
              <a:rPr kumimoji="1" lang="ja-JP" altLang="en-US" sz="1050" b="1">
                <a:solidFill>
                  <a:schemeClr val="accent1"/>
                </a:solidFill>
                <a:latin typeface="游ゴシック" panose="020B0400000000000000" pitchFamily="50" charset="-128"/>
                <a:ea typeface="游ゴシック" panose="020B0400000000000000" pitchFamily="50" charset="-128"/>
              </a:rPr>
              <a:t>月間</a:t>
            </a:r>
            <a:r>
              <a:rPr kumimoji="1" lang="en-US" altLang="ja-JP" sz="1050" b="1">
                <a:solidFill>
                  <a:schemeClr val="accent1"/>
                </a:solidFill>
                <a:latin typeface="游ゴシック" panose="020B0400000000000000" pitchFamily="50" charset="-128"/>
                <a:ea typeface="游ゴシック" panose="020B0400000000000000" pitchFamily="50" charset="-128"/>
              </a:rPr>
              <a:t>PV</a:t>
            </a:r>
            <a:r>
              <a:rPr kumimoji="1" lang="ja-JP" altLang="en-US" sz="900" b="1">
                <a:solidFill>
                  <a:schemeClr val="accent1"/>
                </a:solidFill>
                <a:latin typeface="游ゴシック" panose="020B0400000000000000" pitchFamily="50" charset="-128"/>
                <a:ea typeface="游ゴシック" panose="020B0400000000000000" pitchFamily="50" charset="-128"/>
              </a:rPr>
              <a:t>約</a:t>
            </a:r>
            <a:r>
              <a:rPr kumimoji="1" lang="en-US" altLang="ja-JP" sz="1600" b="1">
                <a:solidFill>
                  <a:schemeClr val="accent1"/>
                </a:solidFill>
                <a:latin typeface="游ゴシック" panose="020B0400000000000000" pitchFamily="50" charset="-128"/>
                <a:ea typeface="游ゴシック" panose="020B0400000000000000" pitchFamily="50" charset="-128"/>
              </a:rPr>
              <a:t>165</a:t>
            </a:r>
            <a:r>
              <a:rPr kumimoji="1" lang="ja-JP" altLang="en-US" sz="900" b="1">
                <a:solidFill>
                  <a:schemeClr val="accent1"/>
                </a:solidFill>
                <a:latin typeface="游ゴシック" panose="020B0400000000000000" pitchFamily="50" charset="-128"/>
                <a:ea typeface="游ゴシック" panose="020B0400000000000000" pitchFamily="50" charset="-128"/>
              </a:rPr>
              <a:t>万</a:t>
            </a:r>
            <a:r>
              <a:rPr kumimoji="1" lang="en-US" altLang="ja-JP" sz="900" b="1">
                <a:solidFill>
                  <a:schemeClr val="accent1"/>
                </a:solidFill>
                <a:latin typeface="游ゴシック" panose="020B0400000000000000" pitchFamily="50" charset="-128"/>
                <a:ea typeface="游ゴシック" panose="020B0400000000000000" pitchFamily="50" charset="-128"/>
              </a:rPr>
              <a:t>PV  </a:t>
            </a:r>
            <a:r>
              <a:rPr lang="ja-JP" altLang="en-US" sz="1050" b="1">
                <a:solidFill>
                  <a:schemeClr val="accent1"/>
                </a:solidFill>
                <a:latin typeface="游ゴシック" panose="020B0400000000000000" pitchFamily="50" charset="-128"/>
                <a:ea typeface="游ゴシック" panose="020B0400000000000000" pitchFamily="50" charset="-128"/>
              </a:rPr>
              <a:t>月間</a:t>
            </a:r>
            <a:r>
              <a:rPr lang="en-US" altLang="ja-JP" sz="1050" b="1">
                <a:solidFill>
                  <a:schemeClr val="accent1"/>
                </a:solidFill>
                <a:latin typeface="游ゴシック" panose="020B0400000000000000" pitchFamily="50" charset="-128"/>
                <a:ea typeface="游ゴシック" panose="020B0400000000000000" pitchFamily="50" charset="-128"/>
              </a:rPr>
              <a:t>UU</a:t>
            </a:r>
            <a:r>
              <a:rPr lang="ja-JP" altLang="en-US" sz="900" b="1">
                <a:solidFill>
                  <a:schemeClr val="accent1"/>
                </a:solidFill>
                <a:latin typeface="游ゴシック" panose="020B0400000000000000" pitchFamily="50" charset="-128"/>
                <a:ea typeface="游ゴシック" panose="020B0400000000000000" pitchFamily="50" charset="-128"/>
              </a:rPr>
              <a:t>約</a:t>
            </a:r>
            <a:r>
              <a:rPr lang="en-US" altLang="ja-JP" sz="1600" b="1">
                <a:solidFill>
                  <a:schemeClr val="accent1"/>
                </a:solidFill>
                <a:latin typeface="游ゴシック" panose="020B0400000000000000" pitchFamily="50" charset="-128"/>
                <a:ea typeface="游ゴシック" panose="020B0400000000000000" pitchFamily="50" charset="-128"/>
              </a:rPr>
              <a:t>138</a:t>
            </a:r>
            <a:r>
              <a:rPr lang="ja-JP" altLang="en-US" sz="900" b="1">
                <a:solidFill>
                  <a:schemeClr val="accent1"/>
                </a:solidFill>
                <a:latin typeface="游ゴシック" panose="020B0400000000000000" pitchFamily="50" charset="-128"/>
                <a:ea typeface="游ゴシック" panose="020B0400000000000000" pitchFamily="50" charset="-128"/>
              </a:rPr>
              <a:t>万</a:t>
            </a:r>
            <a:r>
              <a:rPr lang="en-US" altLang="ja-JP" sz="900" b="1">
                <a:solidFill>
                  <a:schemeClr val="accent1"/>
                </a:solidFill>
                <a:latin typeface="游ゴシック" panose="020B0400000000000000" pitchFamily="50" charset="-128"/>
                <a:ea typeface="游ゴシック" panose="020B0400000000000000" pitchFamily="50" charset="-128"/>
              </a:rPr>
              <a:t>UU</a:t>
            </a:r>
          </a:p>
          <a:p>
            <a:pPr lvl="0">
              <a:spcBef>
                <a:spcPts val="400"/>
              </a:spcBef>
              <a:tabLst>
                <a:tab pos="628650" algn="l"/>
                <a:tab pos="895350" algn="l"/>
              </a:tabLst>
            </a:pPr>
            <a:r>
              <a:rPr lang="en-US" altLang="zh-TW" sz="800">
                <a:solidFill>
                  <a:schemeClr val="accent1"/>
                </a:solidFill>
                <a:latin typeface="游ゴシック" panose="020B0400000000000000" pitchFamily="50" charset="-128"/>
                <a:ea typeface="游ゴシック" panose="020B0400000000000000" pitchFamily="50" charset="-128"/>
              </a:rPr>
              <a:t>※ 2020</a:t>
            </a:r>
            <a:r>
              <a:rPr lang="zh-TW" altLang="en-US" sz="800">
                <a:solidFill>
                  <a:schemeClr val="accent1"/>
                </a:solidFill>
                <a:latin typeface="游ゴシック" panose="020B0400000000000000" pitchFamily="50" charset="-128"/>
                <a:ea typeface="游ゴシック" panose="020B0400000000000000" pitchFamily="50" charset="-128"/>
              </a:rPr>
              <a:t>年</a:t>
            </a:r>
            <a:r>
              <a:rPr lang="en-US" altLang="ja-JP" sz="800">
                <a:solidFill>
                  <a:schemeClr val="accent1"/>
                </a:solidFill>
                <a:latin typeface="游ゴシック" panose="020B0400000000000000" pitchFamily="50" charset="-128"/>
                <a:ea typeface="游ゴシック" panose="020B0400000000000000" pitchFamily="50" charset="-128"/>
              </a:rPr>
              <a:t>4</a:t>
            </a:r>
            <a:r>
              <a:rPr lang="zh-TW" altLang="en-US" sz="800">
                <a:solidFill>
                  <a:schemeClr val="accent1"/>
                </a:solidFill>
                <a:latin typeface="游ゴシック" panose="020B0400000000000000" pitchFamily="50" charset="-128"/>
                <a:ea typeface="游ゴシック" panose="020B0400000000000000" pitchFamily="50" charset="-128"/>
              </a:rPr>
              <a:t>月</a:t>
            </a:r>
            <a:r>
              <a:rPr lang="ja-JP" altLang="en-US" sz="800">
                <a:solidFill>
                  <a:schemeClr val="accent1"/>
                </a:solidFill>
                <a:latin typeface="游ゴシック" panose="020B0400000000000000" pitchFamily="50" charset="-128"/>
                <a:ea typeface="游ゴシック" panose="020B0400000000000000" pitchFamily="50" charset="-128"/>
              </a:rPr>
              <a:t>実績</a:t>
            </a:r>
            <a:endParaRPr lang="ja-JP" altLang="en-US" sz="1050" b="1">
              <a:solidFill>
                <a:schemeClr val="accent1"/>
              </a:solidFill>
              <a:latin typeface="游ゴシック" panose="020B0400000000000000" pitchFamily="50" charset="-128"/>
              <a:ea typeface="游ゴシック" panose="020B0400000000000000" pitchFamily="50" charset="-128"/>
            </a:endParaRPr>
          </a:p>
        </p:txBody>
      </p:sp>
      <p:grpSp>
        <p:nvGrpSpPr>
          <p:cNvPr id="47" name="グループ化 46">
            <a:extLst>
              <a:ext uri="{FF2B5EF4-FFF2-40B4-BE49-F238E27FC236}">
                <a16:creationId xmlns:a16="http://schemas.microsoft.com/office/drawing/2014/main" id="{0C5C9F32-D123-4080-B108-FA1224B94048}"/>
              </a:ext>
            </a:extLst>
          </p:cNvPr>
          <p:cNvGrpSpPr/>
          <p:nvPr/>
        </p:nvGrpSpPr>
        <p:grpSpPr>
          <a:xfrm>
            <a:off x="274671" y="144054"/>
            <a:ext cx="5100407" cy="569868"/>
            <a:chOff x="589306" y="160382"/>
            <a:chExt cx="4599816" cy="513937"/>
          </a:xfrm>
        </p:grpSpPr>
        <p:pic>
          <p:nvPicPr>
            <p:cNvPr id="45" name="図 44">
              <a:extLst>
                <a:ext uri="{FF2B5EF4-FFF2-40B4-BE49-F238E27FC236}">
                  <a16:creationId xmlns:a16="http://schemas.microsoft.com/office/drawing/2014/main" id="{27E3DFC1-206C-43CC-88F8-BEBBB71454D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9306" y="160382"/>
              <a:ext cx="3677610" cy="513937"/>
            </a:xfrm>
            <a:prstGeom prst="rect">
              <a:avLst/>
            </a:prstGeom>
          </p:spPr>
        </p:pic>
        <p:sp>
          <p:nvSpPr>
            <p:cNvPr id="46" name="正方形/長方形 45">
              <a:extLst>
                <a:ext uri="{FF2B5EF4-FFF2-40B4-BE49-F238E27FC236}">
                  <a16:creationId xmlns:a16="http://schemas.microsoft.com/office/drawing/2014/main" id="{F1742CCB-957D-46B9-A229-E07557CB539C}"/>
                </a:ext>
              </a:extLst>
            </p:cNvPr>
            <p:cNvSpPr/>
            <p:nvPr/>
          </p:nvSpPr>
          <p:spPr>
            <a:xfrm>
              <a:off x="4112287" y="178596"/>
              <a:ext cx="1076835" cy="471867"/>
            </a:xfrm>
            <a:prstGeom prst="rect">
              <a:avLst/>
            </a:prstGeom>
          </p:spPr>
          <p:txBody>
            <a:bodyPr wrap="square">
              <a:spAutoFit/>
            </a:bodyPr>
            <a:lstStyle/>
            <a:p>
              <a:r>
                <a:rPr lang="en-US" altLang="ja-JP" sz="2800" kern="100">
                  <a:solidFill>
                    <a:srgbClr val="565656"/>
                  </a:solidFill>
                  <a:latin typeface="Walbaum Display Light" panose="020B0604020202020204" pitchFamily="18" charset="0"/>
                  <a:ea typeface="游ゴシック" panose="020B0400000000000000" pitchFamily="50" charset="-128"/>
                  <a:cs typeface="Times New Roman" panose="02020603050405020304" pitchFamily="18" charset="0"/>
                </a:rPr>
                <a:t>WEB</a:t>
              </a:r>
              <a:endParaRPr lang="ja-JP" altLang="en-US" sz="2800" kern="100">
                <a:solidFill>
                  <a:srgbClr val="565656"/>
                </a:solidFill>
                <a:latin typeface="Walbaum Display Light" panose="020B0604020202020204" pitchFamily="18" charset="0"/>
                <a:ea typeface="游ゴシック" panose="020B0400000000000000" pitchFamily="50" charset="-128"/>
                <a:cs typeface="Times New Roman" panose="02020603050405020304" pitchFamily="18" charset="0"/>
              </a:endParaRPr>
            </a:p>
          </p:txBody>
        </p:sp>
      </p:grpSp>
      <p:pic>
        <p:nvPicPr>
          <p:cNvPr id="7" name="Picture 2" descr="http://chart.apis.google.com/chart?chs=400x400&amp;cht=qr&amp;chl=https://asm.asahi.com/">
            <a:extLst>
              <a:ext uri="{FF2B5EF4-FFF2-40B4-BE49-F238E27FC236}">
                <a16:creationId xmlns:a16="http://schemas.microsoft.com/office/drawing/2014/main" id="{06FA1BD3-8AB2-4BA1-9FEB-B5B84EEAA15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2351" y="107950"/>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49" name="正方形/長方形 48">
            <a:extLst>
              <a:ext uri="{FF2B5EF4-FFF2-40B4-BE49-F238E27FC236}">
                <a16:creationId xmlns:a16="http://schemas.microsoft.com/office/drawing/2014/main" id="{0E01FF39-3249-48D1-B46B-909937585351}"/>
              </a:ext>
            </a:extLst>
          </p:cNvPr>
          <p:cNvSpPr/>
          <p:nvPr/>
        </p:nvSpPr>
        <p:spPr>
          <a:xfrm>
            <a:off x="559767" y="697429"/>
            <a:ext cx="1160895"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5"/>
              </a:rPr>
              <a:t>https://asm.asahi.com/</a:t>
            </a:r>
            <a:endParaRPr lang="en-US" altLang="ja-JP" sz="700">
              <a:latin typeface="游ゴシック" panose="020B0400000000000000" pitchFamily="50" charset="-128"/>
              <a:ea typeface="游ゴシック" panose="020B0400000000000000" pitchFamily="50" charset="-128"/>
            </a:endParaRPr>
          </a:p>
        </p:txBody>
      </p:sp>
      <p:sp>
        <p:nvSpPr>
          <p:cNvPr id="50" name="正方形/長方形 49">
            <a:extLst>
              <a:ext uri="{FF2B5EF4-FFF2-40B4-BE49-F238E27FC236}">
                <a16:creationId xmlns:a16="http://schemas.microsoft.com/office/drawing/2014/main" id="{91690A99-5220-4099-B670-1F0B26E073F2}"/>
              </a:ext>
            </a:extLst>
          </p:cNvPr>
          <p:cNvSpPr/>
          <p:nvPr/>
        </p:nvSpPr>
        <p:spPr>
          <a:xfrm>
            <a:off x="2028481" y="697429"/>
            <a:ext cx="3334567"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6"/>
              </a:rPr>
              <a:t>https://www.asahi.com/ads/guide/doc/file/asm/media/asm_mediadata.pdf</a:t>
            </a:r>
            <a:endParaRPr lang="en-US" altLang="ja-JP" sz="700">
              <a:latin typeface="游ゴシック" panose="020B0400000000000000" pitchFamily="50" charset="-128"/>
              <a:ea typeface="游ゴシック" panose="020B0400000000000000" pitchFamily="50" charset="-128"/>
            </a:endParaRPr>
          </a:p>
        </p:txBody>
      </p:sp>
      <p:pic>
        <p:nvPicPr>
          <p:cNvPr id="51" name="グラフィックス 50" descr="ドキュメント">
            <a:extLst>
              <a:ext uri="{FF2B5EF4-FFF2-40B4-BE49-F238E27FC236}">
                <a16:creationId xmlns:a16="http://schemas.microsoft.com/office/drawing/2014/main" id="{345D0589-9E6D-44E4-8481-9B6CF157F55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913418" y="707456"/>
            <a:ext cx="180000" cy="180000"/>
          </a:xfrm>
          <a:prstGeom prst="rect">
            <a:avLst/>
          </a:prstGeom>
        </p:spPr>
      </p:pic>
      <p:pic>
        <p:nvPicPr>
          <p:cNvPr id="52" name="グラフィックス 51" descr="ノート PC">
            <a:extLst>
              <a:ext uri="{FF2B5EF4-FFF2-40B4-BE49-F238E27FC236}">
                <a16:creationId xmlns:a16="http://schemas.microsoft.com/office/drawing/2014/main" id="{A5D90F0C-2818-4CBE-B3FF-5CA6803E3E8A}"/>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5196" y="689456"/>
            <a:ext cx="216000" cy="216000"/>
          </a:xfrm>
          <a:prstGeom prst="rect">
            <a:avLst/>
          </a:prstGeom>
        </p:spPr>
      </p:pic>
      <p:sp>
        <p:nvSpPr>
          <p:cNvPr id="54" name="正方形/長方形 53">
            <a:extLst>
              <a:ext uri="{FF2B5EF4-FFF2-40B4-BE49-F238E27FC236}">
                <a16:creationId xmlns:a16="http://schemas.microsoft.com/office/drawing/2014/main" id="{5D4BB8FD-8158-4070-A9C4-1D1EDEDCC3D5}"/>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プレースホルダー 2">
            <a:extLst>
              <a:ext uri="{FF2B5EF4-FFF2-40B4-BE49-F238E27FC236}">
                <a16:creationId xmlns:a16="http://schemas.microsoft.com/office/drawing/2014/main" id="{D64F61FD-290D-42A8-9A5B-FD2EC18FB569}"/>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スーツ、時計などビジネスマンの着こなし</a:t>
            </a:r>
            <a:r>
              <a:rPr lang="en-US" altLang="ja-JP" err="1"/>
              <a:t>HowTo</a:t>
            </a:r>
            <a:r>
              <a:rPr lang="ja-JP" altLang="en-US"/>
              <a:t>を一つずつ伝授。</a:t>
            </a:r>
          </a:p>
          <a:p>
            <a:r>
              <a:rPr lang="ja-JP" altLang="en-US"/>
              <a:t>山本編集長の監修コンテンツが高評価。</a:t>
            </a:r>
          </a:p>
        </p:txBody>
      </p:sp>
      <p:cxnSp>
        <p:nvCxnSpPr>
          <p:cNvPr id="56" name="直線コネクタ 55">
            <a:extLst>
              <a:ext uri="{FF2B5EF4-FFF2-40B4-BE49-F238E27FC236}">
                <a16:creationId xmlns:a16="http://schemas.microsoft.com/office/drawing/2014/main" id="{CF303CD0-8A98-41E8-9182-34E9449F43CD}"/>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テキスト プレースホルダー 2">
            <a:extLst>
              <a:ext uri="{FF2B5EF4-FFF2-40B4-BE49-F238E27FC236}">
                <a16:creationId xmlns:a16="http://schemas.microsoft.com/office/drawing/2014/main" id="{516C86A6-3167-453B-8C51-D5FC3F439C1F}"/>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8" name="テキスト プレースホルダー 2">
            <a:extLst>
              <a:ext uri="{FF2B5EF4-FFF2-40B4-BE49-F238E27FC236}">
                <a16:creationId xmlns:a16="http://schemas.microsoft.com/office/drawing/2014/main" id="{F3547FC6-27DA-4855-B4E9-C202B502D9A4}"/>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周囲の評価や評論家の言葉を参考にしたい、</a:t>
            </a:r>
          </a:p>
          <a:p>
            <a:r>
              <a:rPr lang="ja-JP" altLang="en-US"/>
              <a:t>ファッション大好きな</a:t>
            </a:r>
            <a:r>
              <a:rPr lang="en-US" altLang="ja-JP"/>
              <a:t>30</a:t>
            </a:r>
            <a:r>
              <a:rPr lang="ja-JP" altLang="en-US"/>
              <a:t>～</a:t>
            </a:r>
            <a:r>
              <a:rPr lang="en-US" altLang="ja-JP"/>
              <a:t>40</a:t>
            </a:r>
            <a:r>
              <a:rPr lang="ja-JP" altLang="en-US"/>
              <a:t>代男性。百貨店の利用者が多い。</a:t>
            </a:r>
          </a:p>
        </p:txBody>
      </p:sp>
      <p:sp>
        <p:nvSpPr>
          <p:cNvPr id="59" name="テキスト プレースホルダー 2">
            <a:extLst>
              <a:ext uri="{FF2B5EF4-FFF2-40B4-BE49-F238E27FC236}">
                <a16:creationId xmlns:a16="http://schemas.microsoft.com/office/drawing/2014/main" id="{91386895-140B-4FC9-81FC-39691A05039C}"/>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sp>
        <p:nvSpPr>
          <p:cNvPr id="63" name="テキスト プレースホルダー 2">
            <a:extLst>
              <a:ext uri="{FF2B5EF4-FFF2-40B4-BE49-F238E27FC236}">
                <a16:creationId xmlns:a16="http://schemas.microsoft.com/office/drawing/2014/main" id="{1278EAD8-A13C-4E40-A3CA-B023E53E1710}"/>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64" name="直線コネクタ 63">
            <a:extLst>
              <a:ext uri="{FF2B5EF4-FFF2-40B4-BE49-F238E27FC236}">
                <a16:creationId xmlns:a16="http://schemas.microsoft.com/office/drawing/2014/main" id="{4DE17709-D1DF-440B-A66D-F692C8D9ACAB}"/>
              </a:ext>
            </a:extLst>
          </p:cNvPr>
          <p:cNvCxnSpPr>
            <a:cxnSpLocks/>
          </p:cNvCxnSpPr>
          <p:nvPr/>
        </p:nvCxnSpPr>
        <p:spPr>
          <a:xfrm>
            <a:off x="7454130" y="2951286"/>
            <a:ext cx="28667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テキスト プレースホルダー 2">
            <a:extLst>
              <a:ext uri="{FF2B5EF4-FFF2-40B4-BE49-F238E27FC236}">
                <a16:creationId xmlns:a16="http://schemas.microsoft.com/office/drawing/2014/main" id="{90DCC8BD-98E2-43E5-A8B0-134354447FCF}"/>
              </a:ext>
            </a:extLst>
          </p:cNvPr>
          <p:cNvSpPr txBox="1">
            <a:spLocks/>
          </p:cNvSpPr>
          <p:nvPr/>
        </p:nvSpPr>
        <p:spPr>
          <a:xfrm>
            <a:off x="7407113"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66" name="テキスト ボックス 65">
            <a:extLst>
              <a:ext uri="{FF2B5EF4-FFF2-40B4-BE49-F238E27FC236}">
                <a16:creationId xmlns:a16="http://schemas.microsoft.com/office/drawing/2014/main" id="{5DB8AF79-19E0-4B29-AE94-42BAF51A1B92}"/>
              </a:ext>
            </a:extLst>
          </p:cNvPr>
          <p:cNvSpPr txBox="1"/>
          <p:nvPr/>
        </p:nvSpPr>
        <p:spPr>
          <a:xfrm>
            <a:off x="7274558" y="3198182"/>
            <a:ext cx="3147019" cy="928580"/>
          </a:xfrm>
          <a:prstGeom prst="rect">
            <a:avLst/>
          </a:prstGeom>
          <a:noFill/>
        </p:spPr>
        <p:txBody>
          <a:bodyPr wrap="square" lIns="180000" tIns="72000" rtlCol="0">
            <a:noAutofit/>
          </a:bodyPr>
          <a:lstStyle/>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グランドセイコーの魅力と世界観を伝えるシリーズ小説広告を多メディアで展開。</a:t>
            </a:r>
          </a:p>
          <a:p>
            <a:pPr lvl="0">
              <a:lnSpc>
                <a:spcPct val="110000"/>
              </a:lnSpc>
            </a:pPr>
            <a:r>
              <a:rPr lang="en-US" altLang="ja-JP" sz="800">
                <a:solidFill>
                  <a:srgbClr val="C00000"/>
                </a:solidFill>
                <a:latin typeface="游ゴシック" panose="020B0400000000000000" pitchFamily="50" charset="-128"/>
                <a:ea typeface="游ゴシック" panose="020B0400000000000000" pitchFamily="50" charset="-128"/>
              </a:rPr>
              <a:t>WEB</a:t>
            </a:r>
            <a:r>
              <a:rPr lang="ja-JP" altLang="en-US" sz="800">
                <a:solidFill>
                  <a:srgbClr val="C00000"/>
                </a:solidFill>
                <a:latin typeface="游ゴシック" panose="020B0400000000000000" pitchFamily="50" charset="-128"/>
                <a:ea typeface="游ゴシック" panose="020B0400000000000000" pitchFamily="50" charset="-128"/>
              </a:rPr>
              <a:t>、新聞とも通常のタイアップを大きく上回る件数の問い合わせがあり、紹介商品はほぼ完売。</a:t>
            </a:r>
            <a:r>
              <a:rPr lang="ja-JP" altLang="en-US" sz="800">
                <a:solidFill>
                  <a:prstClr val="black"/>
                </a:solidFill>
                <a:latin typeface="游ゴシック" panose="020B0400000000000000" pitchFamily="50" charset="-128"/>
                <a:ea typeface="游ゴシック" panose="020B0400000000000000" pitchFamily="50" charset="-128"/>
              </a:rPr>
              <a:t>誘導枠の</a:t>
            </a:r>
            <a:r>
              <a:rPr lang="en-US" altLang="ja-JP" sz="800">
                <a:solidFill>
                  <a:prstClr val="black"/>
                </a:solidFill>
                <a:latin typeface="游ゴシック" panose="020B0400000000000000" pitchFamily="50" charset="-128"/>
                <a:ea typeface="游ゴシック" panose="020B0400000000000000" pitchFamily="50" charset="-128"/>
              </a:rPr>
              <a:t>CTR</a:t>
            </a:r>
            <a:r>
              <a:rPr lang="ja-JP" altLang="en-US" sz="800">
                <a:solidFill>
                  <a:prstClr val="black"/>
                </a:solidFill>
                <a:latin typeface="游ゴシック" panose="020B0400000000000000" pitchFamily="50" charset="-128"/>
                <a:ea typeface="游ゴシック" panose="020B0400000000000000" pitchFamily="50" charset="-128"/>
              </a:rPr>
              <a:t>も高く、連載の</a:t>
            </a:r>
            <a:r>
              <a:rPr lang="ja-JP" altLang="en-US" sz="800">
                <a:solidFill>
                  <a:srgbClr val="C00000"/>
                </a:solidFill>
                <a:latin typeface="游ゴシック" panose="020B0400000000000000" pitchFamily="50" charset="-128"/>
                <a:ea typeface="游ゴシック" panose="020B0400000000000000" pitchFamily="50" charset="-128"/>
              </a:rPr>
              <a:t>合計</a:t>
            </a:r>
            <a:r>
              <a:rPr lang="en-US" altLang="ja-JP" sz="800">
                <a:solidFill>
                  <a:srgbClr val="C00000"/>
                </a:solidFill>
                <a:latin typeface="游ゴシック" panose="020B0400000000000000" pitchFamily="50" charset="-128"/>
                <a:ea typeface="游ゴシック" panose="020B0400000000000000" pitchFamily="50" charset="-128"/>
              </a:rPr>
              <a:t>PV</a:t>
            </a:r>
            <a:r>
              <a:rPr lang="ja-JP" altLang="en-US" sz="800">
                <a:solidFill>
                  <a:srgbClr val="C00000"/>
                </a:solidFill>
                <a:latin typeface="游ゴシック" panose="020B0400000000000000" pitchFamily="50" charset="-128"/>
                <a:ea typeface="游ゴシック" panose="020B0400000000000000" pitchFamily="50" charset="-128"/>
              </a:rPr>
              <a:t>も当初の想定の</a:t>
            </a:r>
            <a:r>
              <a:rPr lang="en-US" altLang="ja-JP" sz="800">
                <a:solidFill>
                  <a:srgbClr val="C00000"/>
                </a:solidFill>
                <a:latin typeface="游ゴシック" panose="020B0400000000000000" pitchFamily="50" charset="-128"/>
                <a:ea typeface="游ゴシック" panose="020B0400000000000000" pitchFamily="50" charset="-128"/>
              </a:rPr>
              <a:t>2</a:t>
            </a:r>
            <a:r>
              <a:rPr lang="ja-JP" altLang="en-US" sz="800">
                <a:solidFill>
                  <a:srgbClr val="C00000"/>
                </a:solidFill>
                <a:latin typeface="游ゴシック" panose="020B0400000000000000" pitchFamily="50" charset="-128"/>
                <a:ea typeface="游ゴシック" panose="020B0400000000000000" pitchFamily="50" charset="-128"/>
              </a:rPr>
              <a:t>倍以上</a:t>
            </a:r>
            <a:r>
              <a:rPr lang="ja-JP" altLang="en-US" sz="800">
                <a:solidFill>
                  <a:prstClr val="black"/>
                </a:solidFill>
                <a:latin typeface="游ゴシック" panose="020B0400000000000000" pitchFamily="50" charset="-128"/>
                <a:ea typeface="游ゴシック" panose="020B0400000000000000" pitchFamily="50" charset="-128"/>
              </a:rPr>
              <a:t>となった。</a:t>
            </a:r>
            <a:endParaRPr lang="en-US" altLang="ja-JP" sz="800">
              <a:solidFill>
                <a:prstClr val="black"/>
              </a:solidFill>
              <a:latin typeface="游ゴシック" panose="020B0400000000000000" pitchFamily="50" charset="-128"/>
              <a:ea typeface="游ゴシック" panose="020B0400000000000000" pitchFamily="50" charset="-128"/>
            </a:endParaRPr>
          </a:p>
        </p:txBody>
      </p:sp>
      <p:sp>
        <p:nvSpPr>
          <p:cNvPr id="68" name="テキスト プレースホルダー 2">
            <a:extLst>
              <a:ext uri="{FF2B5EF4-FFF2-40B4-BE49-F238E27FC236}">
                <a16:creationId xmlns:a16="http://schemas.microsoft.com/office/drawing/2014/main" id="{7395F76B-A56F-4509-819F-3248AA986CFD}"/>
              </a:ext>
            </a:extLst>
          </p:cNvPr>
          <p:cNvSpPr txBox="1">
            <a:spLocks/>
          </p:cNvSpPr>
          <p:nvPr/>
        </p:nvSpPr>
        <p:spPr>
          <a:xfrm>
            <a:off x="7346427" y="3068334"/>
            <a:ext cx="1851789" cy="212293"/>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00"/>
              <a:t>■広告主：セイコーウオッチ</a:t>
            </a:r>
          </a:p>
        </p:txBody>
      </p:sp>
      <p:cxnSp>
        <p:nvCxnSpPr>
          <p:cNvPr id="69" name="直線コネクタ 68">
            <a:extLst>
              <a:ext uri="{FF2B5EF4-FFF2-40B4-BE49-F238E27FC236}">
                <a16:creationId xmlns:a16="http://schemas.microsoft.com/office/drawing/2014/main" id="{77A2511C-19C3-4008-A74A-6D68BAEF1ADB}"/>
              </a:ext>
            </a:extLst>
          </p:cNvPr>
          <p:cNvCxnSpPr>
            <a:cxnSpLocks/>
          </p:cNvCxnSpPr>
          <p:nvPr/>
        </p:nvCxnSpPr>
        <p:spPr>
          <a:xfrm>
            <a:off x="370909" y="2951286"/>
            <a:ext cx="68839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プレースホルダー 2">
            <a:extLst>
              <a:ext uri="{FF2B5EF4-FFF2-40B4-BE49-F238E27FC236}">
                <a16:creationId xmlns:a16="http://schemas.microsoft.com/office/drawing/2014/main" id="{4F7F8204-3B7C-48BB-97D4-86D4857F16FE}"/>
              </a:ext>
            </a:extLst>
          </p:cNvPr>
          <p:cNvSpPr txBox="1">
            <a:spLocks/>
          </p:cNvSpPr>
          <p:nvPr/>
        </p:nvSpPr>
        <p:spPr>
          <a:xfrm>
            <a:off x="281069" y="4640174"/>
            <a:ext cx="607859"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■規模</a:t>
            </a:r>
          </a:p>
        </p:txBody>
      </p:sp>
      <p:grpSp>
        <p:nvGrpSpPr>
          <p:cNvPr id="96" name="グループ化 95">
            <a:extLst>
              <a:ext uri="{FF2B5EF4-FFF2-40B4-BE49-F238E27FC236}">
                <a16:creationId xmlns:a16="http://schemas.microsoft.com/office/drawing/2014/main" id="{77C3F852-07B0-4D56-88F2-104B71DDBFAD}"/>
              </a:ext>
            </a:extLst>
          </p:cNvPr>
          <p:cNvGrpSpPr/>
          <p:nvPr/>
        </p:nvGrpSpPr>
        <p:grpSpPr>
          <a:xfrm>
            <a:off x="1453330" y="5285607"/>
            <a:ext cx="2239003" cy="415498"/>
            <a:chOff x="950337" y="5388333"/>
            <a:chExt cx="2239003" cy="415498"/>
          </a:xfrm>
        </p:grpSpPr>
        <p:sp>
          <p:nvSpPr>
            <p:cNvPr id="88" name="テキスト ボックス 87">
              <a:extLst>
                <a:ext uri="{FF2B5EF4-FFF2-40B4-BE49-F238E27FC236}">
                  <a16:creationId xmlns:a16="http://schemas.microsoft.com/office/drawing/2014/main" id="{6242E619-0857-4B80-AC8E-CB40F9843858}"/>
                </a:ext>
              </a:extLst>
            </p:cNvPr>
            <p:cNvSpPr txBox="1"/>
            <p:nvPr/>
          </p:nvSpPr>
          <p:spPr>
            <a:xfrm>
              <a:off x="950337" y="5388333"/>
              <a:ext cx="723275" cy="415498"/>
            </a:xfrm>
            <a:prstGeom prst="rect">
              <a:avLst/>
            </a:prstGeom>
            <a:noFill/>
          </p:spPr>
          <p:txBody>
            <a:bodyPr wrap="none" rtlCol="0">
              <a:spAutoFit/>
            </a:bodyPr>
            <a:lstStyle/>
            <a:p>
              <a:pPr algn="ctr"/>
              <a:r>
                <a:rPr kumimoji="1" lang="ja-JP" altLang="en-US" sz="700" b="1">
                  <a:latin typeface="游ゴシック" panose="020B0400000000000000" pitchFamily="50" charset="-128"/>
                  <a:ea typeface="游ゴシック" panose="020B0400000000000000" pitchFamily="50" charset="-128"/>
                </a:rPr>
                <a:t>高くても</a:t>
              </a:r>
            </a:p>
            <a:p>
              <a:pPr algn="ctr"/>
              <a:r>
                <a:rPr kumimoji="1" lang="ja-JP" altLang="en-US" sz="700" b="1">
                  <a:latin typeface="游ゴシック" panose="020B0400000000000000" pitchFamily="50" charset="-128"/>
                  <a:ea typeface="游ゴシック" panose="020B0400000000000000" pitchFamily="50" charset="-128"/>
                </a:rPr>
                <a:t>素材や品質に</a:t>
              </a:r>
            </a:p>
            <a:p>
              <a:pPr algn="ctr"/>
              <a:r>
                <a:rPr kumimoji="1" lang="ja-JP" altLang="en-US" sz="700" b="1">
                  <a:latin typeface="游ゴシック" panose="020B0400000000000000" pitchFamily="50" charset="-128"/>
                  <a:ea typeface="游ゴシック" panose="020B0400000000000000" pitchFamily="50" charset="-128"/>
                </a:rPr>
                <a:t>こだわり</a:t>
              </a:r>
              <a:endParaRPr kumimoji="1" lang="en-US" altLang="ja-JP" sz="700" b="1">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1BE5ED05-4513-42BB-8F1B-B8E886487D71}"/>
                </a:ext>
              </a:extLst>
            </p:cNvPr>
            <p:cNvSpPr txBox="1"/>
            <p:nvPr/>
          </p:nvSpPr>
          <p:spPr>
            <a:xfrm>
              <a:off x="2589386" y="5388333"/>
              <a:ext cx="599954" cy="415498"/>
            </a:xfrm>
            <a:prstGeom prst="rect">
              <a:avLst/>
            </a:prstGeom>
            <a:noFill/>
          </p:spPr>
          <p:txBody>
            <a:bodyPr wrap="square" rtlCol="0">
              <a:spAutoFit/>
            </a:bodyPr>
            <a:lstStyle/>
            <a:p>
              <a:pPr algn="ctr"/>
              <a:r>
                <a:rPr kumimoji="1" lang="ja-JP" altLang="en-US" sz="1050" b="1">
                  <a:latin typeface="游ゴシック" panose="020B0400000000000000" pitchFamily="50" charset="-128"/>
                  <a:ea typeface="游ゴシック" panose="020B0400000000000000" pitchFamily="50" charset="-128"/>
                </a:rPr>
                <a:t>男性が</a:t>
              </a:r>
            </a:p>
            <a:p>
              <a:pPr algn="ctr"/>
              <a:r>
                <a:rPr kumimoji="1" lang="en-US" altLang="ja-JP" sz="1050" b="1">
                  <a:latin typeface="游ゴシック" panose="020B0400000000000000" pitchFamily="50" charset="-128"/>
                  <a:ea typeface="游ゴシック" panose="020B0400000000000000" pitchFamily="50" charset="-128"/>
                </a:rPr>
                <a:t>7</a:t>
              </a:r>
              <a:r>
                <a:rPr kumimoji="1" lang="ja-JP" altLang="en-US" sz="1050" b="1">
                  <a:latin typeface="游ゴシック" panose="020B0400000000000000" pitchFamily="50" charset="-128"/>
                  <a:ea typeface="游ゴシック" panose="020B0400000000000000" pitchFamily="50" charset="-128"/>
                </a:rPr>
                <a:t>割</a:t>
              </a:r>
            </a:p>
          </p:txBody>
        </p:sp>
        <p:sp>
          <p:nvSpPr>
            <p:cNvPr id="90" name="正方形/長方形 89">
              <a:extLst>
                <a:ext uri="{FF2B5EF4-FFF2-40B4-BE49-F238E27FC236}">
                  <a16:creationId xmlns:a16="http://schemas.microsoft.com/office/drawing/2014/main" id="{C758BFC8-4504-4A63-A354-0EA92C835D05}"/>
                </a:ext>
              </a:extLst>
            </p:cNvPr>
            <p:cNvSpPr/>
            <p:nvPr/>
          </p:nvSpPr>
          <p:spPr>
            <a:xfrm>
              <a:off x="1644644" y="5442194"/>
              <a:ext cx="943557" cy="307777"/>
            </a:xfrm>
            <a:prstGeom prst="rect">
              <a:avLst/>
            </a:prstGeom>
          </p:spPr>
          <p:txBody>
            <a:bodyPr wrap="square">
              <a:spAutoFit/>
            </a:bodyPr>
            <a:lstStyle/>
            <a:p>
              <a:pPr lvl="0" algn="ctr"/>
              <a:r>
                <a:rPr lang="ja-JP" altLang="en-US" sz="700" b="1">
                  <a:solidFill>
                    <a:prstClr val="black"/>
                  </a:solidFill>
                  <a:latin typeface="游ゴシック" panose="020B0400000000000000" pitchFamily="50" charset="-128"/>
                  <a:ea typeface="游ゴシック" panose="020B0400000000000000" pitchFamily="50" charset="-128"/>
                </a:rPr>
                <a:t>定番のブランドを</a:t>
              </a:r>
            </a:p>
            <a:p>
              <a:pPr lvl="0" algn="ctr"/>
              <a:r>
                <a:rPr lang="ja-JP" altLang="en-US" sz="700" b="1">
                  <a:solidFill>
                    <a:prstClr val="black"/>
                  </a:solidFill>
                  <a:latin typeface="游ゴシック" panose="020B0400000000000000" pitchFamily="50" charset="-128"/>
                  <a:ea typeface="游ゴシック" panose="020B0400000000000000" pitchFamily="50" charset="-128"/>
                </a:rPr>
                <a:t>押さえておきたい</a:t>
              </a:r>
            </a:p>
          </p:txBody>
        </p:sp>
        <p:cxnSp>
          <p:nvCxnSpPr>
            <p:cNvPr id="91" name="直線コネクタ 90">
              <a:extLst>
                <a:ext uri="{FF2B5EF4-FFF2-40B4-BE49-F238E27FC236}">
                  <a16:creationId xmlns:a16="http://schemas.microsoft.com/office/drawing/2014/main" id="{F1822D2D-AB3D-45BF-AF06-87D92453B8EC}"/>
                </a:ext>
              </a:extLst>
            </p:cNvPr>
            <p:cNvCxnSpPr>
              <a:cxnSpLocks/>
            </p:cNvCxnSpPr>
            <p:nvPr/>
          </p:nvCxnSpPr>
          <p:spPr>
            <a:xfrm>
              <a:off x="1659128" y="5402515"/>
              <a:ext cx="0" cy="3871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EFFAC160-BA0E-4321-B12A-3228D2F3526B}"/>
                </a:ext>
              </a:extLst>
            </p:cNvPr>
            <p:cNvCxnSpPr>
              <a:cxnSpLocks/>
            </p:cNvCxnSpPr>
            <p:nvPr/>
          </p:nvCxnSpPr>
          <p:spPr>
            <a:xfrm>
              <a:off x="2573717" y="5402515"/>
              <a:ext cx="0" cy="3871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テキスト プレースホルダー 2">
            <a:extLst>
              <a:ext uri="{FF2B5EF4-FFF2-40B4-BE49-F238E27FC236}">
                <a16:creationId xmlns:a16="http://schemas.microsoft.com/office/drawing/2014/main" id="{CC9A4746-B7FD-4C9A-9C73-B18460DE6E58}"/>
              </a:ext>
            </a:extLst>
          </p:cNvPr>
          <p:cNvSpPr txBox="1">
            <a:spLocks/>
          </p:cNvSpPr>
          <p:nvPr/>
        </p:nvSpPr>
        <p:spPr>
          <a:xfrm>
            <a:off x="304873" y="5873580"/>
            <a:ext cx="2392353"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■モデル・モノ撮り</a:t>
            </a:r>
          </a:p>
        </p:txBody>
      </p:sp>
      <p:sp>
        <p:nvSpPr>
          <p:cNvPr id="98" name="正方形/長方形 97">
            <a:extLst>
              <a:ext uri="{FF2B5EF4-FFF2-40B4-BE49-F238E27FC236}">
                <a16:creationId xmlns:a16="http://schemas.microsoft.com/office/drawing/2014/main" id="{4AB66197-04F1-434C-BD0B-28004999D0CD}"/>
              </a:ext>
            </a:extLst>
          </p:cNvPr>
          <p:cNvSpPr/>
          <p:nvPr/>
        </p:nvSpPr>
        <p:spPr>
          <a:xfrm>
            <a:off x="376319" y="6042121"/>
            <a:ext cx="1800285" cy="457120"/>
          </a:xfrm>
          <a:prstGeom prst="rect">
            <a:avLst/>
          </a:prstGeom>
        </p:spPr>
        <p:txBody>
          <a:bodyPr wrap="square" lIns="36000" tIns="72000">
            <a:noAutofit/>
          </a:bodyPr>
          <a:lstStyle/>
          <a:p>
            <a:pPr algn="just">
              <a:spcAft>
                <a:spcPts val="200"/>
              </a:spcAft>
            </a:pPr>
            <a:r>
              <a:rPr lang="ja-JP" altLang="en-US" sz="800" kern="100">
                <a:latin typeface="游ゴシック" panose="020B0400000000000000" pitchFamily="50" charset="-128"/>
                <a:ea typeface="游ゴシック" panose="020B0400000000000000" pitchFamily="50" charset="-128"/>
                <a:cs typeface="Times New Roman" panose="02020603050405020304" pitchFamily="18" charset="0"/>
              </a:rPr>
              <a:t>編集部がファッション誌クオリティでモデルをアサインし、商品の魅力を引き出すモノ撮りができる。</a:t>
            </a:r>
          </a:p>
        </p:txBody>
      </p:sp>
      <p:pic>
        <p:nvPicPr>
          <p:cNvPr id="104" name="Picture 4" descr="写真・図版">
            <a:extLst>
              <a:ext uri="{FF2B5EF4-FFF2-40B4-BE49-F238E27FC236}">
                <a16:creationId xmlns:a16="http://schemas.microsoft.com/office/drawing/2014/main" id="{BF29DB6D-2879-4A91-854D-4F80C5A4E0C3}"/>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41577" y="5899594"/>
            <a:ext cx="883704" cy="13255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 name="Picture 2">
            <a:extLst>
              <a:ext uri="{FF2B5EF4-FFF2-40B4-BE49-F238E27FC236}">
                <a16:creationId xmlns:a16="http://schemas.microsoft.com/office/drawing/2014/main" id="{955FDF6D-796B-4CBD-A509-3B49B9E01426}"/>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7454130" y="4353615"/>
            <a:ext cx="2861363" cy="2155169"/>
          </a:xfrm>
          <a:prstGeom prst="rect">
            <a:avLst/>
          </a:prstGeom>
          <a:noFill/>
          <a:ln w="6350">
            <a:solidFill>
              <a:schemeClr val="bg1">
                <a:lumMod val="75000"/>
              </a:schemeClr>
            </a:solidFill>
          </a:ln>
          <a:effectLst/>
          <a:extLst>
            <a:ext uri="{909E8E84-426E-40DD-AFC4-6F175D3DCCD1}">
              <a14:hiddenFill xmlns:a14="http://schemas.microsoft.com/office/drawing/2010/main">
                <a:solidFill>
                  <a:srgbClr val="FFFFFF"/>
                </a:solidFill>
              </a14:hiddenFill>
            </a:ext>
          </a:extLst>
        </p:spPr>
      </p:pic>
      <p:sp>
        <p:nvSpPr>
          <p:cNvPr id="113" name="四角形: 角を丸くする 112">
            <a:extLst>
              <a:ext uri="{FF2B5EF4-FFF2-40B4-BE49-F238E27FC236}">
                <a16:creationId xmlns:a16="http://schemas.microsoft.com/office/drawing/2014/main" id="{887EF7EC-59CE-449A-A412-A06AF446A9DE}"/>
              </a:ext>
            </a:extLst>
          </p:cNvPr>
          <p:cNvSpPr/>
          <p:nvPr/>
        </p:nvSpPr>
        <p:spPr>
          <a:xfrm>
            <a:off x="7407113" y="6752353"/>
            <a:ext cx="2913790" cy="396934"/>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r>
              <a:rPr kumimoji="1" lang="ja-JP" altLang="en-US" sz="1000" b="1">
                <a:solidFill>
                  <a:schemeClr val="tx1"/>
                </a:solidFill>
                <a:latin typeface="游ゴシック" panose="020B0400000000000000" pitchFamily="50" charset="-128"/>
                <a:ea typeface="游ゴシック" panose="020B0400000000000000" pitchFamily="50" charset="-128"/>
              </a:rPr>
              <a:t>■ネイティブアド　</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r>
              <a:rPr lang="en-US" altLang="ja-JP" sz="900">
                <a:solidFill>
                  <a:schemeClr val="tx1"/>
                </a:solidFill>
                <a:latin typeface="游ゴシック" panose="020B0400000000000000" pitchFamily="50" charset="-128"/>
              </a:rPr>
              <a:t>1</a:t>
            </a:r>
            <a:r>
              <a:rPr lang="ja-JP" altLang="en-US" sz="900">
                <a:solidFill>
                  <a:schemeClr val="tx1"/>
                </a:solidFill>
                <a:latin typeface="游ゴシック" panose="020B0400000000000000" pitchFamily="50" charset="-128"/>
              </a:rPr>
              <a:t>本：</a:t>
            </a:r>
            <a:r>
              <a:rPr lang="en-US" altLang="ja-JP" sz="900">
                <a:solidFill>
                  <a:schemeClr val="tx1"/>
                </a:solidFill>
                <a:latin typeface="游ゴシック" panose="020B0400000000000000" pitchFamily="50" charset="-128"/>
              </a:rPr>
              <a:t>400</a:t>
            </a:r>
            <a:r>
              <a:rPr lang="ja-JP" altLang="en-US" sz="900">
                <a:solidFill>
                  <a:schemeClr val="tx1"/>
                </a:solidFill>
                <a:latin typeface="游ゴシック" panose="020B0400000000000000" pitchFamily="50" charset="-128"/>
              </a:rPr>
              <a:t>万円～　保証</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数：</a:t>
            </a:r>
            <a:r>
              <a:rPr lang="en-US" altLang="ja-JP" sz="900">
                <a:solidFill>
                  <a:schemeClr val="tx1"/>
                </a:solidFill>
                <a:latin typeface="游ゴシック" panose="020B0400000000000000" pitchFamily="50" charset="-128"/>
              </a:rPr>
              <a:t>30,000</a:t>
            </a:r>
            <a:r>
              <a:rPr lang="da-DK" altLang="ja-JP" sz="900">
                <a:solidFill>
                  <a:schemeClr val="tx1"/>
                </a:solidFill>
                <a:latin typeface="游ゴシック" panose="020B0400000000000000" pitchFamily="50" charset="-128"/>
              </a:rPr>
              <a:t>PV</a:t>
            </a:r>
            <a:endParaRPr kumimoji="1" lang="ja-JP" altLang="en-US" sz="1000" b="1">
              <a:solidFill>
                <a:schemeClr val="tx1"/>
              </a:solidFill>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C4E04C78-2AD9-48DB-8478-6C8BEE0F4A92}"/>
              </a:ext>
            </a:extLst>
          </p:cNvPr>
          <p:cNvGrpSpPr/>
          <p:nvPr/>
        </p:nvGrpSpPr>
        <p:grpSpPr>
          <a:xfrm>
            <a:off x="844091" y="3167207"/>
            <a:ext cx="2498653" cy="1401421"/>
            <a:chOff x="344773" y="1841459"/>
            <a:chExt cx="3871600" cy="2171466"/>
          </a:xfrm>
        </p:grpSpPr>
        <p:pic>
          <p:nvPicPr>
            <p:cNvPr id="53" name="図 52">
              <a:extLst>
                <a:ext uri="{FF2B5EF4-FFF2-40B4-BE49-F238E27FC236}">
                  <a16:creationId xmlns:a16="http://schemas.microsoft.com/office/drawing/2014/main" id="{8A5940DC-C0A2-4483-8EA5-08EC78B6FB1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44773" y="1841459"/>
              <a:ext cx="3808091" cy="2171466"/>
            </a:xfrm>
            <a:prstGeom prst="rect">
              <a:avLst/>
            </a:prstGeom>
          </p:spPr>
        </p:pic>
        <p:pic>
          <p:nvPicPr>
            <p:cNvPr id="60" name="図 59">
              <a:extLst>
                <a:ext uri="{FF2B5EF4-FFF2-40B4-BE49-F238E27FC236}">
                  <a16:creationId xmlns:a16="http://schemas.microsoft.com/office/drawing/2014/main" id="{79EEBD54-3FCA-45BD-A116-398E13D8CE5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14640" y="2056797"/>
              <a:ext cx="2848110" cy="1703938"/>
            </a:xfrm>
            <a:prstGeom prst="rect">
              <a:avLst/>
            </a:prstGeom>
          </p:spPr>
        </p:pic>
        <p:pic>
          <p:nvPicPr>
            <p:cNvPr id="61" name="グラフィックス 60">
              <a:extLst>
                <a:ext uri="{FF2B5EF4-FFF2-40B4-BE49-F238E27FC236}">
                  <a16:creationId xmlns:a16="http://schemas.microsoft.com/office/drawing/2014/main" id="{5A97D133-4705-45F3-941D-5EEF79EFEF3A}"/>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521398" y="2538222"/>
              <a:ext cx="694975" cy="1474703"/>
            </a:xfrm>
            <a:prstGeom prst="rect">
              <a:avLst/>
            </a:prstGeom>
          </p:spPr>
        </p:pic>
        <p:pic>
          <p:nvPicPr>
            <p:cNvPr id="62" name="図 61">
              <a:extLst>
                <a:ext uri="{FF2B5EF4-FFF2-40B4-BE49-F238E27FC236}">
                  <a16:creationId xmlns:a16="http://schemas.microsoft.com/office/drawing/2014/main" id="{FBA637F8-EB0D-4471-8F84-B61F00215449}"/>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b="-1881"/>
            <a:stretch/>
          </p:blipFill>
          <p:spPr>
            <a:xfrm>
              <a:off x="3587572" y="2794179"/>
              <a:ext cx="565292" cy="996372"/>
            </a:xfrm>
            <a:prstGeom prst="rect">
              <a:avLst/>
            </a:prstGeom>
          </p:spPr>
        </p:pic>
      </p:grpSp>
      <p:pic>
        <p:nvPicPr>
          <p:cNvPr id="67" name="Picture 2">
            <a:extLst>
              <a:ext uri="{FF2B5EF4-FFF2-40B4-BE49-F238E27FC236}">
                <a16:creationId xmlns:a16="http://schemas.microsoft.com/office/drawing/2014/main" id="{9D58ED87-F2A8-455A-A3F8-5BBCFBE2DCFA}"/>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4117887" y="5473746"/>
            <a:ext cx="2097733" cy="1764319"/>
          </a:xfrm>
          <a:prstGeom prst="rect">
            <a:avLst/>
          </a:prstGeom>
          <a:noFill/>
          <a:ln w="6350">
            <a:solidFill>
              <a:schemeClr val="bg1">
                <a:lumMod val="75000"/>
              </a:schemeClr>
            </a:solidFill>
          </a:ln>
          <a:effectLst/>
          <a:extLst>
            <a:ext uri="{909E8E84-426E-40DD-AFC4-6F175D3DCCD1}">
              <a14:hiddenFill xmlns:a14="http://schemas.microsoft.com/office/drawing/2010/main">
                <a:solidFill>
                  <a:srgbClr val="FFFFFF"/>
                </a:solidFill>
              </a14:hiddenFill>
            </a:ext>
          </a:extLst>
        </p:spPr>
      </p:pic>
      <p:sp>
        <p:nvSpPr>
          <p:cNvPr id="72" name="テキスト プレースホルダー 2">
            <a:extLst>
              <a:ext uri="{FF2B5EF4-FFF2-40B4-BE49-F238E27FC236}">
                <a16:creationId xmlns:a16="http://schemas.microsoft.com/office/drawing/2014/main" id="{6856D7BC-8155-438F-89E4-7D3D89959D58}"/>
              </a:ext>
            </a:extLst>
          </p:cNvPr>
          <p:cNvSpPr txBox="1">
            <a:spLocks/>
          </p:cNvSpPr>
          <p:nvPr/>
        </p:nvSpPr>
        <p:spPr>
          <a:xfrm>
            <a:off x="281069" y="5298661"/>
            <a:ext cx="889987" cy="22627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■ユーザー</a:t>
            </a:r>
          </a:p>
        </p:txBody>
      </p:sp>
      <p:pic>
        <p:nvPicPr>
          <p:cNvPr id="73" name="Picture 2">
            <a:extLst>
              <a:ext uri="{FF2B5EF4-FFF2-40B4-BE49-F238E27FC236}">
                <a16:creationId xmlns:a16="http://schemas.microsoft.com/office/drawing/2014/main" id="{AC7BD36C-D8B2-4E93-B511-A51C04C7633F}"/>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5115453" y="3104239"/>
            <a:ext cx="2118411" cy="1698737"/>
          </a:xfrm>
          <a:prstGeom prst="rect">
            <a:avLst/>
          </a:prstGeom>
          <a:noFill/>
          <a:ln w="6350">
            <a:solidFill>
              <a:schemeClr val="bg1">
                <a:lumMod val="75000"/>
              </a:schemeClr>
            </a:solidFill>
          </a:ln>
          <a:effectLst/>
          <a:extLst>
            <a:ext uri="{909E8E84-426E-40DD-AFC4-6F175D3DCCD1}">
              <a14:hiddenFill xmlns:a14="http://schemas.microsoft.com/office/drawing/2010/main">
                <a:solidFill>
                  <a:srgbClr val="FFFFFF"/>
                </a:solidFill>
              </a14:hiddenFill>
            </a:ext>
          </a:extLst>
        </p:spPr>
      </p:pic>
      <p:sp>
        <p:nvSpPr>
          <p:cNvPr id="106" name="正方形/長方形 105">
            <a:extLst>
              <a:ext uri="{FF2B5EF4-FFF2-40B4-BE49-F238E27FC236}">
                <a16:creationId xmlns:a16="http://schemas.microsoft.com/office/drawing/2014/main" id="{93C0A21C-710D-4477-B860-F4C2C1E67643}"/>
              </a:ext>
            </a:extLst>
          </p:cNvPr>
          <p:cNvSpPr/>
          <p:nvPr/>
        </p:nvSpPr>
        <p:spPr>
          <a:xfrm>
            <a:off x="4107549" y="3897092"/>
            <a:ext cx="1457806" cy="1011422"/>
          </a:xfrm>
          <a:prstGeom prst="rect">
            <a:avLst/>
          </a:prstGeom>
          <a:solidFill>
            <a:srgbClr val="000000">
              <a:alpha val="50196"/>
            </a:srgbClr>
          </a:solidFill>
        </p:spPr>
        <p:txBody>
          <a:bodyPr wrap="square" lIns="72000" tIns="72000" rIns="144000">
            <a:spAutoFit/>
          </a:bodyPr>
          <a:lstStyle/>
          <a:p>
            <a:pPr lvl="0"/>
            <a:r>
              <a:rPr lang="ja-JP" altLang="en-US" sz="800">
                <a:solidFill>
                  <a:schemeClr val="bg1"/>
                </a:solidFill>
                <a:latin typeface="游ゴシック" panose="020B0400000000000000" pitchFamily="50" charset="-128"/>
                <a:ea typeface="游ゴシック" panose="020B0400000000000000" pitchFamily="50" charset="-128"/>
              </a:rPr>
              <a:t>人気連載 </a:t>
            </a:r>
            <a:r>
              <a:rPr lang="ja-JP" altLang="en-US" sz="1000" b="1">
                <a:solidFill>
                  <a:schemeClr val="bg1"/>
                </a:solidFill>
                <a:latin typeface="游ゴシック" panose="020B0400000000000000" pitchFamily="50" charset="-128"/>
                <a:ea typeface="游ゴシック" panose="020B0400000000000000" pitchFamily="50" charset="-128"/>
              </a:rPr>
              <a:t>紳士の雑学</a:t>
            </a:r>
            <a:endParaRPr lang="en-US" altLang="ja-JP" sz="1000" b="1">
              <a:solidFill>
                <a:schemeClr val="bg1"/>
              </a:solidFill>
              <a:latin typeface="游ゴシック" panose="020B0400000000000000" pitchFamily="50" charset="-128"/>
              <a:ea typeface="游ゴシック" panose="020B0400000000000000" pitchFamily="50" charset="-128"/>
            </a:endParaRPr>
          </a:p>
          <a:p>
            <a:pPr lvl="0"/>
            <a:r>
              <a:rPr lang="ja-JP" altLang="en-US" sz="800">
                <a:solidFill>
                  <a:schemeClr val="bg1"/>
                </a:solidFill>
                <a:latin typeface="游ゴシック" panose="020B0400000000000000" pitchFamily="50" charset="-128"/>
                <a:ea typeface="游ゴシック" panose="020B0400000000000000" pitchFamily="50" charset="-128"/>
              </a:rPr>
              <a:t>「ジャケットのボタンは留めるのか否か</a:t>
            </a:r>
            <a:r>
              <a:rPr lang="ja-JP" altLang="en-US" sz="800" spc="-300">
                <a:solidFill>
                  <a:schemeClr val="bg1"/>
                </a:solidFill>
                <a:latin typeface="游ゴシック" panose="020B0400000000000000" pitchFamily="50" charset="-128"/>
                <a:ea typeface="游ゴシック" panose="020B0400000000000000" pitchFamily="50" charset="-128"/>
              </a:rPr>
              <a:t>」</a:t>
            </a:r>
            <a:r>
              <a:rPr lang="ja-JP" altLang="en-US" sz="800">
                <a:solidFill>
                  <a:schemeClr val="bg1"/>
                </a:solidFill>
                <a:latin typeface="游ゴシック" panose="020B0400000000000000" pitchFamily="50" charset="-128"/>
                <a:ea typeface="游ゴシック" panose="020B0400000000000000" pitchFamily="50" charset="-128"/>
              </a:rPr>
              <a:t>「結婚式のフォーマルウエア」「靴のオーダー方法」ビジネスマンの着こなし</a:t>
            </a:r>
            <a:r>
              <a:rPr lang="en-US" altLang="ja-JP" sz="800" err="1">
                <a:solidFill>
                  <a:schemeClr val="bg1"/>
                </a:solidFill>
                <a:latin typeface="游ゴシック" panose="020B0400000000000000" pitchFamily="50" charset="-128"/>
                <a:ea typeface="游ゴシック" panose="020B0400000000000000" pitchFamily="50" charset="-128"/>
              </a:rPr>
              <a:t>HowTo</a:t>
            </a:r>
            <a:r>
              <a:rPr lang="ja-JP" altLang="en-US" sz="800">
                <a:solidFill>
                  <a:schemeClr val="bg1"/>
                </a:solidFill>
                <a:latin typeface="游ゴシック" panose="020B0400000000000000" pitchFamily="50" charset="-128"/>
                <a:ea typeface="游ゴシック" panose="020B0400000000000000" pitchFamily="50" charset="-128"/>
              </a:rPr>
              <a:t>を、一つひとつ伝授！</a:t>
            </a:r>
          </a:p>
        </p:txBody>
      </p:sp>
      <p:sp>
        <p:nvSpPr>
          <p:cNvPr id="109" name="正方形/長方形 108">
            <a:extLst>
              <a:ext uri="{FF2B5EF4-FFF2-40B4-BE49-F238E27FC236}">
                <a16:creationId xmlns:a16="http://schemas.microsoft.com/office/drawing/2014/main" id="{C75F1C1A-27E1-4387-8E3E-CAD4310335E2}"/>
              </a:ext>
            </a:extLst>
          </p:cNvPr>
          <p:cNvSpPr/>
          <p:nvPr/>
        </p:nvSpPr>
        <p:spPr>
          <a:xfrm>
            <a:off x="5836455" y="5330432"/>
            <a:ext cx="1438103" cy="1170884"/>
          </a:xfrm>
          <a:prstGeom prst="rect">
            <a:avLst/>
          </a:prstGeom>
          <a:solidFill>
            <a:srgbClr val="000000">
              <a:alpha val="50196"/>
            </a:srgbClr>
          </a:solidFill>
        </p:spPr>
        <p:txBody>
          <a:bodyPr wrap="square" lIns="72000" tIns="108000" rIns="144000">
            <a:spAutoFit/>
          </a:bodyPr>
          <a:lstStyle/>
          <a:p>
            <a:pPr lvl="0"/>
            <a:r>
              <a:rPr lang="ja-JP" altLang="en-US" sz="800">
                <a:solidFill>
                  <a:schemeClr val="bg1"/>
                </a:solidFill>
                <a:latin typeface="游ゴシック" panose="020B0400000000000000" pitchFamily="50" charset="-128"/>
                <a:ea typeface="游ゴシック" panose="020B0400000000000000" pitchFamily="50" charset="-128"/>
              </a:rPr>
              <a:t>人気連載 </a:t>
            </a:r>
            <a:r>
              <a:rPr lang="ja-JP" altLang="en-US" sz="1000" b="1">
                <a:solidFill>
                  <a:schemeClr val="bg1"/>
                </a:solidFill>
                <a:latin typeface="游ゴシック" panose="020B0400000000000000" pitchFamily="50" charset="-128"/>
                <a:ea typeface="游ゴシック" panose="020B0400000000000000" pitchFamily="50" charset="-128"/>
              </a:rPr>
              <a:t>腕時計</a:t>
            </a:r>
            <a:endParaRPr lang="en-US" altLang="ja-JP" sz="1000" b="1">
              <a:solidFill>
                <a:schemeClr val="bg1"/>
              </a:solidFill>
              <a:latin typeface="游ゴシック" panose="020B0400000000000000" pitchFamily="50" charset="-128"/>
              <a:ea typeface="游ゴシック" panose="020B0400000000000000" pitchFamily="50" charset="-128"/>
            </a:endParaRPr>
          </a:p>
          <a:p>
            <a:pPr lvl="0"/>
            <a:r>
              <a:rPr lang="ja-JP" altLang="en-US" sz="800">
                <a:solidFill>
                  <a:schemeClr val="bg1"/>
                </a:solidFill>
                <a:latin typeface="游ゴシック" panose="020B0400000000000000" pitchFamily="50" charset="-128"/>
                <a:ea typeface="游ゴシック" panose="020B0400000000000000" pitchFamily="50" charset="-128"/>
              </a:rPr>
              <a:t>腕時計は道具であり、アクセサリーであり、ステイタスであり、人生を共に過ごすパートナー。プロだけが知っている時計ブランドの本当の価値をしっかりと公開！</a:t>
            </a:r>
          </a:p>
        </p:txBody>
      </p:sp>
      <p:sp>
        <p:nvSpPr>
          <p:cNvPr id="74" name="正方形/長方形 73">
            <a:extLst>
              <a:ext uri="{FF2B5EF4-FFF2-40B4-BE49-F238E27FC236}">
                <a16:creationId xmlns:a16="http://schemas.microsoft.com/office/drawing/2014/main" id="{6A9CBC6B-A50A-4291-B443-D4C29DDB4E06}"/>
              </a:ext>
            </a:extLst>
          </p:cNvPr>
          <p:cNvSpPr/>
          <p:nvPr/>
        </p:nvSpPr>
        <p:spPr>
          <a:xfrm>
            <a:off x="4067395" y="4923158"/>
            <a:ext cx="902811" cy="215444"/>
          </a:xfrm>
          <a:prstGeom prst="rect">
            <a:avLst/>
          </a:prstGeom>
        </p:spPr>
        <p:txBody>
          <a:bodyPr wrap="none">
            <a:spAutoFit/>
          </a:bodyPr>
          <a:lstStyle/>
          <a:p>
            <a:pPr lvl="0"/>
            <a:r>
              <a:rPr lang="ja-JP" altLang="en-US" sz="800">
                <a:latin typeface="游ゴシック" panose="020B0400000000000000" pitchFamily="50" charset="-128"/>
                <a:ea typeface="游ゴシック" panose="020B0400000000000000" pitchFamily="50" charset="-128"/>
                <a:hlinkClick r:id="rId20">
                  <a:extLst>
                    <a:ext uri="{A12FA001-AC4F-418D-AE19-62706E023703}">
                      <ahyp:hlinkClr xmlns:ahyp="http://schemas.microsoft.com/office/drawing/2018/hyperlinkcolor" val="tx"/>
                    </a:ext>
                  </a:extLst>
                </a:hlinkClick>
              </a:rPr>
              <a:t>リンクはこちら</a:t>
            </a:r>
            <a:endParaRPr lang="en-US" altLang="ja-JP" sz="800">
              <a:latin typeface="游ゴシック" panose="020B0400000000000000" pitchFamily="50" charset="-128"/>
              <a:ea typeface="游ゴシック" panose="020B0400000000000000" pitchFamily="50" charset="-128"/>
            </a:endParaRPr>
          </a:p>
        </p:txBody>
      </p:sp>
      <p:sp>
        <p:nvSpPr>
          <p:cNvPr id="75" name="正方形/長方形 74">
            <a:extLst>
              <a:ext uri="{FF2B5EF4-FFF2-40B4-BE49-F238E27FC236}">
                <a16:creationId xmlns:a16="http://schemas.microsoft.com/office/drawing/2014/main" id="{77ECA5C7-50F3-40DF-9EB1-9B10B526751D}"/>
              </a:ext>
            </a:extLst>
          </p:cNvPr>
          <p:cNvSpPr/>
          <p:nvPr/>
        </p:nvSpPr>
        <p:spPr>
          <a:xfrm>
            <a:off x="6189769" y="6536908"/>
            <a:ext cx="902811" cy="215444"/>
          </a:xfrm>
          <a:prstGeom prst="rect">
            <a:avLst/>
          </a:prstGeom>
        </p:spPr>
        <p:txBody>
          <a:bodyPr wrap="none">
            <a:spAutoFit/>
          </a:bodyPr>
          <a:lstStyle/>
          <a:p>
            <a:pPr lvl="0"/>
            <a:r>
              <a:rPr lang="ja-JP" altLang="en-US" sz="800">
                <a:latin typeface="游ゴシック" panose="020B0400000000000000" pitchFamily="50" charset="-128"/>
                <a:ea typeface="游ゴシック" panose="020B0400000000000000" pitchFamily="50" charset="-128"/>
                <a:hlinkClick r:id="rId21">
                  <a:extLst>
                    <a:ext uri="{A12FA001-AC4F-418D-AE19-62706E023703}">
                      <ahyp:hlinkClr xmlns:ahyp="http://schemas.microsoft.com/office/drawing/2018/hyperlinkcolor" val="tx"/>
                    </a:ext>
                  </a:extLst>
                </a:hlinkClick>
              </a:rPr>
              <a:t>リンクはこちら</a:t>
            </a:r>
            <a:endParaRPr lang="en-US" altLang="ja-JP" sz="80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9D22D5AA-5627-411B-A3E9-5A6EB791FAB0}"/>
              </a:ext>
            </a:extLst>
          </p:cNvPr>
          <p:cNvSpPr/>
          <p:nvPr/>
        </p:nvSpPr>
        <p:spPr>
          <a:xfrm>
            <a:off x="7394828" y="3963290"/>
            <a:ext cx="902811" cy="215444"/>
          </a:xfrm>
          <a:prstGeom prst="rect">
            <a:avLst/>
          </a:prstGeom>
        </p:spPr>
        <p:txBody>
          <a:bodyPr wrap="none">
            <a:spAutoFit/>
          </a:bodyPr>
          <a:lstStyle/>
          <a:p>
            <a:pPr lvl="0"/>
            <a:r>
              <a:rPr lang="ja-JP" altLang="en-US" sz="800">
                <a:solidFill>
                  <a:prstClr val="black"/>
                </a:solidFill>
                <a:latin typeface="游ゴシック" panose="020B0400000000000000" pitchFamily="50" charset="-128"/>
                <a:ea typeface="游ゴシック" panose="020B0400000000000000" pitchFamily="50" charset="-128"/>
                <a:hlinkClick r:id="rId22">
                  <a:extLst>
                    <a:ext uri="{A12FA001-AC4F-418D-AE19-62706E023703}">
                      <ahyp:hlinkClr xmlns:ahyp="http://schemas.microsoft.com/office/drawing/2018/hyperlinkcolor" val="tx"/>
                    </a:ext>
                  </a:extLst>
                </a:hlinkClick>
              </a:rPr>
              <a:t>リンクはこちら</a:t>
            </a:r>
            <a:endParaRPr lang="en-US" altLang="ja-JP" sz="80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94992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chart.apis.google.com/chart?chs=400x400&amp;cht=qr&amp;chl=https://globe.asahi.com/">
            <a:extLst>
              <a:ext uri="{FF2B5EF4-FFF2-40B4-BE49-F238E27FC236}">
                <a16:creationId xmlns:a16="http://schemas.microsoft.com/office/drawing/2014/main" id="{E0412E43-E9FA-4A76-AFAA-D0D98D822B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80467" y="12784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33E10FA7-5605-4246-B590-7481E0256DDE}"/>
              </a:ext>
            </a:extLst>
          </p:cNvPr>
          <p:cNvSpPr/>
          <p:nvPr/>
        </p:nvSpPr>
        <p:spPr>
          <a:xfrm>
            <a:off x="559767" y="697429"/>
            <a:ext cx="1213794"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4">
                  <a:extLst>
                    <a:ext uri="{A12FA001-AC4F-418D-AE19-62706E023703}">
                      <ahyp:hlinkClr xmlns:ahyp="http://schemas.microsoft.com/office/drawing/2018/hyperlinkcolor" val="tx"/>
                    </a:ext>
                  </a:extLst>
                </a:hlinkClick>
              </a:rPr>
              <a:t>https://globe.asahi.com/</a:t>
            </a:r>
            <a:endParaRPr lang="en-US" altLang="ja-JP" sz="700">
              <a:latin typeface="游ゴシック" panose="020B0400000000000000" pitchFamily="50" charset="-128"/>
              <a:ea typeface="游ゴシック" panose="020B0400000000000000" pitchFamily="50" charset="-128"/>
            </a:endParaRPr>
          </a:p>
        </p:txBody>
      </p:sp>
      <p:sp>
        <p:nvSpPr>
          <p:cNvPr id="46" name="正方形/長方形 45">
            <a:extLst>
              <a:ext uri="{FF2B5EF4-FFF2-40B4-BE49-F238E27FC236}">
                <a16:creationId xmlns:a16="http://schemas.microsoft.com/office/drawing/2014/main" id="{AE6A6733-639B-4D6A-92C7-AD69AFC0D02F}"/>
              </a:ext>
            </a:extLst>
          </p:cNvPr>
          <p:cNvSpPr/>
          <p:nvPr/>
        </p:nvSpPr>
        <p:spPr>
          <a:xfrm>
            <a:off x="2028481" y="697429"/>
            <a:ext cx="1821332"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5"/>
              </a:rPr>
              <a:t>https://pot.asahi.com/article/13281489</a:t>
            </a:r>
            <a:endParaRPr lang="en-US" altLang="ja-JP" sz="700">
              <a:latin typeface="游ゴシック" panose="020B0400000000000000" pitchFamily="50" charset="-128"/>
              <a:ea typeface="游ゴシック" panose="020B0400000000000000" pitchFamily="50" charset="-128"/>
            </a:endParaRPr>
          </a:p>
        </p:txBody>
      </p:sp>
      <p:pic>
        <p:nvPicPr>
          <p:cNvPr id="47" name="グラフィックス 46" descr="ドキュメント">
            <a:extLst>
              <a:ext uri="{FF2B5EF4-FFF2-40B4-BE49-F238E27FC236}">
                <a16:creationId xmlns:a16="http://schemas.microsoft.com/office/drawing/2014/main" id="{7EE6D31D-66DE-46F2-A4D2-C6D7A7C650B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13418" y="707456"/>
            <a:ext cx="180000" cy="180000"/>
          </a:xfrm>
          <a:prstGeom prst="rect">
            <a:avLst/>
          </a:prstGeom>
        </p:spPr>
      </p:pic>
      <p:pic>
        <p:nvPicPr>
          <p:cNvPr id="48" name="グラフィックス 47" descr="ノート PC">
            <a:extLst>
              <a:ext uri="{FF2B5EF4-FFF2-40B4-BE49-F238E27FC236}">
                <a16:creationId xmlns:a16="http://schemas.microsoft.com/office/drawing/2014/main" id="{70A57340-EE97-47F9-85F5-F189D5CD99D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5196" y="689456"/>
            <a:ext cx="216000" cy="216000"/>
          </a:xfrm>
          <a:prstGeom prst="rect">
            <a:avLst/>
          </a:prstGeom>
        </p:spPr>
      </p:pic>
      <p:sp>
        <p:nvSpPr>
          <p:cNvPr id="50" name="タイトル 3">
            <a:extLst>
              <a:ext uri="{FF2B5EF4-FFF2-40B4-BE49-F238E27FC236}">
                <a16:creationId xmlns:a16="http://schemas.microsoft.com/office/drawing/2014/main" id="{03C71415-5F95-42CC-8367-76C67D62A9E5}"/>
              </a:ext>
            </a:extLst>
          </p:cNvPr>
          <p:cNvSpPr txBox="1">
            <a:spLocks/>
          </p:cNvSpPr>
          <p:nvPr/>
        </p:nvSpPr>
        <p:spPr>
          <a:xfrm>
            <a:off x="2130349" y="225551"/>
            <a:ext cx="3215557" cy="33037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b="1">
                <a:latin typeface="游ゴシック" panose="020B0400000000000000" pitchFamily="50" charset="-128"/>
                <a:ea typeface="游ゴシック" panose="020B0400000000000000" pitchFamily="50" charset="-128"/>
              </a:rPr>
              <a:t>　</a:t>
            </a:r>
            <a:r>
              <a:rPr lang="ja-JP" altLang="en-US" sz="1100" b="1">
                <a:latin typeface="游ゴシック" panose="020B0400000000000000" pitchFamily="50" charset="-128"/>
                <a:ea typeface="游ゴシック" panose="020B0400000000000000" pitchFamily="50" charset="-128"/>
              </a:rPr>
              <a:t>世界の今日は私の明日につながっている</a:t>
            </a:r>
          </a:p>
        </p:txBody>
      </p:sp>
      <p:pic>
        <p:nvPicPr>
          <p:cNvPr id="51" name="図 50">
            <a:extLst>
              <a:ext uri="{FF2B5EF4-FFF2-40B4-BE49-F238E27FC236}">
                <a16:creationId xmlns:a16="http://schemas.microsoft.com/office/drawing/2014/main" id="{4B6824C5-E35A-455B-A09F-9B45089D1920}"/>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72062" y="137978"/>
            <a:ext cx="1620192" cy="444990"/>
          </a:xfrm>
          <a:prstGeom prst="rect">
            <a:avLst/>
          </a:prstGeom>
        </p:spPr>
      </p:pic>
      <p:sp>
        <p:nvSpPr>
          <p:cNvPr id="52" name="正方形/長方形 51">
            <a:extLst>
              <a:ext uri="{FF2B5EF4-FFF2-40B4-BE49-F238E27FC236}">
                <a16:creationId xmlns:a16="http://schemas.microsoft.com/office/drawing/2014/main" id="{B5FD7E46-B116-4675-BF8B-7B0F32BC9A96}"/>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プレースホルダー 2">
            <a:extLst>
              <a:ext uri="{FF2B5EF4-FFF2-40B4-BE49-F238E27FC236}">
                <a16:creationId xmlns:a16="http://schemas.microsoft.com/office/drawing/2014/main" id="{E1A5AF95-1CAB-4B8F-A179-B9C50A6CA23B}"/>
              </a:ext>
            </a:extLst>
          </p:cNvPr>
          <p:cNvSpPr txBox="1">
            <a:spLocks/>
          </p:cNvSpPr>
          <p:nvPr/>
        </p:nvSpPr>
        <p:spPr>
          <a:xfrm>
            <a:off x="1798715" y="1754764"/>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a:t>世界各地の現場を取材</a:t>
            </a:r>
            <a:r>
              <a:rPr lang="en-US" altLang="ja-JP"/>
              <a:t>､『</a:t>
            </a:r>
            <a:r>
              <a:rPr lang="ja-JP" altLang="en-US"/>
              <a:t>自分ごと</a:t>
            </a:r>
            <a:r>
              <a:rPr lang="en-US" altLang="ja-JP"/>
              <a:t>』</a:t>
            </a:r>
            <a:r>
              <a:rPr lang="ja-JP" altLang="en-US"/>
              <a:t>として刺さる記事を配信。</a:t>
            </a:r>
          </a:p>
          <a:p>
            <a:r>
              <a:rPr lang="ja-JP" altLang="en-US"/>
              <a:t>堀内隆編集長監修のスポンサードコンテンツが好評。</a:t>
            </a:r>
          </a:p>
        </p:txBody>
      </p:sp>
      <p:cxnSp>
        <p:nvCxnSpPr>
          <p:cNvPr id="54" name="直線コネクタ 53">
            <a:extLst>
              <a:ext uri="{FF2B5EF4-FFF2-40B4-BE49-F238E27FC236}">
                <a16:creationId xmlns:a16="http://schemas.microsoft.com/office/drawing/2014/main" id="{D5EC8D5C-7E6C-413F-8475-E25CC3E12CE1}"/>
              </a:ext>
            </a:extLst>
          </p:cNvPr>
          <p:cNvCxnSpPr>
            <a:cxnSpLocks/>
          </p:cNvCxnSpPr>
          <p:nvPr/>
        </p:nvCxnSpPr>
        <p:spPr>
          <a:xfrm>
            <a:off x="466015" y="1738965"/>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プレースホルダー 2">
            <a:extLst>
              <a:ext uri="{FF2B5EF4-FFF2-40B4-BE49-F238E27FC236}">
                <a16:creationId xmlns:a16="http://schemas.microsoft.com/office/drawing/2014/main" id="{57853126-E6F2-4154-8C60-9AC4067194B4}"/>
              </a:ext>
            </a:extLst>
          </p:cNvPr>
          <p:cNvSpPr txBox="1">
            <a:spLocks/>
          </p:cNvSpPr>
          <p:nvPr/>
        </p:nvSpPr>
        <p:spPr>
          <a:xfrm>
            <a:off x="534092" y="1973054"/>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56" name="テキスト プレースホルダー 2">
            <a:extLst>
              <a:ext uri="{FF2B5EF4-FFF2-40B4-BE49-F238E27FC236}">
                <a16:creationId xmlns:a16="http://schemas.microsoft.com/office/drawing/2014/main" id="{60EAE8BF-0742-4F7E-9B6C-2D139261EC83}"/>
              </a:ext>
            </a:extLst>
          </p:cNvPr>
          <p:cNvSpPr txBox="1">
            <a:spLocks/>
          </p:cNvSpPr>
          <p:nvPr/>
        </p:nvSpPr>
        <p:spPr>
          <a:xfrm>
            <a:off x="1798715" y="981509"/>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a:t>25</a:t>
            </a:r>
            <a:r>
              <a:rPr lang="ja-JP" altLang="en-US"/>
              <a:t>～</a:t>
            </a:r>
            <a:r>
              <a:rPr lang="en-US" altLang="ja-JP"/>
              <a:t>44</a:t>
            </a:r>
            <a:r>
              <a:rPr lang="ja-JP" altLang="en-US"/>
              <a:t>歳が過半数、男性</a:t>
            </a:r>
            <a:r>
              <a:rPr lang="en-US" altLang="ja-JP"/>
              <a:t>6</a:t>
            </a:r>
            <a:r>
              <a:rPr lang="ja-JP" altLang="en-US"/>
              <a:t>割。企業の意思決定者が約</a:t>
            </a:r>
            <a:r>
              <a:rPr lang="en-US" altLang="ja-JP"/>
              <a:t>4</a:t>
            </a:r>
            <a:r>
              <a:rPr lang="ja-JP" altLang="en-US"/>
              <a:t>割。</a:t>
            </a:r>
          </a:p>
          <a:p>
            <a:r>
              <a:rPr lang="ja-JP" altLang="en-US"/>
              <a:t>国や言語を超えてグローバルに活躍する「</a:t>
            </a:r>
            <a:r>
              <a:rPr lang="en-US" altLang="ja-JP"/>
              <a:t>G</a:t>
            </a:r>
            <a:r>
              <a:rPr lang="ja-JP" altLang="en-US"/>
              <a:t>型人材」に読まれている。</a:t>
            </a:r>
          </a:p>
        </p:txBody>
      </p:sp>
      <p:sp>
        <p:nvSpPr>
          <p:cNvPr id="57" name="テキスト プレースホルダー 2">
            <a:extLst>
              <a:ext uri="{FF2B5EF4-FFF2-40B4-BE49-F238E27FC236}">
                <a16:creationId xmlns:a16="http://schemas.microsoft.com/office/drawing/2014/main" id="{F7B80262-66E8-4A5A-A14E-10315E407976}"/>
              </a:ext>
            </a:extLst>
          </p:cNvPr>
          <p:cNvSpPr txBox="1">
            <a:spLocks/>
          </p:cNvSpPr>
          <p:nvPr/>
        </p:nvSpPr>
        <p:spPr>
          <a:xfrm>
            <a:off x="534092" y="1199799"/>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sp>
        <p:nvSpPr>
          <p:cNvPr id="93" name="正方形/長方形 92">
            <a:extLst>
              <a:ext uri="{FF2B5EF4-FFF2-40B4-BE49-F238E27FC236}">
                <a16:creationId xmlns:a16="http://schemas.microsoft.com/office/drawing/2014/main" id="{28E82202-A88E-4A94-8B91-9434E96F1071}"/>
              </a:ext>
            </a:extLst>
          </p:cNvPr>
          <p:cNvSpPr/>
          <p:nvPr/>
        </p:nvSpPr>
        <p:spPr>
          <a:xfrm>
            <a:off x="3202540" y="4046912"/>
            <a:ext cx="4005844" cy="313483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4" name="図 93" descr="スクリーンショットの画面&#10;&#10;自動的に生成された説明">
            <a:extLst>
              <a:ext uri="{FF2B5EF4-FFF2-40B4-BE49-F238E27FC236}">
                <a16:creationId xmlns:a16="http://schemas.microsoft.com/office/drawing/2014/main" id="{5D874F19-295C-40A2-A87C-5CF882EA305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56492" y="4160447"/>
            <a:ext cx="2617754" cy="2318604"/>
          </a:xfrm>
          <a:prstGeom prst="rect">
            <a:avLst/>
          </a:prstGeom>
          <a:ln w="6350">
            <a:solidFill>
              <a:schemeClr val="bg1">
                <a:lumMod val="75000"/>
              </a:schemeClr>
            </a:solidFill>
          </a:ln>
          <a:effectLst/>
        </p:spPr>
      </p:pic>
      <p:cxnSp>
        <p:nvCxnSpPr>
          <p:cNvPr id="95" name="直線コネクタ 94">
            <a:extLst>
              <a:ext uri="{FF2B5EF4-FFF2-40B4-BE49-F238E27FC236}">
                <a16:creationId xmlns:a16="http://schemas.microsoft.com/office/drawing/2014/main" id="{1AFFA4E4-DB18-4E08-AF92-33FA67F67655}"/>
              </a:ext>
            </a:extLst>
          </p:cNvPr>
          <p:cNvCxnSpPr>
            <a:cxnSpLocks/>
          </p:cNvCxnSpPr>
          <p:nvPr/>
        </p:nvCxnSpPr>
        <p:spPr>
          <a:xfrm>
            <a:off x="7454130" y="2951286"/>
            <a:ext cx="28667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テキスト プレースホルダー 2">
            <a:extLst>
              <a:ext uri="{FF2B5EF4-FFF2-40B4-BE49-F238E27FC236}">
                <a16:creationId xmlns:a16="http://schemas.microsoft.com/office/drawing/2014/main" id="{06483CFB-A47B-4419-A8A8-CF6BA18C63E0}"/>
              </a:ext>
            </a:extLst>
          </p:cNvPr>
          <p:cNvSpPr txBox="1">
            <a:spLocks/>
          </p:cNvSpPr>
          <p:nvPr/>
        </p:nvSpPr>
        <p:spPr>
          <a:xfrm>
            <a:off x="7407113" y="2673142"/>
            <a:ext cx="902811" cy="288147"/>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400"/>
              <a:t>広告事例</a:t>
            </a:r>
            <a:endParaRPr lang="en-US" altLang="ja-JP" sz="1400"/>
          </a:p>
        </p:txBody>
      </p:sp>
      <p:sp>
        <p:nvSpPr>
          <p:cNvPr id="98" name="テキスト ボックス 97">
            <a:extLst>
              <a:ext uri="{FF2B5EF4-FFF2-40B4-BE49-F238E27FC236}">
                <a16:creationId xmlns:a16="http://schemas.microsoft.com/office/drawing/2014/main" id="{0DBC7ED4-A7E4-4943-9DA2-798FF82E7409}"/>
              </a:ext>
            </a:extLst>
          </p:cNvPr>
          <p:cNvSpPr txBox="1"/>
          <p:nvPr/>
        </p:nvSpPr>
        <p:spPr>
          <a:xfrm>
            <a:off x="1369988" y="6538752"/>
            <a:ext cx="1715637" cy="913070"/>
          </a:xfrm>
          <a:prstGeom prst="rect">
            <a:avLst/>
          </a:prstGeom>
          <a:noFill/>
        </p:spPr>
        <p:txBody>
          <a:bodyPr wrap="square" rtlCol="0">
            <a:noAutofit/>
          </a:bodyPr>
          <a:lstStyle/>
          <a:p>
            <a:pPr>
              <a:tabLst>
                <a:tab pos="628650" algn="l"/>
                <a:tab pos="895350" algn="l"/>
              </a:tabLst>
            </a:pPr>
            <a:r>
              <a:rPr kumimoji="1" lang="ja-JP" altLang="en-US" sz="1000" b="1">
                <a:solidFill>
                  <a:schemeClr val="accent1"/>
                </a:solidFill>
                <a:latin typeface="游ゴシック" panose="020B0400000000000000" pitchFamily="50" charset="-128"/>
                <a:ea typeface="游ゴシック" panose="020B0400000000000000" pitchFamily="50" charset="-128"/>
              </a:rPr>
              <a:t>月間</a:t>
            </a:r>
            <a:r>
              <a:rPr kumimoji="1" lang="en-US" altLang="ja-JP" sz="1000" b="1">
                <a:solidFill>
                  <a:schemeClr val="accent1"/>
                </a:solidFill>
                <a:latin typeface="游ゴシック" panose="020B0400000000000000" pitchFamily="50" charset="-128"/>
                <a:ea typeface="游ゴシック" panose="020B0400000000000000" pitchFamily="50" charset="-128"/>
              </a:rPr>
              <a:t>PV</a:t>
            </a:r>
            <a:r>
              <a:rPr kumimoji="1" lang="ja-JP" altLang="en-US" sz="1000" b="1">
                <a:solidFill>
                  <a:schemeClr val="accent1"/>
                </a:solidFill>
                <a:latin typeface="游ゴシック" panose="020B0400000000000000" pitchFamily="50" charset="-128"/>
                <a:ea typeface="游ゴシック" panose="020B0400000000000000" pitchFamily="50" charset="-128"/>
              </a:rPr>
              <a:t> </a:t>
            </a:r>
            <a:r>
              <a:rPr kumimoji="1" lang="en-US" altLang="ja-JP" sz="1400" b="1">
                <a:solidFill>
                  <a:schemeClr val="accent1"/>
                </a:solidFill>
                <a:latin typeface="游ゴシック" panose="020B0400000000000000" pitchFamily="50" charset="-128"/>
                <a:ea typeface="游ゴシック" panose="020B0400000000000000" pitchFamily="50" charset="-128"/>
              </a:rPr>
              <a:t>2,260,828</a:t>
            </a:r>
            <a:r>
              <a:rPr kumimoji="1" lang="en-US" altLang="ja-JP" sz="800" b="1">
                <a:solidFill>
                  <a:schemeClr val="accent1"/>
                </a:solidFill>
                <a:latin typeface="游ゴシック" panose="020B0400000000000000" pitchFamily="50" charset="-128"/>
                <a:ea typeface="游ゴシック" panose="020B0400000000000000" pitchFamily="50" charset="-128"/>
              </a:rPr>
              <a:t>PV</a:t>
            </a:r>
          </a:p>
          <a:p>
            <a:pPr lvl="0">
              <a:tabLst>
                <a:tab pos="628650" algn="l"/>
                <a:tab pos="895350" algn="l"/>
              </a:tabLst>
            </a:pPr>
            <a:r>
              <a:rPr lang="ja-JP" altLang="en-US" sz="1000" b="1">
                <a:solidFill>
                  <a:schemeClr val="accent1"/>
                </a:solidFill>
                <a:latin typeface="游ゴシック" panose="020B0400000000000000" pitchFamily="50" charset="-128"/>
                <a:ea typeface="游ゴシック" panose="020B0400000000000000" pitchFamily="50" charset="-128"/>
              </a:rPr>
              <a:t>月間</a:t>
            </a:r>
            <a:r>
              <a:rPr lang="en-US" altLang="ja-JP" sz="1000" b="1">
                <a:solidFill>
                  <a:schemeClr val="accent1"/>
                </a:solidFill>
                <a:latin typeface="游ゴシック" panose="020B0400000000000000" pitchFamily="50" charset="-128"/>
                <a:ea typeface="游ゴシック" panose="020B0400000000000000" pitchFamily="50" charset="-128"/>
              </a:rPr>
              <a:t>UU </a:t>
            </a:r>
            <a:r>
              <a:rPr lang="en-US" altLang="ja-JP" sz="1400" b="1">
                <a:solidFill>
                  <a:schemeClr val="accent1"/>
                </a:solidFill>
                <a:latin typeface="游ゴシック" panose="020B0400000000000000" pitchFamily="50" charset="-128"/>
                <a:ea typeface="游ゴシック" panose="020B0400000000000000" pitchFamily="50" charset="-128"/>
              </a:rPr>
              <a:t>1,558,490</a:t>
            </a:r>
            <a:r>
              <a:rPr lang="en-US" altLang="ja-JP" sz="800" b="1">
                <a:solidFill>
                  <a:schemeClr val="accent1"/>
                </a:solidFill>
                <a:latin typeface="游ゴシック" panose="020B0400000000000000" pitchFamily="50" charset="-128"/>
                <a:ea typeface="游ゴシック" panose="020B0400000000000000" pitchFamily="50" charset="-128"/>
              </a:rPr>
              <a:t>UU</a:t>
            </a:r>
          </a:p>
          <a:p>
            <a:pPr lvl="0">
              <a:tabLst>
                <a:tab pos="628650" algn="l"/>
                <a:tab pos="895350" algn="l"/>
              </a:tabLst>
            </a:pPr>
            <a:r>
              <a:rPr lang="ja-JP" altLang="en-US" sz="700">
                <a:solidFill>
                  <a:schemeClr val="accent1"/>
                </a:solidFill>
                <a:latin typeface="游ゴシック" panose="020B0400000000000000" pitchFamily="50" charset="-128"/>
                <a:ea typeface="游ゴシック" panose="020B0400000000000000" pitchFamily="50" charset="-128"/>
              </a:rPr>
              <a:t>平均ページ滞在時間</a:t>
            </a:r>
            <a:r>
              <a:rPr lang="en-US" altLang="ja-JP" sz="1600" b="1">
                <a:solidFill>
                  <a:schemeClr val="accent1"/>
                </a:solidFill>
                <a:latin typeface="游ゴシック" panose="020B0400000000000000" pitchFamily="50" charset="-128"/>
                <a:ea typeface="游ゴシック" panose="020B0400000000000000" pitchFamily="50" charset="-128"/>
              </a:rPr>
              <a:t>3:39</a:t>
            </a:r>
            <a:endParaRPr lang="ja-JP" altLang="en-US" sz="1000" b="1">
              <a:solidFill>
                <a:schemeClr val="accent1"/>
              </a:solidFill>
              <a:latin typeface="游ゴシック" panose="020B0400000000000000" pitchFamily="50" charset="-128"/>
              <a:ea typeface="游ゴシック" panose="020B0400000000000000" pitchFamily="50" charset="-128"/>
            </a:endParaRPr>
          </a:p>
        </p:txBody>
      </p:sp>
      <p:sp>
        <p:nvSpPr>
          <p:cNvPr id="99" name="テキスト プレースホルダー 2">
            <a:extLst>
              <a:ext uri="{FF2B5EF4-FFF2-40B4-BE49-F238E27FC236}">
                <a16:creationId xmlns:a16="http://schemas.microsoft.com/office/drawing/2014/main" id="{3C47B684-BE2A-4380-95E6-298F893A98C6}"/>
              </a:ext>
            </a:extLst>
          </p:cNvPr>
          <p:cNvSpPr txBox="1">
            <a:spLocks/>
          </p:cNvSpPr>
          <p:nvPr/>
        </p:nvSpPr>
        <p:spPr>
          <a:xfrm>
            <a:off x="338400" y="3070965"/>
            <a:ext cx="3690387" cy="241980"/>
          </a:xfrm>
          <a:prstGeom prst="rect">
            <a:avLst/>
          </a:prstGeom>
        </p:spPr>
        <p:txBody>
          <a:bodyPr vert="horz" wrap="squar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a:t>
            </a:r>
            <a:r>
              <a:rPr lang="ja-JP" altLang="en-US" sz="1100">
                <a:latin typeface="游ゴシック" panose="020B0400000000000000" pitchFamily="50" charset="-128"/>
                <a:ea typeface="游ゴシック" panose="020B0400000000000000" pitchFamily="50" charset="-128"/>
              </a:rPr>
              <a:t>徹底的な現地取材で、世界のいまを伝える確かな情報</a:t>
            </a:r>
            <a:endParaRPr lang="ja-JP" altLang="en-US" sz="1100"/>
          </a:p>
        </p:txBody>
      </p:sp>
      <p:sp>
        <p:nvSpPr>
          <p:cNvPr id="100" name="正方形/長方形 99">
            <a:extLst>
              <a:ext uri="{FF2B5EF4-FFF2-40B4-BE49-F238E27FC236}">
                <a16:creationId xmlns:a16="http://schemas.microsoft.com/office/drawing/2014/main" id="{BAFC6BC5-7DF8-42C4-9C35-2425B528564F}"/>
              </a:ext>
            </a:extLst>
          </p:cNvPr>
          <p:cNvSpPr/>
          <p:nvPr/>
        </p:nvSpPr>
        <p:spPr>
          <a:xfrm>
            <a:off x="338399" y="3312881"/>
            <a:ext cx="3596507" cy="457120"/>
          </a:xfrm>
          <a:prstGeom prst="rect">
            <a:avLst/>
          </a:prstGeom>
        </p:spPr>
        <p:txBody>
          <a:bodyPr wrap="square" lIns="36000" tIns="36000" rIns="36000" bIns="36000">
            <a:noAutofit/>
          </a:bodyPr>
          <a:lstStyle/>
          <a:p>
            <a:pPr>
              <a:lnSpc>
                <a:spcPct val="110000"/>
              </a:lnSpc>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これからの社会問題を提起する記事を多数掲載。コンテンツは世界</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36</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都市に駐在する特派員が、それぞれの視点で解説。</a:t>
            </a:r>
          </a:p>
          <a:p>
            <a:pPr>
              <a:lnSpc>
                <a:spcPct val="110000"/>
              </a:lnSpc>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海洋プラスチックごみによる影響など、</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SDGs</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をテーマにした記事がよく読まれている。</a:t>
            </a:r>
          </a:p>
        </p:txBody>
      </p:sp>
      <p:pic>
        <p:nvPicPr>
          <p:cNvPr id="101" name="Picture 2">
            <a:extLst>
              <a:ext uri="{FF2B5EF4-FFF2-40B4-BE49-F238E27FC236}">
                <a16:creationId xmlns:a16="http://schemas.microsoft.com/office/drawing/2014/main" id="{B9B33961-7B4D-4F5A-BCD5-BD8E6D099DE2}"/>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273838" y="2989811"/>
            <a:ext cx="1728820" cy="1025530"/>
          </a:xfrm>
          <a:prstGeom prst="rect">
            <a:avLst/>
          </a:prstGeom>
          <a:noFill/>
          <a:extLst>
            <a:ext uri="{909E8E84-426E-40DD-AFC4-6F175D3DCCD1}">
              <a14:hiddenFill xmlns:a14="http://schemas.microsoft.com/office/drawing/2010/main">
                <a:solidFill>
                  <a:srgbClr val="FFFFFF"/>
                </a:solidFill>
              </a14:hiddenFill>
            </a:ext>
          </a:extLst>
        </p:spPr>
      </p:pic>
      <p:pic>
        <p:nvPicPr>
          <p:cNvPr id="102" name="図 101">
            <a:extLst>
              <a:ext uri="{FF2B5EF4-FFF2-40B4-BE49-F238E27FC236}">
                <a16:creationId xmlns:a16="http://schemas.microsoft.com/office/drawing/2014/main" id="{4C9BFB17-7B05-4C16-B15D-05C3AEAFD46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347670" y="3118448"/>
            <a:ext cx="860714" cy="911160"/>
          </a:xfrm>
          <a:prstGeom prst="rect">
            <a:avLst/>
          </a:prstGeom>
        </p:spPr>
      </p:pic>
      <p:sp>
        <p:nvSpPr>
          <p:cNvPr id="103" name="テキスト ボックス 102">
            <a:extLst>
              <a:ext uri="{FF2B5EF4-FFF2-40B4-BE49-F238E27FC236}">
                <a16:creationId xmlns:a16="http://schemas.microsoft.com/office/drawing/2014/main" id="{10D160BE-B6F3-4221-844A-CA8177782CB8}"/>
              </a:ext>
            </a:extLst>
          </p:cNvPr>
          <p:cNvSpPr txBox="1"/>
          <p:nvPr/>
        </p:nvSpPr>
        <p:spPr>
          <a:xfrm>
            <a:off x="6373198" y="3890867"/>
            <a:ext cx="654745" cy="107722"/>
          </a:xfrm>
          <a:prstGeom prst="rect">
            <a:avLst/>
          </a:prstGeom>
          <a:noFill/>
        </p:spPr>
        <p:txBody>
          <a:bodyPr wrap="square" lIns="0" tIns="0" rIns="0" bIns="0" rtlCol="0" anchor="t">
            <a:spAutoFit/>
          </a:bodyPr>
          <a:lstStyle/>
          <a:p>
            <a:r>
              <a:rPr lang="ja-JP" altLang="en-US" sz="700" b="1">
                <a:solidFill>
                  <a:schemeClr val="bg1"/>
                </a:solidFill>
                <a:latin typeface="游ゴシック" panose="020B0400000000000000" pitchFamily="50" charset="-128"/>
                <a:ea typeface="游ゴシック" panose="020B0400000000000000" pitchFamily="50" charset="-128"/>
              </a:rPr>
              <a:t>堀内隆編集長</a:t>
            </a:r>
          </a:p>
        </p:txBody>
      </p:sp>
      <p:sp>
        <p:nvSpPr>
          <p:cNvPr id="104" name="正方形/長方形 103">
            <a:extLst>
              <a:ext uri="{FF2B5EF4-FFF2-40B4-BE49-F238E27FC236}">
                <a16:creationId xmlns:a16="http://schemas.microsoft.com/office/drawing/2014/main" id="{9283A96A-D4A3-4D9A-872C-68EE2A5CF3CF}"/>
              </a:ext>
            </a:extLst>
          </p:cNvPr>
          <p:cNvSpPr/>
          <p:nvPr/>
        </p:nvSpPr>
        <p:spPr>
          <a:xfrm>
            <a:off x="3833938" y="6966275"/>
            <a:ext cx="3294589" cy="185450"/>
          </a:xfrm>
          <a:prstGeom prst="rect">
            <a:avLst/>
          </a:prstGeom>
        </p:spPr>
        <p:txBody>
          <a:bodyPr wrap="square" lIns="0" tIns="72000" rIns="0">
            <a:noAutofit/>
          </a:bodyPr>
          <a:lstStyle/>
          <a:p>
            <a:pPr algn="r">
              <a:spcAft>
                <a:spcPts val="200"/>
              </a:spcAft>
            </a:pPr>
            <a:r>
              <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rPr>
              <a:t>2018</a:t>
            </a:r>
            <a:r>
              <a:rPr lang="ja-JP" altLang="en-US" sz="600" kern="100">
                <a:latin typeface="游ゴシック" panose="020B0400000000000000" pitchFamily="50" charset="-128"/>
                <a:ea typeface="游ゴシック" panose="020B0400000000000000" pitchFamily="50" charset="-128"/>
                <a:cs typeface="Times New Roman" panose="02020603050405020304" pitchFamily="18" charset="0"/>
              </a:rPr>
              <a:t>年</a:t>
            </a:r>
            <a:r>
              <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rPr>
              <a:t>12</a:t>
            </a:r>
            <a:r>
              <a:rPr lang="ja-JP" altLang="en-US" sz="600" kern="100">
                <a:latin typeface="游ゴシック" panose="020B0400000000000000" pitchFamily="50" charset="-128"/>
                <a:ea typeface="游ゴシック" panose="020B0400000000000000" pitchFamily="50" charset="-128"/>
                <a:cs typeface="Times New Roman" panose="02020603050405020304" pitchFamily="18" charset="0"/>
              </a:rPr>
              <a:t>月</a:t>
            </a:r>
            <a:r>
              <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en-US" sz="600" kern="100">
                <a:latin typeface="游ゴシック" panose="020B0400000000000000" pitchFamily="50" charset="-128"/>
                <a:ea typeface="游ゴシック" panose="020B0400000000000000" pitchFamily="50" charset="-128"/>
                <a:cs typeface="Times New Roman" panose="02020603050405020304" pitchFamily="18" charset="0"/>
              </a:rPr>
              <a:t>日～</a:t>
            </a:r>
            <a:r>
              <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rPr>
              <a:t>31</a:t>
            </a:r>
            <a:r>
              <a:rPr lang="ja-JP" altLang="en-US" sz="600" kern="100">
                <a:latin typeface="游ゴシック" panose="020B0400000000000000" pitchFamily="50" charset="-128"/>
                <a:ea typeface="游ゴシック" panose="020B0400000000000000" pitchFamily="50" charset="-128"/>
                <a:cs typeface="Times New Roman" panose="02020603050405020304" pitchFamily="18" charset="0"/>
              </a:rPr>
              <a:t>日　朝日</a:t>
            </a:r>
            <a:r>
              <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rPr>
              <a:t>ID</a:t>
            </a:r>
            <a:r>
              <a:rPr lang="ja-JP" altLang="en-US" sz="600" kern="100">
                <a:latin typeface="游ゴシック" panose="020B0400000000000000" pitchFamily="50" charset="-128"/>
                <a:ea typeface="游ゴシック" panose="020B0400000000000000" pitchFamily="50" charset="-128"/>
                <a:cs typeface="Times New Roman" panose="02020603050405020304" pitchFamily="18" charset="0"/>
              </a:rPr>
              <a:t>会員保有者数</a:t>
            </a:r>
            <a:r>
              <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rPr>
              <a:t>38,868</a:t>
            </a:r>
            <a:r>
              <a:rPr lang="ja-JP" altLang="en-US" sz="600" kern="100">
                <a:latin typeface="游ゴシック" panose="020B0400000000000000" pitchFamily="50" charset="-128"/>
                <a:ea typeface="游ゴシック" panose="020B0400000000000000" pitchFamily="50" charset="-128"/>
                <a:cs typeface="Times New Roman" panose="02020603050405020304" pitchFamily="18" charset="0"/>
              </a:rPr>
              <a:t>名の</a:t>
            </a:r>
            <a:r>
              <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rPr>
              <a:t>GLOBE+</a:t>
            </a:r>
            <a:r>
              <a:rPr lang="ja-JP" altLang="en-US" sz="600" kern="100">
                <a:latin typeface="游ゴシック" panose="020B0400000000000000" pitchFamily="50" charset="-128"/>
                <a:ea typeface="游ゴシック" panose="020B0400000000000000" pitchFamily="50" charset="-128"/>
                <a:cs typeface="Times New Roman" panose="02020603050405020304" pitchFamily="18" charset="0"/>
              </a:rPr>
              <a:t>訪問者データより</a:t>
            </a:r>
            <a:endPar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5" name="テキスト ボックス 104">
            <a:extLst>
              <a:ext uri="{FF2B5EF4-FFF2-40B4-BE49-F238E27FC236}">
                <a16:creationId xmlns:a16="http://schemas.microsoft.com/office/drawing/2014/main" id="{8C12F12A-30C2-4E15-88AD-22A80DBB02D5}"/>
              </a:ext>
            </a:extLst>
          </p:cNvPr>
          <p:cNvSpPr txBox="1"/>
          <p:nvPr/>
        </p:nvSpPr>
        <p:spPr>
          <a:xfrm>
            <a:off x="8995137" y="3230456"/>
            <a:ext cx="1312146" cy="674332"/>
          </a:xfrm>
          <a:prstGeom prst="rect">
            <a:avLst/>
          </a:prstGeom>
          <a:noFill/>
        </p:spPr>
        <p:txBody>
          <a:bodyPr wrap="square" lIns="36000" tIns="72000" rtlCol="0">
            <a:noAutofit/>
          </a:bodyPr>
          <a:lstStyle/>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社会課題に向け、三菱商事が手掛けるビジネスについて情報発信。</a:t>
            </a:r>
          </a:p>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インナーコミュニケーションとしても活用。</a:t>
            </a:r>
          </a:p>
        </p:txBody>
      </p:sp>
      <p:sp>
        <p:nvSpPr>
          <p:cNvPr id="106" name="テキスト プレースホルダー 2">
            <a:extLst>
              <a:ext uri="{FF2B5EF4-FFF2-40B4-BE49-F238E27FC236}">
                <a16:creationId xmlns:a16="http://schemas.microsoft.com/office/drawing/2014/main" id="{F215928F-8628-40EF-BF7C-A082B2B4343E}"/>
              </a:ext>
            </a:extLst>
          </p:cNvPr>
          <p:cNvSpPr txBox="1">
            <a:spLocks/>
          </p:cNvSpPr>
          <p:nvPr/>
        </p:nvSpPr>
        <p:spPr>
          <a:xfrm>
            <a:off x="8927146" y="3061186"/>
            <a:ext cx="1764667" cy="22659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000"/>
              <a:t>■広告主：三菱商事</a:t>
            </a:r>
          </a:p>
        </p:txBody>
      </p:sp>
      <p:sp>
        <p:nvSpPr>
          <p:cNvPr id="108" name="テキスト ボックス 107">
            <a:extLst>
              <a:ext uri="{FF2B5EF4-FFF2-40B4-BE49-F238E27FC236}">
                <a16:creationId xmlns:a16="http://schemas.microsoft.com/office/drawing/2014/main" id="{FC149C31-7808-438E-9577-2F793A609D92}"/>
              </a:ext>
            </a:extLst>
          </p:cNvPr>
          <p:cNvSpPr txBox="1"/>
          <p:nvPr/>
        </p:nvSpPr>
        <p:spPr>
          <a:xfrm>
            <a:off x="8972550" y="4536191"/>
            <a:ext cx="1312146" cy="674332"/>
          </a:xfrm>
          <a:prstGeom prst="rect">
            <a:avLst/>
          </a:prstGeom>
          <a:noFill/>
        </p:spPr>
        <p:txBody>
          <a:bodyPr wrap="square" lIns="36000" tIns="72000" rtlCol="0">
            <a:noAutofit/>
          </a:bodyPr>
          <a:lstStyle/>
          <a:p>
            <a:pPr lvl="0" algn="just">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食糧廃棄を半減させるという</a:t>
            </a:r>
            <a:r>
              <a:rPr lang="en-US" altLang="ja-JP" sz="800">
                <a:solidFill>
                  <a:prstClr val="black"/>
                </a:solidFill>
                <a:latin typeface="游ゴシック" panose="020B0400000000000000" pitchFamily="50" charset="-128"/>
                <a:ea typeface="游ゴシック" panose="020B0400000000000000" pitchFamily="50" charset="-128"/>
              </a:rPr>
              <a:t>SDGs</a:t>
            </a:r>
            <a:r>
              <a:rPr lang="ja-JP" altLang="en-US" sz="800">
                <a:solidFill>
                  <a:prstClr val="black"/>
                </a:solidFill>
                <a:latin typeface="游ゴシック" panose="020B0400000000000000" pitchFamily="50" charset="-128"/>
                <a:ea typeface="游ゴシック" panose="020B0400000000000000" pitchFamily="50" charset="-128"/>
              </a:rPr>
              <a:t>の目標に対し、容器包装の観点から向き合う凸版印刷の取り組みを紹介。</a:t>
            </a:r>
          </a:p>
        </p:txBody>
      </p:sp>
      <p:sp>
        <p:nvSpPr>
          <p:cNvPr id="109" name="テキスト プレースホルダー 2">
            <a:extLst>
              <a:ext uri="{FF2B5EF4-FFF2-40B4-BE49-F238E27FC236}">
                <a16:creationId xmlns:a16="http://schemas.microsoft.com/office/drawing/2014/main" id="{3F6019DE-E64C-4D55-9391-3F80EAD96252}"/>
              </a:ext>
            </a:extLst>
          </p:cNvPr>
          <p:cNvSpPr txBox="1">
            <a:spLocks/>
          </p:cNvSpPr>
          <p:nvPr/>
        </p:nvSpPr>
        <p:spPr>
          <a:xfrm>
            <a:off x="8904559" y="4366921"/>
            <a:ext cx="1764667" cy="22659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000"/>
              <a:t>■広告主：凸版印刷</a:t>
            </a:r>
          </a:p>
        </p:txBody>
      </p:sp>
      <p:sp>
        <p:nvSpPr>
          <p:cNvPr id="145" name="四角形: 角を丸くする 144">
            <a:extLst>
              <a:ext uri="{FF2B5EF4-FFF2-40B4-BE49-F238E27FC236}">
                <a16:creationId xmlns:a16="http://schemas.microsoft.com/office/drawing/2014/main" id="{5823B728-C875-437C-8AE4-BBE7D91AFDB3}"/>
              </a:ext>
            </a:extLst>
          </p:cNvPr>
          <p:cNvSpPr/>
          <p:nvPr/>
        </p:nvSpPr>
        <p:spPr>
          <a:xfrm>
            <a:off x="7407112" y="6594556"/>
            <a:ext cx="3108487" cy="644487"/>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nSpc>
                <a:spcPct val="120000"/>
              </a:lnSpc>
            </a:pPr>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　</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1</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G150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2</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G280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p:txBody>
      </p:sp>
      <p:sp>
        <p:nvSpPr>
          <p:cNvPr id="157" name="テキスト ボックス 156">
            <a:extLst>
              <a:ext uri="{FF2B5EF4-FFF2-40B4-BE49-F238E27FC236}">
                <a16:creationId xmlns:a16="http://schemas.microsoft.com/office/drawing/2014/main" id="{AE761D74-A9AC-4247-BAB1-353906CF737F}"/>
              </a:ext>
            </a:extLst>
          </p:cNvPr>
          <p:cNvSpPr txBox="1"/>
          <p:nvPr/>
        </p:nvSpPr>
        <p:spPr>
          <a:xfrm>
            <a:off x="7310163" y="5837918"/>
            <a:ext cx="2974533" cy="674332"/>
          </a:xfrm>
          <a:prstGeom prst="rect">
            <a:avLst/>
          </a:prstGeom>
          <a:noFill/>
        </p:spPr>
        <p:txBody>
          <a:bodyPr wrap="square" lIns="180000" tIns="72000" rtlCol="0">
            <a:noAutofit/>
          </a:bodyPr>
          <a:lstStyle/>
          <a:p>
            <a:pPr>
              <a:lnSpc>
                <a:spcPct val="110000"/>
              </a:lnSpc>
            </a:pPr>
            <a:r>
              <a:rPr lang="ja-JP" altLang="en-US" sz="800" b="1">
                <a:latin typeface="游ゴシック" panose="020B0400000000000000" pitchFamily="50" charset="-128"/>
                <a:ea typeface="游ゴシック" panose="020B0400000000000000" pitchFamily="50" charset="-128"/>
              </a:rPr>
              <a:t>三菱商事、</a:t>
            </a:r>
            <a:r>
              <a:rPr lang="en-US" altLang="ja-JP" sz="800" b="1">
                <a:latin typeface="游ゴシック" panose="020B0400000000000000" pitchFamily="50" charset="-128"/>
                <a:ea typeface="游ゴシック" panose="020B0400000000000000" pitchFamily="50" charset="-128"/>
              </a:rPr>
              <a:t>NTT</a:t>
            </a:r>
            <a:r>
              <a:rPr lang="ja-JP" altLang="en-US" sz="800" b="1">
                <a:latin typeface="游ゴシック" panose="020B0400000000000000" pitchFamily="50" charset="-128"/>
                <a:ea typeface="游ゴシック" panose="020B0400000000000000" pitchFamily="50" charset="-128"/>
              </a:rPr>
              <a:t>ドコモ、</a:t>
            </a:r>
            <a:r>
              <a:rPr lang="en-US" altLang="ja-JP" sz="800" b="1">
                <a:latin typeface="游ゴシック" panose="020B0400000000000000" pitchFamily="50" charset="-128"/>
                <a:ea typeface="游ゴシック" panose="020B0400000000000000" pitchFamily="50" charset="-128"/>
              </a:rPr>
              <a:t>LEXUS</a:t>
            </a:r>
            <a:r>
              <a:rPr lang="ja-JP" altLang="en-US" sz="800" b="1">
                <a:latin typeface="游ゴシック" panose="020B0400000000000000" pitchFamily="50" charset="-128"/>
                <a:ea typeface="游ゴシック" panose="020B0400000000000000" pitchFamily="50" charset="-128"/>
              </a:rPr>
              <a:t>、旭化成、ネスプレッソ、ユーグレナ、</a:t>
            </a:r>
            <a:r>
              <a:rPr lang="en-US" altLang="ja-JP" sz="800" b="1">
                <a:latin typeface="游ゴシック" panose="020B0400000000000000" pitchFamily="50" charset="-128"/>
                <a:ea typeface="游ゴシック" panose="020B0400000000000000" pitchFamily="50" charset="-128"/>
              </a:rPr>
              <a:t>EF </a:t>
            </a:r>
            <a:r>
              <a:rPr lang="ja-JP" altLang="en-US" sz="800" b="1">
                <a:latin typeface="游ゴシック" panose="020B0400000000000000" pitchFamily="50" charset="-128"/>
                <a:ea typeface="游ゴシック" panose="020B0400000000000000" pitchFamily="50" charset="-128"/>
              </a:rPr>
              <a:t>エデュケーション・ファースト・ジャパン、凸版印刷、ロッテ、</a:t>
            </a:r>
            <a:r>
              <a:rPr lang="en-US" altLang="ja-JP" sz="800" b="1">
                <a:latin typeface="游ゴシック" panose="020B0400000000000000" pitchFamily="50" charset="-128"/>
                <a:ea typeface="游ゴシック" panose="020B0400000000000000" pitchFamily="50" charset="-128"/>
              </a:rPr>
              <a:t>KADOKAWA</a:t>
            </a:r>
            <a:r>
              <a:rPr lang="ja-JP" altLang="en-US" sz="800" b="1">
                <a:latin typeface="游ゴシック" panose="020B0400000000000000" pitchFamily="50" charset="-128"/>
                <a:ea typeface="游ゴシック" panose="020B0400000000000000" pitchFamily="50" charset="-128"/>
              </a:rPr>
              <a:t>、阪急交通社、国際交流基金、日本航空、立命館大学　ほか</a:t>
            </a:r>
            <a:endParaRPr lang="en-US" altLang="ja-JP" sz="800" b="1">
              <a:latin typeface="游ゴシック" panose="020B0400000000000000" pitchFamily="50" charset="-128"/>
              <a:ea typeface="游ゴシック" panose="020B0400000000000000" pitchFamily="50" charset="-128"/>
            </a:endParaRPr>
          </a:p>
        </p:txBody>
      </p:sp>
      <p:sp>
        <p:nvSpPr>
          <p:cNvPr id="158" name="テキスト プレースホルダー 2">
            <a:extLst>
              <a:ext uri="{FF2B5EF4-FFF2-40B4-BE49-F238E27FC236}">
                <a16:creationId xmlns:a16="http://schemas.microsoft.com/office/drawing/2014/main" id="{8AEDF988-15F4-47C9-9765-EBA5295C8E28}"/>
              </a:ext>
            </a:extLst>
          </p:cNvPr>
          <p:cNvSpPr txBox="1">
            <a:spLocks/>
          </p:cNvSpPr>
          <p:nvPr/>
        </p:nvSpPr>
        <p:spPr>
          <a:xfrm>
            <a:off x="7350445" y="5651876"/>
            <a:ext cx="1764667" cy="241980"/>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■実績広告主</a:t>
            </a:r>
          </a:p>
        </p:txBody>
      </p:sp>
      <p:pic>
        <p:nvPicPr>
          <p:cNvPr id="159" name="図 158" descr="スクリーンショットの画面&#10;&#10;自動的に生成された説明">
            <a:extLst>
              <a:ext uri="{FF2B5EF4-FFF2-40B4-BE49-F238E27FC236}">
                <a16:creationId xmlns:a16="http://schemas.microsoft.com/office/drawing/2014/main" id="{D1387F4E-617B-40E8-BB6C-82751AE4FCAE}"/>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441686" y="3121996"/>
            <a:ext cx="1485460" cy="1137526"/>
          </a:xfrm>
          <a:custGeom>
            <a:avLst/>
            <a:gdLst>
              <a:gd name="connsiteX0" fmla="*/ 0 w 986088"/>
              <a:gd name="connsiteY0" fmla="*/ 0 h 1067138"/>
              <a:gd name="connsiteX1" fmla="*/ 986088 w 986088"/>
              <a:gd name="connsiteY1" fmla="*/ 0 h 1067138"/>
              <a:gd name="connsiteX2" fmla="*/ 986088 w 986088"/>
              <a:gd name="connsiteY2" fmla="*/ 1067138 h 1067138"/>
              <a:gd name="connsiteX3" fmla="*/ 0 w 986088"/>
              <a:gd name="connsiteY3" fmla="*/ 1067138 h 1067138"/>
            </a:gdLst>
            <a:ahLst/>
            <a:cxnLst>
              <a:cxn ang="0">
                <a:pos x="connsiteX0" y="connsiteY0"/>
              </a:cxn>
              <a:cxn ang="0">
                <a:pos x="connsiteX1" y="connsiteY1"/>
              </a:cxn>
              <a:cxn ang="0">
                <a:pos x="connsiteX2" y="connsiteY2"/>
              </a:cxn>
              <a:cxn ang="0">
                <a:pos x="connsiteX3" y="connsiteY3"/>
              </a:cxn>
            </a:cxnLst>
            <a:rect l="l" t="t" r="r" b="b"/>
            <a:pathLst>
              <a:path w="986088" h="1067138">
                <a:moveTo>
                  <a:pt x="0" y="0"/>
                </a:moveTo>
                <a:lnTo>
                  <a:pt x="986088" y="0"/>
                </a:lnTo>
                <a:lnTo>
                  <a:pt x="986088" y="1067138"/>
                </a:lnTo>
                <a:lnTo>
                  <a:pt x="0" y="1067138"/>
                </a:lnTo>
                <a:close/>
              </a:path>
            </a:pathLst>
          </a:custGeom>
          <a:ln w="6350">
            <a:solidFill>
              <a:schemeClr val="bg1">
                <a:lumMod val="75000"/>
              </a:schemeClr>
            </a:solidFill>
          </a:ln>
          <a:effectLst/>
        </p:spPr>
      </p:pic>
      <p:pic>
        <p:nvPicPr>
          <p:cNvPr id="160" name="図 159" descr="スクリーンショットの画面&#10;&#10;自動的に生成された説明">
            <a:extLst>
              <a:ext uri="{FF2B5EF4-FFF2-40B4-BE49-F238E27FC236}">
                <a16:creationId xmlns:a16="http://schemas.microsoft.com/office/drawing/2014/main" id="{812E3E4C-0819-4172-8FDF-3BD97805082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441685" y="4425623"/>
            <a:ext cx="1485459" cy="1202784"/>
          </a:xfrm>
          <a:custGeom>
            <a:avLst/>
            <a:gdLst>
              <a:gd name="connsiteX0" fmla="*/ 0 w 986386"/>
              <a:gd name="connsiteY0" fmla="*/ 0 h 1085244"/>
              <a:gd name="connsiteX1" fmla="*/ 986386 w 986386"/>
              <a:gd name="connsiteY1" fmla="*/ 0 h 1085244"/>
              <a:gd name="connsiteX2" fmla="*/ 986386 w 986386"/>
              <a:gd name="connsiteY2" fmla="*/ 1085244 h 1085244"/>
              <a:gd name="connsiteX3" fmla="*/ 0 w 986386"/>
              <a:gd name="connsiteY3" fmla="*/ 1085244 h 1085244"/>
            </a:gdLst>
            <a:ahLst/>
            <a:cxnLst>
              <a:cxn ang="0">
                <a:pos x="connsiteX0" y="connsiteY0"/>
              </a:cxn>
              <a:cxn ang="0">
                <a:pos x="connsiteX1" y="connsiteY1"/>
              </a:cxn>
              <a:cxn ang="0">
                <a:pos x="connsiteX2" y="connsiteY2"/>
              </a:cxn>
              <a:cxn ang="0">
                <a:pos x="connsiteX3" y="connsiteY3"/>
              </a:cxn>
            </a:cxnLst>
            <a:rect l="l" t="t" r="r" b="b"/>
            <a:pathLst>
              <a:path w="986386" h="1085244">
                <a:moveTo>
                  <a:pt x="0" y="0"/>
                </a:moveTo>
                <a:lnTo>
                  <a:pt x="986386" y="0"/>
                </a:lnTo>
                <a:lnTo>
                  <a:pt x="986386" y="1085244"/>
                </a:lnTo>
                <a:lnTo>
                  <a:pt x="0" y="1085244"/>
                </a:lnTo>
                <a:close/>
              </a:path>
            </a:pathLst>
          </a:custGeom>
          <a:ln w="6350">
            <a:solidFill>
              <a:schemeClr val="bg1">
                <a:lumMod val="75000"/>
              </a:schemeClr>
            </a:solidFill>
          </a:ln>
          <a:effectLst/>
        </p:spPr>
      </p:pic>
      <p:sp>
        <p:nvSpPr>
          <p:cNvPr id="161" name="テキスト プレースホルダー 2">
            <a:extLst>
              <a:ext uri="{FF2B5EF4-FFF2-40B4-BE49-F238E27FC236}">
                <a16:creationId xmlns:a16="http://schemas.microsoft.com/office/drawing/2014/main" id="{6AC75DF6-739F-4194-9D61-6B9DC0A0EF9D}"/>
              </a:ext>
            </a:extLst>
          </p:cNvPr>
          <p:cNvSpPr txBox="1">
            <a:spLocks/>
          </p:cNvSpPr>
          <p:nvPr/>
        </p:nvSpPr>
        <p:spPr>
          <a:xfrm>
            <a:off x="338400" y="2673142"/>
            <a:ext cx="454799" cy="288147"/>
          </a:xfrm>
          <a:prstGeom prst="rect">
            <a:avLst/>
          </a:prstGeom>
        </p:spPr>
        <p:txBody>
          <a:bodyPr vert="horz" wrap="square" lIns="36000" tIns="36000" rIns="3600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400"/>
              <a:t>概要</a:t>
            </a:r>
            <a:endParaRPr lang="en-US" altLang="ja-JP" sz="1400"/>
          </a:p>
        </p:txBody>
      </p:sp>
      <p:grpSp>
        <p:nvGrpSpPr>
          <p:cNvPr id="163" name="グループ化 162">
            <a:extLst>
              <a:ext uri="{FF2B5EF4-FFF2-40B4-BE49-F238E27FC236}">
                <a16:creationId xmlns:a16="http://schemas.microsoft.com/office/drawing/2014/main" id="{6D09E1B3-67EB-4F87-8D8B-A61AC9673795}"/>
              </a:ext>
            </a:extLst>
          </p:cNvPr>
          <p:cNvGrpSpPr/>
          <p:nvPr/>
        </p:nvGrpSpPr>
        <p:grpSpPr>
          <a:xfrm>
            <a:off x="3722993" y="4388953"/>
            <a:ext cx="1300779" cy="1062354"/>
            <a:chOff x="370593" y="4418888"/>
            <a:chExt cx="1300779" cy="1062354"/>
          </a:xfrm>
        </p:grpSpPr>
        <p:graphicFrame>
          <p:nvGraphicFramePr>
            <p:cNvPr id="165" name="グラフ 164">
              <a:extLst>
                <a:ext uri="{FF2B5EF4-FFF2-40B4-BE49-F238E27FC236}">
                  <a16:creationId xmlns:a16="http://schemas.microsoft.com/office/drawing/2014/main" id="{F56A9C83-0EAB-4364-902D-154935B6F83E}"/>
                </a:ext>
              </a:extLst>
            </p:cNvPr>
            <p:cNvGraphicFramePr/>
            <p:nvPr>
              <p:extLst>
                <p:ext uri="{D42A27DB-BD31-4B8C-83A1-F6EECF244321}">
                  <p14:modId xmlns:p14="http://schemas.microsoft.com/office/powerpoint/2010/main" val="1991076706"/>
                </p:ext>
              </p:extLst>
            </p:nvPr>
          </p:nvGraphicFramePr>
          <p:xfrm>
            <a:off x="370593" y="4418888"/>
            <a:ext cx="1216870" cy="1062354"/>
          </p:xfrm>
          <a:graphic>
            <a:graphicData uri="http://schemas.openxmlformats.org/drawingml/2006/chart">
              <c:chart xmlns:c="http://schemas.openxmlformats.org/drawingml/2006/chart" xmlns:r="http://schemas.openxmlformats.org/officeDocument/2006/relationships" r:id="rId16"/>
            </a:graphicData>
          </a:graphic>
        </p:graphicFrame>
        <p:sp>
          <p:nvSpPr>
            <p:cNvPr id="166" name="正方形/長方形 165">
              <a:extLst>
                <a:ext uri="{FF2B5EF4-FFF2-40B4-BE49-F238E27FC236}">
                  <a16:creationId xmlns:a16="http://schemas.microsoft.com/office/drawing/2014/main" id="{484C9B39-9B99-4648-89C2-6F7DDA1540BF}"/>
                </a:ext>
              </a:extLst>
            </p:cNvPr>
            <p:cNvSpPr/>
            <p:nvPr/>
          </p:nvSpPr>
          <p:spPr>
            <a:xfrm>
              <a:off x="948517" y="4847050"/>
              <a:ext cx="722855" cy="371291"/>
            </a:xfrm>
            <a:prstGeom prst="rect">
              <a:avLst/>
            </a:prstGeom>
            <a:effectLst/>
          </p:spPr>
          <p:txBody>
            <a:bodyPr wrap="square" lIns="72000" tIns="72000" rIns="72000" anchor="ctr">
              <a:noAutofit/>
            </a:bodyPr>
            <a:lstStyle/>
            <a:p>
              <a:pPr algn="ctr">
                <a:lnSpc>
                  <a:spcPct val="110000"/>
                </a:lnSpc>
              </a:pPr>
              <a:r>
                <a:rPr lang="ja-JP" altLang="en-US" sz="900" kern="100">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男性</a:t>
              </a:r>
              <a:endParaRPr lang="en-US" altLang="ja-JP" sz="900" kern="100">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ctr">
                <a:lnSpc>
                  <a:spcPct val="110000"/>
                </a:lnSpc>
              </a:pPr>
              <a:r>
                <a:rPr lang="en-US" altLang="ja-JP" sz="1000" b="1" kern="100">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61.5</a:t>
              </a:r>
              <a:r>
                <a:rPr lang="ja-JP" altLang="en-US" sz="800" kern="100">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a:t>
              </a:r>
            </a:p>
          </p:txBody>
        </p:sp>
        <p:sp>
          <p:nvSpPr>
            <p:cNvPr id="167" name="正方形/長方形 166">
              <a:extLst>
                <a:ext uri="{FF2B5EF4-FFF2-40B4-BE49-F238E27FC236}">
                  <a16:creationId xmlns:a16="http://schemas.microsoft.com/office/drawing/2014/main" id="{F5DCA7CC-E756-48E4-872B-9B4C081F40BB}"/>
                </a:ext>
              </a:extLst>
            </p:cNvPr>
            <p:cNvSpPr/>
            <p:nvPr/>
          </p:nvSpPr>
          <p:spPr>
            <a:xfrm>
              <a:off x="433832" y="4653296"/>
              <a:ext cx="531779" cy="371291"/>
            </a:xfrm>
            <a:prstGeom prst="rect">
              <a:avLst/>
            </a:prstGeom>
            <a:effectLst>
              <a:glow rad="228600">
                <a:schemeClr val="bg1"/>
              </a:glow>
            </a:effectLst>
          </p:spPr>
          <p:txBody>
            <a:bodyPr wrap="square" lIns="72000" tIns="72000" rIns="72000" anchor="ctr">
              <a:noAutofit/>
            </a:bodyPr>
            <a:lstStyle/>
            <a:p>
              <a:pPr algn="ctr">
                <a:lnSpc>
                  <a:spcPct val="110000"/>
                </a:lnSpc>
              </a:pPr>
              <a:r>
                <a:rPr lang="ja-JP" altLang="en-US" sz="9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女性</a:t>
              </a:r>
              <a:r>
                <a:rPr lang="en-US" altLang="ja-JP" sz="1000" b="1"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38.5</a:t>
              </a:r>
              <a:r>
                <a:rPr lang="ja-JP" altLang="en-US" sz="8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a:t>
              </a:r>
            </a:p>
          </p:txBody>
        </p:sp>
      </p:grpSp>
      <p:grpSp>
        <p:nvGrpSpPr>
          <p:cNvPr id="168" name="グループ化 167">
            <a:extLst>
              <a:ext uri="{FF2B5EF4-FFF2-40B4-BE49-F238E27FC236}">
                <a16:creationId xmlns:a16="http://schemas.microsoft.com/office/drawing/2014/main" id="{D094CFB3-1E02-4E56-80E9-CCDA761E1648}"/>
              </a:ext>
            </a:extLst>
          </p:cNvPr>
          <p:cNvGrpSpPr/>
          <p:nvPr/>
        </p:nvGrpSpPr>
        <p:grpSpPr>
          <a:xfrm>
            <a:off x="5429294" y="5580213"/>
            <a:ext cx="1816835" cy="1062354"/>
            <a:chOff x="7931155" y="4737979"/>
            <a:chExt cx="1816835" cy="1062354"/>
          </a:xfrm>
        </p:grpSpPr>
        <p:graphicFrame>
          <p:nvGraphicFramePr>
            <p:cNvPr id="169" name="グラフ 168">
              <a:extLst>
                <a:ext uri="{FF2B5EF4-FFF2-40B4-BE49-F238E27FC236}">
                  <a16:creationId xmlns:a16="http://schemas.microsoft.com/office/drawing/2014/main" id="{61FAE2F3-7F9E-4B51-A164-EBAA91557B37}"/>
                </a:ext>
              </a:extLst>
            </p:cNvPr>
            <p:cNvGraphicFramePr/>
            <p:nvPr>
              <p:extLst>
                <p:ext uri="{D42A27DB-BD31-4B8C-83A1-F6EECF244321}">
                  <p14:modId xmlns:p14="http://schemas.microsoft.com/office/powerpoint/2010/main" val="1287261294"/>
                </p:ext>
              </p:extLst>
            </p:nvPr>
          </p:nvGraphicFramePr>
          <p:xfrm>
            <a:off x="8215558" y="4737979"/>
            <a:ext cx="1216870" cy="1062354"/>
          </p:xfrm>
          <a:graphic>
            <a:graphicData uri="http://schemas.openxmlformats.org/drawingml/2006/chart">
              <c:chart xmlns:c="http://schemas.openxmlformats.org/drawingml/2006/chart" xmlns:r="http://schemas.openxmlformats.org/officeDocument/2006/relationships" r:id="rId17"/>
            </a:graphicData>
          </a:graphic>
        </p:graphicFrame>
        <p:sp>
          <p:nvSpPr>
            <p:cNvPr id="170" name="正方形/長方形 169">
              <a:extLst>
                <a:ext uri="{FF2B5EF4-FFF2-40B4-BE49-F238E27FC236}">
                  <a16:creationId xmlns:a16="http://schemas.microsoft.com/office/drawing/2014/main" id="{78374C38-F83D-4783-9D94-AC4398D5D6A9}"/>
                </a:ext>
              </a:extLst>
            </p:cNvPr>
            <p:cNvSpPr/>
            <p:nvPr/>
          </p:nvSpPr>
          <p:spPr>
            <a:xfrm>
              <a:off x="8704111" y="5032695"/>
              <a:ext cx="1043879" cy="371291"/>
            </a:xfrm>
            <a:prstGeom prst="rect">
              <a:avLst/>
            </a:prstGeom>
            <a:effectLst/>
          </p:spPr>
          <p:txBody>
            <a:bodyPr wrap="square" lIns="36000" tIns="36000" rIns="36000" bIns="36000" anchor="ctr">
              <a:noAutofit/>
            </a:bodyPr>
            <a:lstStyle/>
            <a:p>
              <a:pPr algn="ctr">
                <a:lnSpc>
                  <a:spcPct val="110000"/>
                </a:lnSpc>
              </a:pPr>
              <a:r>
                <a:rPr lang="ja-JP" altLang="en-US" sz="700" b="1" kern="100">
                  <a:solidFill>
                    <a:schemeClr val="accent1"/>
                  </a:solidFill>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意思決定者</a:t>
              </a:r>
              <a:r>
                <a:rPr lang="en-US" altLang="ja-JP" sz="700" b="1" kern="100">
                  <a:solidFill>
                    <a:schemeClr val="accent1"/>
                  </a:solidFill>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a:t>
              </a:r>
            </a:p>
            <a:p>
              <a:pPr algn="ctr">
                <a:lnSpc>
                  <a:spcPct val="110000"/>
                </a:lnSpc>
              </a:pPr>
              <a:r>
                <a:rPr lang="en-US" altLang="ja-JP" sz="1000" b="1" kern="100">
                  <a:solidFill>
                    <a:schemeClr val="accent1"/>
                  </a:solidFill>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36</a:t>
              </a:r>
              <a:r>
                <a:rPr lang="ja-JP" altLang="en-US" sz="800" b="1" kern="100">
                  <a:solidFill>
                    <a:schemeClr val="accent1"/>
                  </a:solidFill>
                  <a:effectLst>
                    <a:glow rad="1270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a:t>
              </a:r>
            </a:p>
          </p:txBody>
        </p:sp>
        <p:sp>
          <p:nvSpPr>
            <p:cNvPr id="171" name="正方形/長方形 170">
              <a:extLst>
                <a:ext uri="{FF2B5EF4-FFF2-40B4-BE49-F238E27FC236}">
                  <a16:creationId xmlns:a16="http://schemas.microsoft.com/office/drawing/2014/main" id="{8A1EB5C4-A593-47D6-A564-64158CF87EC7}"/>
                </a:ext>
              </a:extLst>
            </p:cNvPr>
            <p:cNvSpPr/>
            <p:nvPr/>
          </p:nvSpPr>
          <p:spPr>
            <a:xfrm>
              <a:off x="8414858" y="5399807"/>
              <a:ext cx="707047" cy="371291"/>
            </a:xfrm>
            <a:prstGeom prst="rect">
              <a:avLst/>
            </a:prstGeom>
            <a:effectLst>
              <a:glow rad="228600">
                <a:schemeClr val="bg1"/>
              </a:glow>
            </a:effectLst>
          </p:spPr>
          <p:txBody>
            <a:bodyPr wrap="square" lIns="36000" tIns="36000" rIns="36000" bIns="36000" anchor="ctr">
              <a:noAutofit/>
            </a:bodyPr>
            <a:lstStyle/>
            <a:p>
              <a:pPr algn="ctr">
                <a:lnSpc>
                  <a:spcPct val="110000"/>
                </a:lnSpc>
              </a:pPr>
              <a:r>
                <a:rPr lang="ja-JP" altLang="en-US" sz="7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一般社員</a:t>
              </a:r>
              <a:endParaRPr lang="en-US" altLang="ja-JP" sz="7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ctr">
                <a:lnSpc>
                  <a:spcPct val="110000"/>
                </a:lnSpc>
              </a:pPr>
              <a:r>
                <a:rPr lang="en-US" altLang="ja-JP" sz="8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31</a:t>
              </a:r>
              <a:r>
                <a:rPr lang="ja-JP" altLang="en-US" sz="8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7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2" name="正方形/長方形 171">
              <a:extLst>
                <a:ext uri="{FF2B5EF4-FFF2-40B4-BE49-F238E27FC236}">
                  <a16:creationId xmlns:a16="http://schemas.microsoft.com/office/drawing/2014/main" id="{270A463F-DA1D-47DC-9566-6E827A503899}"/>
                </a:ext>
              </a:extLst>
            </p:cNvPr>
            <p:cNvSpPr/>
            <p:nvPr/>
          </p:nvSpPr>
          <p:spPr>
            <a:xfrm>
              <a:off x="7931155" y="4950255"/>
              <a:ext cx="943359" cy="371291"/>
            </a:xfrm>
            <a:prstGeom prst="rect">
              <a:avLst/>
            </a:prstGeom>
            <a:effectLst>
              <a:glow rad="228600">
                <a:schemeClr val="bg1"/>
              </a:glow>
            </a:effectLst>
          </p:spPr>
          <p:txBody>
            <a:bodyPr wrap="square" lIns="36000" tIns="36000" rIns="36000" bIns="36000" anchor="ctr">
              <a:noAutofit/>
            </a:bodyPr>
            <a:lstStyle/>
            <a:p>
              <a:pPr algn="ctr"/>
              <a:r>
                <a:rPr lang="ja-JP" altLang="en-US" sz="7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その他・</a:t>
              </a:r>
              <a:endParaRPr lang="en-US" altLang="ja-JP" sz="7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ctr"/>
              <a:r>
                <a:rPr lang="ja-JP" altLang="en-US" sz="7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フリーランス</a:t>
              </a:r>
              <a:endParaRPr lang="en-US" altLang="ja-JP" sz="7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ctr"/>
              <a:r>
                <a:rPr lang="en-US" altLang="ja-JP" sz="8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31</a:t>
              </a:r>
              <a:r>
                <a:rPr lang="ja-JP" altLang="en-US" sz="800" kern="100">
                  <a:effectLst>
                    <a:glow rad="139700">
                      <a:schemeClr val="bg1"/>
                    </a:glow>
                  </a:effectLst>
                  <a:latin typeface="游ゴシック" panose="020B0400000000000000" pitchFamily="50" charset="-128"/>
                  <a:ea typeface="游ゴシック" panose="020B0400000000000000" pitchFamily="50" charset="-128"/>
                  <a:cs typeface="Times New Roman" panose="02020603050405020304" pitchFamily="18" charset="0"/>
                </a:rPr>
                <a:t>％</a:t>
              </a:r>
            </a:p>
          </p:txBody>
        </p:sp>
      </p:grpSp>
      <p:graphicFrame>
        <p:nvGraphicFramePr>
          <p:cNvPr id="173" name="グラフ 172">
            <a:extLst>
              <a:ext uri="{FF2B5EF4-FFF2-40B4-BE49-F238E27FC236}">
                <a16:creationId xmlns:a16="http://schemas.microsoft.com/office/drawing/2014/main" id="{8B7C3EDB-BC71-462B-9902-456A813BCA1D}"/>
              </a:ext>
            </a:extLst>
          </p:cNvPr>
          <p:cNvGraphicFramePr/>
          <p:nvPr>
            <p:extLst>
              <p:ext uri="{D42A27DB-BD31-4B8C-83A1-F6EECF244321}">
                <p14:modId xmlns:p14="http://schemas.microsoft.com/office/powerpoint/2010/main" val="1956903888"/>
              </p:ext>
            </p:extLst>
          </p:nvPr>
        </p:nvGraphicFramePr>
        <p:xfrm>
          <a:off x="5049648" y="4324997"/>
          <a:ext cx="2069960" cy="1184383"/>
        </p:xfrm>
        <a:graphic>
          <a:graphicData uri="http://schemas.openxmlformats.org/drawingml/2006/chart">
            <c:chart xmlns:c="http://schemas.openxmlformats.org/drawingml/2006/chart" xmlns:r="http://schemas.openxmlformats.org/officeDocument/2006/relationships" r:id="rId18"/>
          </a:graphicData>
        </a:graphic>
      </p:graphicFrame>
      <p:sp>
        <p:nvSpPr>
          <p:cNvPr id="174" name="正方形/長方形 173">
            <a:extLst>
              <a:ext uri="{FF2B5EF4-FFF2-40B4-BE49-F238E27FC236}">
                <a16:creationId xmlns:a16="http://schemas.microsoft.com/office/drawing/2014/main" id="{6F9653CE-6627-4A50-859B-19D9A4205991}"/>
              </a:ext>
            </a:extLst>
          </p:cNvPr>
          <p:cNvSpPr/>
          <p:nvPr/>
        </p:nvSpPr>
        <p:spPr>
          <a:xfrm>
            <a:off x="5632651" y="6726653"/>
            <a:ext cx="1378961" cy="253807"/>
          </a:xfrm>
          <a:prstGeom prst="rect">
            <a:avLst/>
          </a:prstGeom>
        </p:spPr>
        <p:txBody>
          <a:bodyPr wrap="square" lIns="36000" tIns="36000" rIns="36000" bIns="36000">
            <a:noAutofit/>
          </a:bodyPr>
          <a:lstStyle/>
          <a:p>
            <a:pPr algn="ctr"/>
            <a:r>
              <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600" kern="100">
                <a:latin typeface="游ゴシック" panose="020B0400000000000000" pitchFamily="50" charset="-128"/>
                <a:ea typeface="游ゴシック" panose="020B0400000000000000" pitchFamily="50" charset="-128"/>
                <a:cs typeface="Times New Roman" panose="02020603050405020304" pitchFamily="18" charset="0"/>
              </a:rPr>
              <a:t>経営者、役員、部長、課長などの</a:t>
            </a:r>
            <a:endParaRPr lang="en-US" altLang="ja-JP" sz="600" kern="100">
              <a:latin typeface="游ゴシック" panose="020B0400000000000000" pitchFamily="50" charset="-128"/>
              <a:ea typeface="游ゴシック" panose="020B0400000000000000" pitchFamily="50" charset="-128"/>
              <a:cs typeface="Times New Roman" panose="02020603050405020304" pitchFamily="18" charset="0"/>
            </a:endParaRPr>
          </a:p>
          <a:p>
            <a:pPr algn="ctr"/>
            <a:r>
              <a:rPr lang="ja-JP" altLang="en-US" sz="600" kern="100">
                <a:latin typeface="游ゴシック" panose="020B0400000000000000" pitchFamily="50" charset="-128"/>
                <a:ea typeface="游ゴシック" panose="020B0400000000000000" pitchFamily="50" charset="-128"/>
                <a:cs typeface="Times New Roman" panose="02020603050405020304" pitchFamily="18" charset="0"/>
              </a:rPr>
              <a:t>肩書を持つマネジメント層のユーザー</a:t>
            </a:r>
          </a:p>
        </p:txBody>
      </p:sp>
      <p:graphicFrame>
        <p:nvGraphicFramePr>
          <p:cNvPr id="175" name="グラフ 174">
            <a:extLst>
              <a:ext uri="{FF2B5EF4-FFF2-40B4-BE49-F238E27FC236}">
                <a16:creationId xmlns:a16="http://schemas.microsoft.com/office/drawing/2014/main" id="{41BED329-CB6A-4C54-B6E8-ED0C647C5A52}"/>
              </a:ext>
            </a:extLst>
          </p:cNvPr>
          <p:cNvGraphicFramePr/>
          <p:nvPr>
            <p:extLst>
              <p:ext uri="{D42A27DB-BD31-4B8C-83A1-F6EECF244321}">
                <p14:modId xmlns:p14="http://schemas.microsoft.com/office/powerpoint/2010/main" val="1736389002"/>
              </p:ext>
            </p:extLst>
          </p:nvPr>
        </p:nvGraphicFramePr>
        <p:xfrm>
          <a:off x="3340459" y="5628406"/>
          <a:ext cx="2057658" cy="1332340"/>
        </p:xfrm>
        <a:graphic>
          <a:graphicData uri="http://schemas.openxmlformats.org/drawingml/2006/chart">
            <c:chart xmlns:c="http://schemas.openxmlformats.org/drawingml/2006/chart" xmlns:r="http://schemas.openxmlformats.org/officeDocument/2006/relationships" r:id="rId19"/>
          </a:graphicData>
        </a:graphic>
      </p:graphicFrame>
      <p:sp>
        <p:nvSpPr>
          <p:cNvPr id="176" name="テキスト プレースホルダー 2">
            <a:extLst>
              <a:ext uri="{FF2B5EF4-FFF2-40B4-BE49-F238E27FC236}">
                <a16:creationId xmlns:a16="http://schemas.microsoft.com/office/drawing/2014/main" id="{34EF06ED-2EF4-4CDD-A6BD-E8FC33323555}"/>
              </a:ext>
            </a:extLst>
          </p:cNvPr>
          <p:cNvSpPr txBox="1">
            <a:spLocks/>
          </p:cNvSpPr>
          <p:nvPr/>
        </p:nvSpPr>
        <p:spPr>
          <a:xfrm>
            <a:off x="3257343" y="4076140"/>
            <a:ext cx="889987" cy="241980"/>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■ユーザー</a:t>
            </a:r>
            <a:endParaRPr lang="en-US" altLang="ja-JP" sz="1100"/>
          </a:p>
        </p:txBody>
      </p:sp>
      <p:sp>
        <p:nvSpPr>
          <p:cNvPr id="177" name="正方形/長方形 176">
            <a:extLst>
              <a:ext uri="{FF2B5EF4-FFF2-40B4-BE49-F238E27FC236}">
                <a16:creationId xmlns:a16="http://schemas.microsoft.com/office/drawing/2014/main" id="{DD957DFE-CDA5-4D38-97DC-AC42A315FE29}"/>
              </a:ext>
            </a:extLst>
          </p:cNvPr>
          <p:cNvSpPr/>
          <p:nvPr/>
        </p:nvSpPr>
        <p:spPr>
          <a:xfrm>
            <a:off x="3257343" y="4265542"/>
            <a:ext cx="889987" cy="199864"/>
          </a:xfrm>
          <a:prstGeom prst="rect">
            <a:avLst/>
          </a:prstGeom>
        </p:spPr>
        <p:txBody>
          <a:bodyPr wrap="square" lIns="90000" tIns="36000" rIns="90000" bIns="36000" anchor="ctr">
            <a:noAutofit/>
          </a:bodyPr>
          <a:lstStyle/>
          <a:p>
            <a:r>
              <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rPr>
              <a:t>■性別■</a:t>
            </a:r>
          </a:p>
        </p:txBody>
      </p:sp>
      <p:sp>
        <p:nvSpPr>
          <p:cNvPr id="178" name="正方形/長方形 177">
            <a:extLst>
              <a:ext uri="{FF2B5EF4-FFF2-40B4-BE49-F238E27FC236}">
                <a16:creationId xmlns:a16="http://schemas.microsoft.com/office/drawing/2014/main" id="{5FEB3337-A7F9-41A5-96C7-226B6DF13CDC}"/>
              </a:ext>
            </a:extLst>
          </p:cNvPr>
          <p:cNvSpPr/>
          <p:nvPr/>
        </p:nvSpPr>
        <p:spPr>
          <a:xfrm>
            <a:off x="5346737" y="4265542"/>
            <a:ext cx="889987" cy="199864"/>
          </a:xfrm>
          <a:prstGeom prst="rect">
            <a:avLst/>
          </a:prstGeom>
        </p:spPr>
        <p:txBody>
          <a:bodyPr wrap="square" lIns="90000" tIns="36000" rIns="90000" bIns="36000" anchor="ctr">
            <a:noAutofit/>
          </a:bodyPr>
          <a:lstStyle/>
          <a:p>
            <a:r>
              <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rPr>
              <a:t>■年齢■</a:t>
            </a:r>
          </a:p>
        </p:txBody>
      </p:sp>
      <p:sp>
        <p:nvSpPr>
          <p:cNvPr id="179" name="正方形/長方形 178">
            <a:extLst>
              <a:ext uri="{FF2B5EF4-FFF2-40B4-BE49-F238E27FC236}">
                <a16:creationId xmlns:a16="http://schemas.microsoft.com/office/drawing/2014/main" id="{14BA1F07-E4D6-4D29-9F24-62BC2F075F15}"/>
              </a:ext>
            </a:extLst>
          </p:cNvPr>
          <p:cNvSpPr/>
          <p:nvPr/>
        </p:nvSpPr>
        <p:spPr>
          <a:xfrm>
            <a:off x="5346737" y="5445811"/>
            <a:ext cx="1063377" cy="192630"/>
          </a:xfrm>
          <a:prstGeom prst="rect">
            <a:avLst/>
          </a:prstGeom>
        </p:spPr>
        <p:txBody>
          <a:bodyPr wrap="square" lIns="90000" tIns="36000" rIns="90000" bIns="36000" anchor="ctr">
            <a:noAutofit/>
          </a:bodyPr>
          <a:lstStyle/>
          <a:p>
            <a:r>
              <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rPr>
              <a:t>■読者の役職■</a:t>
            </a:r>
          </a:p>
        </p:txBody>
      </p:sp>
      <p:sp>
        <p:nvSpPr>
          <p:cNvPr id="180" name="正方形/長方形 179">
            <a:extLst>
              <a:ext uri="{FF2B5EF4-FFF2-40B4-BE49-F238E27FC236}">
                <a16:creationId xmlns:a16="http://schemas.microsoft.com/office/drawing/2014/main" id="{60FF554D-723A-4FEC-B5C3-3E836B07C2CD}"/>
              </a:ext>
            </a:extLst>
          </p:cNvPr>
          <p:cNvSpPr/>
          <p:nvPr/>
        </p:nvSpPr>
        <p:spPr>
          <a:xfrm>
            <a:off x="3257343" y="5431001"/>
            <a:ext cx="987187" cy="222251"/>
          </a:xfrm>
          <a:prstGeom prst="rect">
            <a:avLst/>
          </a:prstGeom>
        </p:spPr>
        <p:txBody>
          <a:bodyPr wrap="square" lIns="90000" tIns="36000" rIns="90000" bIns="36000" anchor="ctr">
            <a:noAutofit/>
          </a:bodyPr>
          <a:lstStyle/>
          <a:p>
            <a:r>
              <a:rPr lang="ja-JP" altLang="en-US" sz="900" b="1" kern="100">
                <a:latin typeface="游ゴシック" panose="020B0400000000000000" pitchFamily="50" charset="-128"/>
                <a:ea typeface="游ゴシック" panose="020B0400000000000000" pitchFamily="50" charset="-128"/>
                <a:cs typeface="Times New Roman" panose="02020603050405020304" pitchFamily="18" charset="0"/>
              </a:rPr>
              <a:t>■読者の職種■</a:t>
            </a:r>
          </a:p>
        </p:txBody>
      </p:sp>
      <p:sp>
        <p:nvSpPr>
          <p:cNvPr id="58" name="テキスト プレースホルダー 2">
            <a:extLst>
              <a:ext uri="{FF2B5EF4-FFF2-40B4-BE49-F238E27FC236}">
                <a16:creationId xmlns:a16="http://schemas.microsoft.com/office/drawing/2014/main" id="{11CBC992-BCC1-49B8-A2A7-1122F64630FF}"/>
              </a:ext>
            </a:extLst>
          </p:cNvPr>
          <p:cNvSpPr txBox="1">
            <a:spLocks/>
          </p:cNvSpPr>
          <p:nvPr/>
        </p:nvSpPr>
        <p:spPr>
          <a:xfrm>
            <a:off x="322211" y="6593458"/>
            <a:ext cx="607859" cy="241980"/>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spcBef>
                <a:spcPts val="0"/>
              </a:spcBef>
            </a:pPr>
            <a:r>
              <a:rPr lang="ja-JP" altLang="en-US" sz="1100"/>
              <a:t>■規模</a:t>
            </a:r>
            <a:endParaRPr lang="en-US" altLang="ja-JP" sz="1100"/>
          </a:p>
        </p:txBody>
      </p:sp>
      <p:sp>
        <p:nvSpPr>
          <p:cNvPr id="2" name="正方形/長方形 1">
            <a:extLst>
              <a:ext uri="{FF2B5EF4-FFF2-40B4-BE49-F238E27FC236}">
                <a16:creationId xmlns:a16="http://schemas.microsoft.com/office/drawing/2014/main" id="{C5E59034-B7B8-4BE3-B32F-64036F44628A}"/>
              </a:ext>
            </a:extLst>
          </p:cNvPr>
          <p:cNvSpPr/>
          <p:nvPr/>
        </p:nvSpPr>
        <p:spPr>
          <a:xfrm>
            <a:off x="8927144" y="3971174"/>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20">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FEA879A8-E4B1-4C85-95D1-4AC9D43C3A15}"/>
              </a:ext>
            </a:extLst>
          </p:cNvPr>
          <p:cNvSpPr/>
          <p:nvPr/>
        </p:nvSpPr>
        <p:spPr>
          <a:xfrm>
            <a:off x="8907075" y="5276596"/>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21">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cxnSp>
        <p:nvCxnSpPr>
          <p:cNvPr id="97" name="直線コネクタ 96">
            <a:extLst>
              <a:ext uri="{FF2B5EF4-FFF2-40B4-BE49-F238E27FC236}">
                <a16:creationId xmlns:a16="http://schemas.microsoft.com/office/drawing/2014/main" id="{A2A621DE-35CB-44B4-9E51-24D319131A0A}"/>
              </a:ext>
            </a:extLst>
          </p:cNvPr>
          <p:cNvCxnSpPr>
            <a:cxnSpLocks/>
          </p:cNvCxnSpPr>
          <p:nvPr/>
        </p:nvCxnSpPr>
        <p:spPr>
          <a:xfrm>
            <a:off x="370909" y="2951286"/>
            <a:ext cx="68839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069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chart.apis.google.com/chart?chs=400x400&amp;cht=qr&amp;chl=https://4years.asahi.com/">
            <a:extLst>
              <a:ext uri="{FF2B5EF4-FFF2-40B4-BE49-F238E27FC236}">
                <a16:creationId xmlns:a16="http://schemas.microsoft.com/office/drawing/2014/main" id="{E2E96B71-9017-416D-96E7-A9152435DA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39450" y="12073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a:extLst>
              <a:ext uri="{FF2B5EF4-FFF2-40B4-BE49-F238E27FC236}">
                <a16:creationId xmlns:a16="http://schemas.microsoft.com/office/drawing/2014/main" id="{CB9AA2CD-1B7D-4766-BF92-ADA85852BC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0348" y="160815"/>
            <a:ext cx="1395289" cy="464315"/>
          </a:xfrm>
          <a:prstGeom prst="rect">
            <a:avLst/>
          </a:prstGeom>
        </p:spPr>
      </p:pic>
      <p:sp>
        <p:nvSpPr>
          <p:cNvPr id="43" name="タイトル 3">
            <a:extLst>
              <a:ext uri="{FF2B5EF4-FFF2-40B4-BE49-F238E27FC236}">
                <a16:creationId xmlns:a16="http://schemas.microsoft.com/office/drawing/2014/main" id="{75BB91B1-AD67-478B-8AD2-9ACBBD802E62}"/>
              </a:ext>
            </a:extLst>
          </p:cNvPr>
          <p:cNvSpPr txBox="1">
            <a:spLocks/>
          </p:cNvSpPr>
          <p:nvPr/>
        </p:nvSpPr>
        <p:spPr>
          <a:xfrm>
            <a:off x="1536203" y="225551"/>
            <a:ext cx="3215557" cy="33037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b="1">
                <a:latin typeface="游ゴシック" panose="020B0400000000000000" pitchFamily="50" charset="-128"/>
                <a:ea typeface="游ゴシック" panose="020B0400000000000000" pitchFamily="50" charset="-128"/>
              </a:rPr>
              <a:t>　</a:t>
            </a:r>
            <a:r>
              <a:rPr lang="ja-JP" altLang="en-US" sz="1100" b="1">
                <a:latin typeface="游ゴシック" panose="020B0400000000000000" pitchFamily="50" charset="-128"/>
                <a:ea typeface="游ゴシック" panose="020B0400000000000000" pitchFamily="50" charset="-128"/>
              </a:rPr>
              <a:t>まるごと大学スポーツメディア</a:t>
            </a:r>
          </a:p>
        </p:txBody>
      </p:sp>
      <p:sp>
        <p:nvSpPr>
          <p:cNvPr id="49" name="正方形/長方形 48">
            <a:extLst>
              <a:ext uri="{FF2B5EF4-FFF2-40B4-BE49-F238E27FC236}">
                <a16:creationId xmlns:a16="http://schemas.microsoft.com/office/drawing/2014/main" id="{B48E86D6-87B1-4986-A61C-A7E2C4485232}"/>
              </a:ext>
            </a:extLst>
          </p:cNvPr>
          <p:cNvSpPr/>
          <p:nvPr/>
        </p:nvSpPr>
        <p:spPr>
          <a:xfrm>
            <a:off x="324367" y="3297948"/>
            <a:ext cx="2012434" cy="1059565"/>
          </a:xfrm>
          <a:prstGeom prst="rect">
            <a:avLst/>
          </a:prstGeom>
        </p:spPr>
        <p:txBody>
          <a:bodyPr wrap="square" lIns="36000" tIns="72000">
            <a:noAutofit/>
          </a:bodyPr>
          <a:lstStyle/>
          <a:p>
            <a:pPr>
              <a:lnSpc>
                <a:spcPct val="110000"/>
              </a:lnSpc>
              <a:tabLst>
                <a:tab pos="630238" algn="l"/>
              </a:tabLst>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注目の試合、大会の情報を伝えるとともに、この試合にかける大学生アスリートの思いを伝えるヒューマンストーリーが人気。選手だけでなく、主務やトレーナー、分析チームなどスタッフの活躍も紹介します。</a:t>
            </a:r>
          </a:p>
        </p:txBody>
      </p:sp>
      <p:sp>
        <p:nvSpPr>
          <p:cNvPr id="50" name="テキスト ボックス 49">
            <a:extLst>
              <a:ext uri="{FF2B5EF4-FFF2-40B4-BE49-F238E27FC236}">
                <a16:creationId xmlns:a16="http://schemas.microsoft.com/office/drawing/2014/main" id="{F4F7537A-1736-4225-B35B-CF3D317E9670}"/>
              </a:ext>
            </a:extLst>
          </p:cNvPr>
          <p:cNvSpPr txBox="1"/>
          <p:nvPr/>
        </p:nvSpPr>
        <p:spPr>
          <a:xfrm>
            <a:off x="3576393" y="3001706"/>
            <a:ext cx="3228373" cy="344543"/>
          </a:xfrm>
          <a:prstGeom prst="rect">
            <a:avLst/>
          </a:prstGeom>
          <a:noFill/>
        </p:spPr>
        <p:txBody>
          <a:bodyPr wrap="square" rtlCol="0">
            <a:noAutofit/>
          </a:bodyPr>
          <a:lstStyle/>
          <a:p>
            <a:pPr>
              <a:tabLst>
                <a:tab pos="628650" algn="l"/>
                <a:tab pos="895350" algn="l"/>
              </a:tabLst>
            </a:pPr>
            <a:r>
              <a:rPr kumimoji="1" lang="ja-JP" altLang="en-US" sz="1050" b="1">
                <a:solidFill>
                  <a:schemeClr val="accent1"/>
                </a:solidFill>
                <a:latin typeface="游ゴシック" panose="020B0400000000000000" pitchFamily="50" charset="-128"/>
                <a:ea typeface="游ゴシック" panose="020B0400000000000000" pitchFamily="50" charset="-128"/>
              </a:rPr>
              <a:t>月間</a:t>
            </a:r>
            <a:r>
              <a:rPr kumimoji="1" lang="en-US" altLang="ja-JP" sz="1050" b="1">
                <a:solidFill>
                  <a:schemeClr val="accent1"/>
                </a:solidFill>
                <a:latin typeface="游ゴシック" panose="020B0400000000000000" pitchFamily="50" charset="-128"/>
                <a:ea typeface="游ゴシック" panose="020B0400000000000000" pitchFamily="50" charset="-128"/>
              </a:rPr>
              <a:t>PV</a:t>
            </a:r>
            <a:r>
              <a:rPr kumimoji="1" lang="ja-JP" altLang="en-US" sz="1050" b="1">
                <a:solidFill>
                  <a:schemeClr val="accent1"/>
                </a:solidFill>
                <a:latin typeface="游ゴシック" panose="020B0400000000000000" pitchFamily="50" charset="-128"/>
                <a:ea typeface="游ゴシック" panose="020B0400000000000000" pitchFamily="50" charset="-128"/>
              </a:rPr>
              <a:t> </a:t>
            </a:r>
            <a:r>
              <a:rPr kumimoji="1" lang="en-US" altLang="ja-JP" sz="1600" b="1">
                <a:solidFill>
                  <a:schemeClr val="accent1"/>
                </a:solidFill>
                <a:latin typeface="游ゴシック" panose="020B0400000000000000" pitchFamily="50" charset="-128"/>
                <a:ea typeface="游ゴシック" panose="020B0400000000000000" pitchFamily="50" charset="-128"/>
              </a:rPr>
              <a:t>165</a:t>
            </a:r>
            <a:r>
              <a:rPr kumimoji="1" lang="ja-JP" altLang="en-US" sz="900" b="1">
                <a:solidFill>
                  <a:schemeClr val="accent1"/>
                </a:solidFill>
                <a:latin typeface="游ゴシック" panose="020B0400000000000000" pitchFamily="50" charset="-128"/>
                <a:ea typeface="游ゴシック" panose="020B0400000000000000" pitchFamily="50" charset="-128"/>
              </a:rPr>
              <a:t>万</a:t>
            </a:r>
            <a:r>
              <a:rPr kumimoji="1" lang="en-US" altLang="ja-JP" sz="900" b="1">
                <a:solidFill>
                  <a:schemeClr val="accent1"/>
                </a:solidFill>
                <a:latin typeface="游ゴシック" panose="020B0400000000000000" pitchFamily="50" charset="-128"/>
                <a:ea typeface="游ゴシック" panose="020B0400000000000000" pitchFamily="50" charset="-128"/>
              </a:rPr>
              <a:t>PV</a:t>
            </a:r>
            <a:r>
              <a:rPr kumimoji="1" lang="ja-JP" altLang="en-US" sz="900" b="1">
                <a:solidFill>
                  <a:schemeClr val="accent1"/>
                </a:solidFill>
                <a:latin typeface="游ゴシック" panose="020B0400000000000000" pitchFamily="50" charset="-128"/>
                <a:ea typeface="游ゴシック" panose="020B0400000000000000" pitchFamily="50" charset="-128"/>
              </a:rPr>
              <a:t>　</a:t>
            </a:r>
            <a:r>
              <a:rPr lang="ja-JP" altLang="en-US" sz="1050" b="1">
                <a:solidFill>
                  <a:schemeClr val="accent1"/>
                </a:solidFill>
                <a:latin typeface="游ゴシック" panose="020B0400000000000000" pitchFamily="50" charset="-128"/>
                <a:ea typeface="游ゴシック" panose="020B0400000000000000" pitchFamily="50" charset="-128"/>
              </a:rPr>
              <a:t>月間</a:t>
            </a:r>
            <a:r>
              <a:rPr lang="en-US" altLang="ja-JP" sz="1050" b="1">
                <a:solidFill>
                  <a:schemeClr val="accent1"/>
                </a:solidFill>
                <a:latin typeface="游ゴシック" panose="020B0400000000000000" pitchFamily="50" charset="-128"/>
                <a:ea typeface="游ゴシック" panose="020B0400000000000000" pitchFamily="50" charset="-128"/>
              </a:rPr>
              <a:t>UU </a:t>
            </a:r>
            <a:r>
              <a:rPr lang="en-US" altLang="ja-JP" sz="1600" b="1">
                <a:solidFill>
                  <a:schemeClr val="accent1"/>
                </a:solidFill>
                <a:latin typeface="游ゴシック" panose="020B0400000000000000" pitchFamily="50" charset="-128"/>
                <a:ea typeface="游ゴシック" panose="020B0400000000000000" pitchFamily="50" charset="-128"/>
              </a:rPr>
              <a:t>67</a:t>
            </a:r>
            <a:r>
              <a:rPr lang="ja-JP" altLang="en-US" sz="900" b="1">
                <a:solidFill>
                  <a:schemeClr val="accent1"/>
                </a:solidFill>
                <a:latin typeface="游ゴシック" panose="020B0400000000000000" pitchFamily="50" charset="-128"/>
                <a:ea typeface="游ゴシック" panose="020B0400000000000000" pitchFamily="50" charset="-128"/>
              </a:rPr>
              <a:t>万</a:t>
            </a:r>
            <a:r>
              <a:rPr lang="en-US" altLang="ja-JP" sz="900" b="1">
                <a:solidFill>
                  <a:schemeClr val="accent1"/>
                </a:solidFill>
                <a:latin typeface="游ゴシック" panose="020B0400000000000000" pitchFamily="50" charset="-128"/>
                <a:ea typeface="游ゴシック" panose="020B0400000000000000" pitchFamily="50" charset="-128"/>
              </a:rPr>
              <a:t>UU</a:t>
            </a:r>
          </a:p>
        </p:txBody>
      </p:sp>
      <p:sp>
        <p:nvSpPr>
          <p:cNvPr id="51" name="正方形/長方形 50">
            <a:extLst>
              <a:ext uri="{FF2B5EF4-FFF2-40B4-BE49-F238E27FC236}">
                <a16:creationId xmlns:a16="http://schemas.microsoft.com/office/drawing/2014/main" id="{E1572784-7B35-431A-8EB6-36FBED576869}"/>
              </a:ext>
            </a:extLst>
          </p:cNvPr>
          <p:cNvSpPr/>
          <p:nvPr/>
        </p:nvSpPr>
        <p:spPr>
          <a:xfrm>
            <a:off x="559767" y="697429"/>
            <a:ext cx="1260281"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5"/>
              </a:rPr>
              <a:t>https://4years.asahi.com/</a:t>
            </a:r>
            <a:endParaRPr lang="en-US" altLang="ja-JP" sz="700">
              <a:latin typeface="游ゴシック" panose="020B0400000000000000" pitchFamily="50" charset="-128"/>
              <a:ea typeface="游ゴシック" panose="020B0400000000000000" pitchFamily="50" charset="-128"/>
            </a:endParaRPr>
          </a:p>
        </p:txBody>
      </p:sp>
      <p:sp>
        <p:nvSpPr>
          <p:cNvPr id="52" name="正方形/長方形 51">
            <a:extLst>
              <a:ext uri="{FF2B5EF4-FFF2-40B4-BE49-F238E27FC236}">
                <a16:creationId xmlns:a16="http://schemas.microsoft.com/office/drawing/2014/main" id="{A4762AE8-E793-4C51-9AEF-16904ECA5159}"/>
              </a:ext>
            </a:extLst>
          </p:cNvPr>
          <p:cNvSpPr/>
          <p:nvPr/>
        </p:nvSpPr>
        <p:spPr>
          <a:xfrm>
            <a:off x="2028481" y="697429"/>
            <a:ext cx="1821332" cy="200055"/>
          </a:xfrm>
          <a:prstGeom prst="rect">
            <a:avLst/>
          </a:prstGeom>
        </p:spPr>
        <p:txBody>
          <a:bodyPr wrap="none">
            <a:spAutoFit/>
          </a:bodyPr>
          <a:lstStyle/>
          <a:p>
            <a:r>
              <a:rPr lang="en-US" altLang="ja-JP" sz="700">
                <a:latin typeface="游ゴシック" panose="020B0400000000000000" pitchFamily="50" charset="-128"/>
                <a:ea typeface="游ゴシック" panose="020B0400000000000000" pitchFamily="50" charset="-128"/>
                <a:hlinkClick r:id="rId6"/>
              </a:rPr>
              <a:t>https://pot.asahi.com/article/13281503</a:t>
            </a:r>
            <a:endParaRPr lang="en-US" altLang="ja-JP" sz="700">
              <a:latin typeface="游ゴシック" panose="020B0400000000000000" pitchFamily="50" charset="-128"/>
              <a:ea typeface="游ゴシック" panose="020B0400000000000000" pitchFamily="50" charset="-128"/>
            </a:endParaRPr>
          </a:p>
        </p:txBody>
      </p:sp>
      <p:pic>
        <p:nvPicPr>
          <p:cNvPr id="53" name="グラフィックス 52" descr="ドキュメント">
            <a:extLst>
              <a:ext uri="{FF2B5EF4-FFF2-40B4-BE49-F238E27FC236}">
                <a16:creationId xmlns:a16="http://schemas.microsoft.com/office/drawing/2014/main" id="{AB3DC60A-973E-41C2-A6D2-E56673202EC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913418" y="707456"/>
            <a:ext cx="180000" cy="180000"/>
          </a:xfrm>
          <a:prstGeom prst="rect">
            <a:avLst/>
          </a:prstGeom>
        </p:spPr>
      </p:pic>
      <p:pic>
        <p:nvPicPr>
          <p:cNvPr id="54" name="グラフィックス 53" descr="ノート PC">
            <a:extLst>
              <a:ext uri="{FF2B5EF4-FFF2-40B4-BE49-F238E27FC236}">
                <a16:creationId xmlns:a16="http://schemas.microsoft.com/office/drawing/2014/main" id="{FAC65FA1-DED8-4730-8DE5-FA6CC5DE2591}"/>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5196" y="689456"/>
            <a:ext cx="216000" cy="216000"/>
          </a:xfrm>
          <a:prstGeom prst="rect">
            <a:avLst/>
          </a:prstGeom>
        </p:spPr>
      </p:pic>
      <p:sp>
        <p:nvSpPr>
          <p:cNvPr id="62" name="テキスト プレースホルダー 2">
            <a:extLst>
              <a:ext uri="{FF2B5EF4-FFF2-40B4-BE49-F238E27FC236}">
                <a16:creationId xmlns:a16="http://schemas.microsoft.com/office/drawing/2014/main" id="{6148558E-C7A1-4B6E-A111-1E3778ED8000}"/>
              </a:ext>
            </a:extLst>
          </p:cNvPr>
          <p:cNvSpPr txBox="1">
            <a:spLocks/>
          </p:cNvSpPr>
          <p:nvPr/>
        </p:nvSpPr>
        <p:spPr>
          <a:xfrm>
            <a:off x="315696" y="2683145"/>
            <a:ext cx="543739"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概要</a:t>
            </a:r>
            <a:endParaRPr lang="en-US" altLang="ja-JP" sz="1400"/>
          </a:p>
        </p:txBody>
      </p:sp>
      <p:cxnSp>
        <p:nvCxnSpPr>
          <p:cNvPr id="68" name="直線コネクタ 67">
            <a:extLst>
              <a:ext uri="{FF2B5EF4-FFF2-40B4-BE49-F238E27FC236}">
                <a16:creationId xmlns:a16="http://schemas.microsoft.com/office/drawing/2014/main" id="{CA3D43A9-B8A9-4B48-B582-DD4AA8C6C750}"/>
              </a:ext>
            </a:extLst>
          </p:cNvPr>
          <p:cNvCxnSpPr>
            <a:cxnSpLocks/>
          </p:cNvCxnSpPr>
          <p:nvPr/>
        </p:nvCxnSpPr>
        <p:spPr>
          <a:xfrm>
            <a:off x="7092957" y="2951286"/>
            <a:ext cx="32279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テキスト プレースホルダー 2">
            <a:extLst>
              <a:ext uri="{FF2B5EF4-FFF2-40B4-BE49-F238E27FC236}">
                <a16:creationId xmlns:a16="http://schemas.microsoft.com/office/drawing/2014/main" id="{40A4A7A6-0505-4A5A-B6E4-20200748E9B4}"/>
              </a:ext>
            </a:extLst>
          </p:cNvPr>
          <p:cNvSpPr txBox="1">
            <a:spLocks/>
          </p:cNvSpPr>
          <p:nvPr/>
        </p:nvSpPr>
        <p:spPr>
          <a:xfrm>
            <a:off x="7045940" y="2683145"/>
            <a:ext cx="902811" cy="268141"/>
          </a:xfrm>
          <a:prstGeom prst="rect">
            <a:avLst/>
          </a:prstGeom>
        </p:spPr>
        <p:txBody>
          <a:bodyPr vert="horz" wrap="non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400"/>
              <a:t>広告事例</a:t>
            </a:r>
            <a:endParaRPr lang="en-US" altLang="ja-JP" sz="1400"/>
          </a:p>
        </p:txBody>
      </p:sp>
      <p:sp>
        <p:nvSpPr>
          <p:cNvPr id="70" name="テキスト ボックス 69">
            <a:extLst>
              <a:ext uri="{FF2B5EF4-FFF2-40B4-BE49-F238E27FC236}">
                <a16:creationId xmlns:a16="http://schemas.microsoft.com/office/drawing/2014/main" id="{27A8F2E6-CAE8-4EFD-9A50-CC2535160A2C}"/>
              </a:ext>
            </a:extLst>
          </p:cNvPr>
          <p:cNvSpPr txBox="1"/>
          <p:nvPr/>
        </p:nvSpPr>
        <p:spPr>
          <a:xfrm>
            <a:off x="6913386" y="3198182"/>
            <a:ext cx="2085977" cy="674332"/>
          </a:xfrm>
          <a:prstGeom prst="rect">
            <a:avLst/>
          </a:prstGeom>
          <a:noFill/>
        </p:spPr>
        <p:txBody>
          <a:bodyPr wrap="square" lIns="180000" tIns="72000" rtlCol="0">
            <a:noAutofit/>
          </a:bodyPr>
          <a:lstStyle/>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東海大学陸上競技部が森永製菓「</a:t>
            </a:r>
            <a:r>
              <a:rPr lang="en-US" altLang="ja-JP" sz="800">
                <a:solidFill>
                  <a:prstClr val="black"/>
                </a:solidFill>
                <a:latin typeface="游ゴシック" panose="020B0400000000000000" pitchFamily="50" charset="-128"/>
                <a:ea typeface="游ゴシック" panose="020B0400000000000000" pitchFamily="50" charset="-128"/>
              </a:rPr>
              <a:t>in</a:t>
            </a:r>
            <a:r>
              <a:rPr lang="ja-JP" altLang="en-US" sz="800">
                <a:solidFill>
                  <a:prstClr val="black"/>
                </a:solidFill>
                <a:latin typeface="游ゴシック" panose="020B0400000000000000" pitchFamily="50" charset="-128"/>
                <a:ea typeface="游ゴシック" panose="020B0400000000000000" pitchFamily="50" charset="-128"/>
              </a:rPr>
              <a:t>ゼリー」を用いてコンディション調整を行っていることを訴求。</a:t>
            </a:r>
          </a:p>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関東学生陸上競技連盟、東海大学と編集部が調整。</a:t>
            </a:r>
          </a:p>
        </p:txBody>
      </p:sp>
      <p:sp>
        <p:nvSpPr>
          <p:cNvPr id="71" name="テキスト プレースホルダー 2">
            <a:extLst>
              <a:ext uri="{FF2B5EF4-FFF2-40B4-BE49-F238E27FC236}">
                <a16:creationId xmlns:a16="http://schemas.microsoft.com/office/drawing/2014/main" id="{FAE8BE71-8C55-4046-BA17-75F1F64442AB}"/>
              </a:ext>
            </a:extLst>
          </p:cNvPr>
          <p:cNvSpPr txBox="1">
            <a:spLocks/>
          </p:cNvSpPr>
          <p:nvPr/>
        </p:nvSpPr>
        <p:spPr>
          <a:xfrm>
            <a:off x="6985253" y="3068335"/>
            <a:ext cx="1764667" cy="212293"/>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000"/>
              <a:t>■</a:t>
            </a:r>
            <a:r>
              <a:rPr lang="zh-TW" altLang="en-US" sz="1000"/>
              <a:t>広告主：森永製菓</a:t>
            </a:r>
          </a:p>
        </p:txBody>
      </p:sp>
      <p:cxnSp>
        <p:nvCxnSpPr>
          <p:cNvPr id="72" name="直線コネクタ 71">
            <a:extLst>
              <a:ext uri="{FF2B5EF4-FFF2-40B4-BE49-F238E27FC236}">
                <a16:creationId xmlns:a16="http://schemas.microsoft.com/office/drawing/2014/main" id="{E5F6678F-D02B-479A-AD90-B0FA8113F4F1}"/>
              </a:ext>
            </a:extLst>
          </p:cNvPr>
          <p:cNvCxnSpPr>
            <a:cxnSpLocks/>
          </p:cNvCxnSpPr>
          <p:nvPr/>
        </p:nvCxnSpPr>
        <p:spPr>
          <a:xfrm>
            <a:off x="370909" y="2951286"/>
            <a:ext cx="64338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テキスト プレースホルダー 2">
            <a:extLst>
              <a:ext uri="{FF2B5EF4-FFF2-40B4-BE49-F238E27FC236}">
                <a16:creationId xmlns:a16="http://schemas.microsoft.com/office/drawing/2014/main" id="{68A4BCEB-AC27-4CB4-8484-F1749451B0DF}"/>
              </a:ext>
            </a:extLst>
          </p:cNvPr>
          <p:cNvSpPr txBox="1">
            <a:spLocks/>
          </p:cNvSpPr>
          <p:nvPr/>
        </p:nvSpPr>
        <p:spPr>
          <a:xfrm>
            <a:off x="2406233" y="5791079"/>
            <a:ext cx="369038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a:t>
            </a:r>
            <a:r>
              <a:rPr lang="en-US" altLang="ja-JP" sz="1100">
                <a:latin typeface="游ゴシック" panose="020B0400000000000000" pitchFamily="50" charset="-128"/>
                <a:ea typeface="游ゴシック" panose="020B0400000000000000" pitchFamily="50" charset="-128"/>
              </a:rPr>
              <a:t>LINE</a:t>
            </a:r>
            <a:r>
              <a:rPr lang="ja-JP" altLang="en-US" sz="1100">
                <a:latin typeface="游ゴシック" panose="020B0400000000000000" pitchFamily="50" charset="-128"/>
                <a:ea typeface="游ゴシック" panose="020B0400000000000000" pitchFamily="50" charset="-128"/>
              </a:rPr>
              <a:t>公式アカウント</a:t>
            </a:r>
            <a:endParaRPr lang="ja-JP" altLang="en-US" sz="1100"/>
          </a:p>
        </p:txBody>
      </p:sp>
      <p:sp>
        <p:nvSpPr>
          <p:cNvPr id="76" name="テキスト ボックス 75">
            <a:extLst>
              <a:ext uri="{FF2B5EF4-FFF2-40B4-BE49-F238E27FC236}">
                <a16:creationId xmlns:a16="http://schemas.microsoft.com/office/drawing/2014/main" id="{9F61BD57-684C-4625-A1C9-9A604755266E}"/>
              </a:ext>
            </a:extLst>
          </p:cNvPr>
          <p:cNvSpPr txBox="1"/>
          <p:nvPr/>
        </p:nvSpPr>
        <p:spPr>
          <a:xfrm>
            <a:off x="6913386" y="4490469"/>
            <a:ext cx="2085977" cy="674332"/>
          </a:xfrm>
          <a:prstGeom prst="rect">
            <a:avLst/>
          </a:prstGeom>
          <a:noFill/>
        </p:spPr>
        <p:txBody>
          <a:bodyPr wrap="square" lIns="180000" tIns="72000" rtlCol="0">
            <a:noAutofit/>
          </a:bodyPr>
          <a:lstStyle/>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リクルーティング広告。</a:t>
            </a:r>
            <a:endParaRPr lang="en-US" altLang="ja-JP" sz="800">
              <a:solidFill>
                <a:prstClr val="black"/>
              </a:solidFill>
              <a:latin typeface="游ゴシック" panose="020B0400000000000000" pitchFamily="50" charset="-128"/>
              <a:ea typeface="游ゴシック" panose="020B0400000000000000" pitchFamily="50" charset="-128"/>
            </a:endParaRPr>
          </a:p>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媒体との親和性を考慮し、自社の体育会出身の若手社員を通じて、なぜ太陽ホールディングスを選択したのか、現在の仕事の内容、やりがいについてインタビュー。</a:t>
            </a:r>
          </a:p>
          <a:p>
            <a:pPr lvl="0">
              <a:lnSpc>
                <a:spcPct val="110000"/>
              </a:lnSpc>
            </a:pPr>
            <a:r>
              <a:rPr lang="ja-JP" altLang="en-US" sz="800">
                <a:solidFill>
                  <a:prstClr val="black"/>
                </a:solidFill>
                <a:latin typeface="游ゴシック" panose="020B0400000000000000" pitchFamily="50" charset="-128"/>
                <a:ea typeface="游ゴシック" panose="020B0400000000000000" pitchFamily="50" charset="-128"/>
              </a:rPr>
              <a:t>大学生アスリートに直接届ける冊子「</a:t>
            </a:r>
            <a:r>
              <a:rPr lang="en-US" altLang="ja-JP" sz="800">
                <a:solidFill>
                  <a:prstClr val="black"/>
                </a:solidFill>
                <a:latin typeface="游ゴシック" panose="020B0400000000000000" pitchFamily="50" charset="-128"/>
                <a:ea typeface="游ゴシック" panose="020B0400000000000000" pitchFamily="50" charset="-128"/>
              </a:rPr>
              <a:t>4years.</a:t>
            </a:r>
            <a:r>
              <a:rPr lang="ja-JP" altLang="en-US" sz="800">
                <a:solidFill>
                  <a:prstClr val="black"/>
                </a:solidFill>
                <a:latin typeface="游ゴシック" panose="020B0400000000000000" pitchFamily="50" charset="-128"/>
                <a:ea typeface="游ゴシック" panose="020B0400000000000000" pitchFamily="50" charset="-128"/>
              </a:rPr>
              <a:t>就活応援マガジン」にも同内容で掲載。</a:t>
            </a:r>
          </a:p>
        </p:txBody>
      </p:sp>
      <p:sp>
        <p:nvSpPr>
          <p:cNvPr id="77" name="テキスト プレースホルダー 2">
            <a:extLst>
              <a:ext uri="{FF2B5EF4-FFF2-40B4-BE49-F238E27FC236}">
                <a16:creationId xmlns:a16="http://schemas.microsoft.com/office/drawing/2014/main" id="{D5C25A46-1492-416C-874D-2934952AA1C7}"/>
              </a:ext>
            </a:extLst>
          </p:cNvPr>
          <p:cNvSpPr txBox="1">
            <a:spLocks/>
          </p:cNvSpPr>
          <p:nvPr/>
        </p:nvSpPr>
        <p:spPr>
          <a:xfrm>
            <a:off x="6985253" y="4342650"/>
            <a:ext cx="2339131" cy="235376"/>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10000"/>
              </a:lnSpc>
              <a:spcBef>
                <a:spcPts val="0"/>
              </a:spcBef>
            </a:pPr>
            <a:r>
              <a:rPr lang="ja-JP" altLang="en-US" sz="1000"/>
              <a:t>■</a:t>
            </a:r>
            <a:r>
              <a:rPr lang="zh-TW" altLang="en-US" sz="1000"/>
              <a:t>広告主：</a:t>
            </a:r>
            <a:r>
              <a:rPr lang="ja-JP" altLang="en-US" sz="1000"/>
              <a:t>太陽ホールディングス</a:t>
            </a:r>
            <a:endParaRPr lang="zh-TW" altLang="en-US" sz="1000"/>
          </a:p>
        </p:txBody>
      </p:sp>
      <p:pic>
        <p:nvPicPr>
          <p:cNvPr id="78" name="図 77">
            <a:extLst>
              <a:ext uri="{FF2B5EF4-FFF2-40B4-BE49-F238E27FC236}">
                <a16:creationId xmlns:a16="http://schemas.microsoft.com/office/drawing/2014/main" id="{C3DFD299-ACB3-4640-AAB6-ED61BF4E6A9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13577"/>
          <a:stretch/>
        </p:blipFill>
        <p:spPr>
          <a:xfrm>
            <a:off x="9074040" y="4418425"/>
            <a:ext cx="1210920" cy="1271503"/>
          </a:xfrm>
          <a:prstGeom prst="rect">
            <a:avLst/>
          </a:prstGeom>
          <a:ln>
            <a:solidFill>
              <a:schemeClr val="bg1">
                <a:lumMod val="75000"/>
              </a:schemeClr>
            </a:solidFill>
          </a:ln>
        </p:spPr>
      </p:pic>
      <p:sp>
        <p:nvSpPr>
          <p:cNvPr id="79" name="テキスト ボックス 78">
            <a:extLst>
              <a:ext uri="{FF2B5EF4-FFF2-40B4-BE49-F238E27FC236}">
                <a16:creationId xmlns:a16="http://schemas.microsoft.com/office/drawing/2014/main" id="{FCD98B20-A253-4FDD-8003-70C6D4A29563}"/>
              </a:ext>
            </a:extLst>
          </p:cNvPr>
          <p:cNvSpPr txBox="1"/>
          <p:nvPr/>
        </p:nvSpPr>
        <p:spPr>
          <a:xfrm>
            <a:off x="6904727" y="6096777"/>
            <a:ext cx="3276730" cy="674332"/>
          </a:xfrm>
          <a:prstGeom prst="rect">
            <a:avLst/>
          </a:prstGeom>
          <a:noFill/>
        </p:spPr>
        <p:txBody>
          <a:bodyPr wrap="square" lIns="180000" tIns="72000" rtlCol="0">
            <a:noAutofit/>
          </a:bodyPr>
          <a:lstStyle/>
          <a:p>
            <a:r>
              <a:rPr lang="ja-JP" altLang="en-US" sz="800" b="1">
                <a:latin typeface="游ゴシック" panose="020B0400000000000000" pitchFamily="50" charset="-128"/>
                <a:ea typeface="游ゴシック" panose="020B0400000000000000" pitchFamily="50" charset="-128"/>
              </a:rPr>
              <a:t>森永製菓、チャコット、フォーナインズ、</a:t>
            </a:r>
            <a:r>
              <a:rPr lang="en-US" altLang="ja-JP" sz="800" b="1">
                <a:latin typeface="游ゴシック" panose="020B0400000000000000" pitchFamily="50" charset="-128"/>
                <a:ea typeface="游ゴシック" panose="020B0400000000000000" pitchFamily="50" charset="-128"/>
              </a:rPr>
              <a:t>TBS</a:t>
            </a:r>
            <a:r>
              <a:rPr lang="ja-JP" altLang="en-US" sz="800" b="1">
                <a:latin typeface="游ゴシック" panose="020B0400000000000000" pitchFamily="50" charset="-128"/>
                <a:ea typeface="游ゴシック" panose="020B0400000000000000" pitchFamily="50" charset="-128"/>
              </a:rPr>
              <a:t>、大正製薬、</a:t>
            </a:r>
            <a:endParaRPr lang="en-US" altLang="ja-JP" sz="800" b="1">
              <a:latin typeface="游ゴシック" panose="020B0400000000000000" pitchFamily="50" charset="-128"/>
              <a:ea typeface="游ゴシック" panose="020B0400000000000000" pitchFamily="50" charset="-128"/>
            </a:endParaRPr>
          </a:p>
          <a:p>
            <a:r>
              <a:rPr lang="ja-JP" altLang="en-US" sz="800" b="1">
                <a:latin typeface="游ゴシック" panose="020B0400000000000000" pitchFamily="50" charset="-128"/>
                <a:ea typeface="游ゴシック" panose="020B0400000000000000" pitchFamily="50" charset="-128"/>
              </a:rPr>
              <a:t>富士フイルム、ファミリーマート、マンダム、フラグスポート、クボタ、三菱地所、明治安田生命ほか</a:t>
            </a:r>
          </a:p>
        </p:txBody>
      </p:sp>
      <p:sp>
        <p:nvSpPr>
          <p:cNvPr id="80" name="テキスト プレースホルダー 2">
            <a:extLst>
              <a:ext uri="{FF2B5EF4-FFF2-40B4-BE49-F238E27FC236}">
                <a16:creationId xmlns:a16="http://schemas.microsoft.com/office/drawing/2014/main" id="{330E5DD0-751A-44EE-B326-C04300F81099}"/>
              </a:ext>
            </a:extLst>
          </p:cNvPr>
          <p:cNvSpPr txBox="1">
            <a:spLocks/>
          </p:cNvSpPr>
          <p:nvPr/>
        </p:nvSpPr>
        <p:spPr>
          <a:xfrm>
            <a:off x="6968795" y="5947901"/>
            <a:ext cx="1824882"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■実績広告主</a:t>
            </a:r>
          </a:p>
        </p:txBody>
      </p:sp>
      <p:sp>
        <p:nvSpPr>
          <p:cNvPr id="82" name="テキスト プレースホルダー 2">
            <a:extLst>
              <a:ext uri="{FF2B5EF4-FFF2-40B4-BE49-F238E27FC236}">
                <a16:creationId xmlns:a16="http://schemas.microsoft.com/office/drawing/2014/main" id="{E504FC11-8999-43DF-A1ED-D2D77873E539}"/>
              </a:ext>
            </a:extLst>
          </p:cNvPr>
          <p:cNvSpPr txBox="1">
            <a:spLocks/>
          </p:cNvSpPr>
          <p:nvPr/>
        </p:nvSpPr>
        <p:spPr>
          <a:xfrm>
            <a:off x="281845" y="3007631"/>
            <a:ext cx="1631573" cy="37862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a:t>
            </a:r>
            <a:r>
              <a:rPr lang="ja-JP" altLang="en-US" sz="1100">
                <a:latin typeface="游ゴシック" panose="020B0400000000000000" pitchFamily="50" charset="-128"/>
                <a:ea typeface="游ゴシック" panose="020B0400000000000000" pitchFamily="50" charset="-128"/>
              </a:rPr>
              <a:t>質の高いヒューマンストーリー記事を配信</a:t>
            </a:r>
            <a:endParaRPr lang="ja-JP" altLang="en-US" sz="1100"/>
          </a:p>
        </p:txBody>
      </p:sp>
      <p:pic>
        <p:nvPicPr>
          <p:cNvPr id="83" name="図 82" descr="スクリーンショット が含まれている画像&#10;&#10;自動的に生成された説明">
            <a:extLst>
              <a:ext uri="{FF2B5EF4-FFF2-40B4-BE49-F238E27FC236}">
                <a16:creationId xmlns:a16="http://schemas.microsoft.com/office/drawing/2014/main" id="{0ED75B0C-A448-483C-93E3-4A9AA6090E6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39358" y="4357515"/>
            <a:ext cx="1997442" cy="2793173"/>
          </a:xfrm>
          <a:prstGeom prst="rect">
            <a:avLst/>
          </a:prstGeom>
          <a:ln w="6350">
            <a:solidFill>
              <a:schemeClr val="bg1">
                <a:lumMod val="75000"/>
              </a:schemeClr>
            </a:solidFill>
          </a:ln>
          <a:effectLst/>
        </p:spPr>
      </p:pic>
      <p:sp>
        <p:nvSpPr>
          <p:cNvPr id="91" name="テキスト プレースホルダー 2">
            <a:extLst>
              <a:ext uri="{FF2B5EF4-FFF2-40B4-BE49-F238E27FC236}">
                <a16:creationId xmlns:a16="http://schemas.microsoft.com/office/drawing/2014/main" id="{BEDDB411-2C71-4690-80BC-64BEDB0552C2}"/>
              </a:ext>
            </a:extLst>
          </p:cNvPr>
          <p:cNvSpPr txBox="1">
            <a:spLocks/>
          </p:cNvSpPr>
          <p:nvPr/>
        </p:nvSpPr>
        <p:spPr>
          <a:xfrm>
            <a:off x="2380940" y="3325094"/>
            <a:ext cx="369038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■ユーザー</a:t>
            </a:r>
          </a:p>
        </p:txBody>
      </p:sp>
      <p:sp>
        <p:nvSpPr>
          <p:cNvPr id="92" name="正方形/長方形 91">
            <a:extLst>
              <a:ext uri="{FF2B5EF4-FFF2-40B4-BE49-F238E27FC236}">
                <a16:creationId xmlns:a16="http://schemas.microsoft.com/office/drawing/2014/main" id="{AA03F800-BEE0-41C6-B373-40CF86CBD4EB}"/>
              </a:ext>
            </a:extLst>
          </p:cNvPr>
          <p:cNvSpPr/>
          <p:nvPr/>
        </p:nvSpPr>
        <p:spPr>
          <a:xfrm>
            <a:off x="375196" y="966217"/>
            <a:ext cx="9945708" cy="154549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プレースホルダー 2">
            <a:extLst>
              <a:ext uri="{FF2B5EF4-FFF2-40B4-BE49-F238E27FC236}">
                <a16:creationId xmlns:a16="http://schemas.microsoft.com/office/drawing/2014/main" id="{586284FD-E124-4F38-A177-99E82C022AAF}"/>
              </a:ext>
            </a:extLst>
          </p:cNvPr>
          <p:cNvSpPr txBox="1">
            <a:spLocks/>
          </p:cNvSpPr>
          <p:nvPr/>
        </p:nvSpPr>
        <p:spPr>
          <a:xfrm>
            <a:off x="1798715" y="1051984"/>
            <a:ext cx="8622863" cy="466820"/>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en-US" altLang="ja-JP"/>
              <a:t>25</a:t>
            </a:r>
            <a:r>
              <a:rPr lang="ja-JP" altLang="en-US"/>
              <a:t>～</a:t>
            </a:r>
            <a:r>
              <a:rPr lang="en-US" altLang="ja-JP"/>
              <a:t>44</a:t>
            </a:r>
            <a:r>
              <a:rPr lang="ja-JP" altLang="en-US"/>
              <a:t>歳の男性ビジネスマンと約</a:t>
            </a:r>
            <a:r>
              <a:rPr lang="en-US" altLang="ja-JP"/>
              <a:t>20</a:t>
            </a:r>
            <a:r>
              <a:rPr lang="ja-JP" altLang="en-US"/>
              <a:t>万人の大学生アスリートが中心。</a:t>
            </a:r>
            <a:endParaRPr lang="en-US" altLang="ja-JP"/>
          </a:p>
        </p:txBody>
      </p:sp>
      <p:sp>
        <p:nvSpPr>
          <p:cNvPr id="94" name="テキスト プレースホルダー 2">
            <a:extLst>
              <a:ext uri="{FF2B5EF4-FFF2-40B4-BE49-F238E27FC236}">
                <a16:creationId xmlns:a16="http://schemas.microsoft.com/office/drawing/2014/main" id="{D50E4B97-C823-4C2B-8DEB-6E519AD61DA4}"/>
              </a:ext>
            </a:extLst>
          </p:cNvPr>
          <p:cNvSpPr txBox="1">
            <a:spLocks/>
          </p:cNvSpPr>
          <p:nvPr/>
        </p:nvSpPr>
        <p:spPr>
          <a:xfrm>
            <a:off x="534092" y="1142207"/>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ターゲット</a:t>
            </a:r>
          </a:p>
        </p:txBody>
      </p:sp>
      <p:sp>
        <p:nvSpPr>
          <p:cNvPr id="95" name="テキスト プレースホルダー 2">
            <a:extLst>
              <a:ext uri="{FF2B5EF4-FFF2-40B4-BE49-F238E27FC236}">
                <a16:creationId xmlns:a16="http://schemas.microsoft.com/office/drawing/2014/main" id="{E3E45869-0829-484E-83C3-E5D4F7E5F51C}"/>
              </a:ext>
            </a:extLst>
          </p:cNvPr>
          <p:cNvSpPr txBox="1">
            <a:spLocks/>
          </p:cNvSpPr>
          <p:nvPr/>
        </p:nvSpPr>
        <p:spPr>
          <a:xfrm>
            <a:off x="1798715" y="1714572"/>
            <a:ext cx="8622863" cy="716513"/>
          </a:xfrm>
          <a:prstGeom prst="rect">
            <a:avLst/>
          </a:prstGeom>
        </p:spPr>
        <p:txBody>
          <a:bodyPr vert="horz" lIns="91440" tIns="72000" rIns="91440" bIns="45720" rtlCol="0" anchor="ctr">
            <a:noAutofit/>
          </a:bodyPr>
          <a:lstStyle>
            <a:defPPr>
              <a:defRPr lang="en-US"/>
            </a:defPPr>
            <a:lvl1pPr indent="0" defTabSz="1007943">
              <a:lnSpc>
                <a:spcPct val="110000"/>
              </a:lnSpc>
              <a:spcBef>
                <a:spcPts val="0"/>
              </a:spcBef>
              <a:buFont typeface="Arial" panose="020B0604020202020204" pitchFamily="34" charset="0"/>
              <a:buNone/>
              <a:defRPr kumimoji="1" sz="2000" b="1"/>
            </a:lvl1pPr>
            <a:lvl2pPr marL="503971" indent="0" defTabSz="1007943">
              <a:lnSpc>
                <a:spcPct val="90000"/>
              </a:lnSpc>
              <a:spcBef>
                <a:spcPts val="551"/>
              </a:spcBef>
              <a:buFont typeface="Arial" panose="020B0604020202020204" pitchFamily="34" charset="0"/>
              <a:buNone/>
              <a:defRPr kumimoji="1" sz="2646"/>
            </a:lvl2pPr>
            <a:lvl3pPr marL="1259929" indent="-251986" defTabSz="1007943">
              <a:lnSpc>
                <a:spcPct val="90000"/>
              </a:lnSpc>
              <a:spcBef>
                <a:spcPts val="551"/>
              </a:spcBef>
              <a:buFont typeface="Arial" panose="020B0604020202020204" pitchFamily="34" charset="0"/>
              <a:buChar char="•"/>
              <a:defRPr kumimoji="1" sz="2205"/>
            </a:lvl3pPr>
            <a:lvl4pPr marL="1763900" indent="-251986" defTabSz="1007943">
              <a:lnSpc>
                <a:spcPct val="90000"/>
              </a:lnSpc>
              <a:spcBef>
                <a:spcPts val="551"/>
              </a:spcBef>
              <a:buFont typeface="Arial" panose="020B0604020202020204" pitchFamily="34" charset="0"/>
              <a:buChar char="•"/>
              <a:defRPr kumimoji="1" sz="1984"/>
            </a:lvl4pPr>
            <a:lvl5pPr marL="2267872" indent="-251986" defTabSz="1007943">
              <a:lnSpc>
                <a:spcPct val="90000"/>
              </a:lnSpc>
              <a:spcBef>
                <a:spcPts val="551"/>
              </a:spcBef>
              <a:buFont typeface="Arial" panose="020B0604020202020204" pitchFamily="34" charset="0"/>
              <a:buChar char="•"/>
              <a:defRPr kumimoji="1" sz="1984"/>
            </a:lvl5pPr>
            <a:lvl6pPr marL="2771844" indent="-251986" defTabSz="1007943">
              <a:lnSpc>
                <a:spcPct val="90000"/>
              </a:lnSpc>
              <a:spcBef>
                <a:spcPts val="551"/>
              </a:spcBef>
              <a:buFont typeface="Arial" panose="020B0604020202020204" pitchFamily="34" charset="0"/>
              <a:buChar char="•"/>
              <a:defRPr kumimoji="1" sz="1984"/>
            </a:lvl6pPr>
            <a:lvl7pPr marL="3275815" indent="-251986" defTabSz="1007943">
              <a:lnSpc>
                <a:spcPct val="90000"/>
              </a:lnSpc>
              <a:spcBef>
                <a:spcPts val="551"/>
              </a:spcBef>
              <a:buFont typeface="Arial" panose="020B0604020202020204" pitchFamily="34" charset="0"/>
              <a:buChar char="•"/>
              <a:defRPr kumimoji="1" sz="1984"/>
            </a:lvl7pPr>
            <a:lvl8pPr marL="3779787" indent="-251986" defTabSz="1007943">
              <a:lnSpc>
                <a:spcPct val="90000"/>
              </a:lnSpc>
              <a:spcBef>
                <a:spcPts val="551"/>
              </a:spcBef>
              <a:buFont typeface="Arial" panose="020B0604020202020204" pitchFamily="34" charset="0"/>
              <a:buChar char="•"/>
              <a:defRPr kumimoji="1" sz="1984"/>
            </a:lvl8pPr>
            <a:lvl9pPr marL="4283758" indent="-251986" defTabSz="1007943">
              <a:lnSpc>
                <a:spcPct val="90000"/>
              </a:lnSpc>
              <a:spcBef>
                <a:spcPts val="551"/>
              </a:spcBef>
              <a:buFont typeface="Arial" panose="020B0604020202020204" pitchFamily="34" charset="0"/>
              <a:buChar char="•"/>
              <a:defRPr kumimoji="1" sz="1984"/>
            </a:lvl9pPr>
          </a:lstStyle>
          <a:p>
            <a:r>
              <a:rPr lang="ja-JP" altLang="en-US" sz="1600"/>
              <a:t>「大学スポーツ」のヒューマンドラマに密着。指導者やアスリート、競技団体と連携した</a:t>
            </a:r>
          </a:p>
          <a:p>
            <a:r>
              <a:rPr lang="ja-JP" altLang="en-US" sz="1600"/>
              <a:t>広告展開も可能。</a:t>
            </a:r>
            <a:r>
              <a:rPr lang="en-US" altLang="ja-JP" sz="1600"/>
              <a:t>4years.</a:t>
            </a:r>
            <a:r>
              <a:rPr lang="ja-JP" altLang="en-US" sz="1600"/>
              <a:t>就活応援マガジンなどでリクルーティングニーズにも対応。</a:t>
            </a:r>
          </a:p>
        </p:txBody>
      </p:sp>
      <p:cxnSp>
        <p:nvCxnSpPr>
          <p:cNvPr id="96" name="直線コネクタ 95">
            <a:extLst>
              <a:ext uri="{FF2B5EF4-FFF2-40B4-BE49-F238E27FC236}">
                <a16:creationId xmlns:a16="http://schemas.microsoft.com/office/drawing/2014/main" id="{AF8C4386-6F1D-4C3D-8240-F49EA06D0F17}"/>
              </a:ext>
            </a:extLst>
          </p:cNvPr>
          <p:cNvCxnSpPr>
            <a:cxnSpLocks/>
          </p:cNvCxnSpPr>
          <p:nvPr/>
        </p:nvCxnSpPr>
        <p:spPr>
          <a:xfrm>
            <a:off x="466015" y="1608104"/>
            <a:ext cx="969033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テキスト プレースホルダー 2">
            <a:extLst>
              <a:ext uri="{FF2B5EF4-FFF2-40B4-BE49-F238E27FC236}">
                <a16:creationId xmlns:a16="http://schemas.microsoft.com/office/drawing/2014/main" id="{B7B4074F-2E01-423F-964B-5101F97AF954}"/>
              </a:ext>
            </a:extLst>
          </p:cNvPr>
          <p:cNvSpPr txBox="1">
            <a:spLocks/>
          </p:cNvSpPr>
          <p:nvPr/>
        </p:nvSpPr>
        <p:spPr>
          <a:xfrm>
            <a:off x="534092" y="1892670"/>
            <a:ext cx="1196161" cy="287907"/>
          </a:xfrm>
          <a:prstGeom prst="homePlate">
            <a:avLst/>
          </a:prstGeom>
          <a:solidFill>
            <a:schemeClr val="bg1"/>
          </a:solidFill>
        </p:spPr>
        <p:txBody>
          <a:bodyPr vert="horz" lIns="91440" tIns="72000" rIns="91440" bIns="36000" rtlCol="0" anchor="ctr">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a:r>
              <a:rPr lang="ja-JP" altLang="en-US" sz="1400"/>
              <a:t>特徴</a:t>
            </a:r>
          </a:p>
        </p:txBody>
      </p:sp>
      <p:sp>
        <p:nvSpPr>
          <p:cNvPr id="98" name="テキスト プレースホルダー 2">
            <a:extLst>
              <a:ext uri="{FF2B5EF4-FFF2-40B4-BE49-F238E27FC236}">
                <a16:creationId xmlns:a16="http://schemas.microsoft.com/office/drawing/2014/main" id="{2371DA73-808F-495F-AB73-41AFAAC11D95}"/>
              </a:ext>
            </a:extLst>
          </p:cNvPr>
          <p:cNvSpPr txBox="1">
            <a:spLocks/>
          </p:cNvSpPr>
          <p:nvPr/>
        </p:nvSpPr>
        <p:spPr>
          <a:xfrm>
            <a:off x="2380940" y="3083805"/>
            <a:ext cx="369038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■規模</a:t>
            </a:r>
          </a:p>
        </p:txBody>
      </p:sp>
      <p:pic>
        <p:nvPicPr>
          <p:cNvPr id="99" name="Picture 4">
            <a:extLst>
              <a:ext uri="{FF2B5EF4-FFF2-40B4-BE49-F238E27FC236}">
                <a16:creationId xmlns:a16="http://schemas.microsoft.com/office/drawing/2014/main" id="{EC924F68-7A6E-47D1-8EB5-D111433B58BA}"/>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b="15209"/>
          <a:stretch/>
        </p:blipFill>
        <p:spPr bwMode="auto">
          <a:xfrm>
            <a:off x="9074040" y="3040509"/>
            <a:ext cx="1234658" cy="124748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00" name="正方形/長方形 99">
            <a:extLst>
              <a:ext uri="{FF2B5EF4-FFF2-40B4-BE49-F238E27FC236}">
                <a16:creationId xmlns:a16="http://schemas.microsoft.com/office/drawing/2014/main" id="{28D83AD8-D50D-44B2-BB44-4F2E2E8899E8}"/>
              </a:ext>
            </a:extLst>
          </p:cNvPr>
          <p:cNvSpPr/>
          <p:nvPr/>
        </p:nvSpPr>
        <p:spPr>
          <a:xfrm>
            <a:off x="6985253" y="3946955"/>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14">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101" name="正方形/長方形 100">
            <a:extLst>
              <a:ext uri="{FF2B5EF4-FFF2-40B4-BE49-F238E27FC236}">
                <a16:creationId xmlns:a16="http://schemas.microsoft.com/office/drawing/2014/main" id="{09C76265-BA56-4EE2-B5AD-1FA1573B6107}"/>
              </a:ext>
            </a:extLst>
          </p:cNvPr>
          <p:cNvSpPr/>
          <p:nvPr/>
        </p:nvSpPr>
        <p:spPr>
          <a:xfrm>
            <a:off x="6985253" y="5760123"/>
            <a:ext cx="813043" cy="200055"/>
          </a:xfrm>
          <a:prstGeom prst="rect">
            <a:avLst/>
          </a:prstGeom>
        </p:spPr>
        <p:txBody>
          <a:bodyPr wrap="none">
            <a:spAutoFit/>
          </a:bodyPr>
          <a:lstStyle/>
          <a:p>
            <a:pPr lvl="0"/>
            <a:r>
              <a:rPr lang="ja-JP" altLang="en-US" sz="700">
                <a:solidFill>
                  <a:prstClr val="black"/>
                </a:solidFill>
                <a:latin typeface="游ゴシック" panose="020B0400000000000000" pitchFamily="50" charset="-128"/>
                <a:ea typeface="游ゴシック" panose="020B0400000000000000" pitchFamily="50" charset="-128"/>
                <a:hlinkClick r:id="rId15">
                  <a:extLst>
                    <a:ext uri="{A12FA001-AC4F-418D-AE19-62706E023703}">
                      <ahyp:hlinkClr xmlns:ahyp="http://schemas.microsoft.com/office/drawing/2018/hyperlinkcolor" val="tx"/>
                    </a:ext>
                  </a:extLst>
                </a:hlinkClick>
              </a:rPr>
              <a:t>リンクはこちら</a:t>
            </a:r>
            <a:endParaRPr lang="en-US" altLang="ja-JP" sz="700">
              <a:solidFill>
                <a:prstClr val="black"/>
              </a:solidFill>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B51B2500-DB2D-4368-B953-0C550AB902D5}"/>
              </a:ext>
            </a:extLst>
          </p:cNvPr>
          <p:cNvSpPr/>
          <p:nvPr/>
        </p:nvSpPr>
        <p:spPr>
          <a:xfrm>
            <a:off x="1715964" y="5348288"/>
            <a:ext cx="601303" cy="442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5" name="図 14" descr="図形, 矢印&#10;&#10;自動的に生成された説明">
            <a:extLst>
              <a:ext uri="{FF2B5EF4-FFF2-40B4-BE49-F238E27FC236}">
                <a16:creationId xmlns:a16="http://schemas.microsoft.com/office/drawing/2014/main" id="{C8A0AB0D-EDB0-408C-9F5D-54BBB6EC5124}"/>
              </a:ext>
            </a:extLst>
          </p:cNvPr>
          <p:cNvPicPr>
            <a:picLocks noChangeAspect="1"/>
          </p:cNvPicPr>
          <p:nvPr/>
        </p:nvPicPr>
        <p:blipFill>
          <a:blip r:embed="rId16"/>
          <a:stretch>
            <a:fillRect/>
          </a:stretch>
        </p:blipFill>
        <p:spPr>
          <a:xfrm>
            <a:off x="5742818" y="5931957"/>
            <a:ext cx="983408" cy="662816"/>
          </a:xfrm>
          <a:prstGeom prst="rect">
            <a:avLst/>
          </a:prstGeom>
        </p:spPr>
      </p:pic>
      <p:sp>
        <p:nvSpPr>
          <p:cNvPr id="60" name="テキスト プレースホルダー 2">
            <a:extLst>
              <a:ext uri="{FF2B5EF4-FFF2-40B4-BE49-F238E27FC236}">
                <a16:creationId xmlns:a16="http://schemas.microsoft.com/office/drawing/2014/main" id="{BDE2665F-63DF-49DE-BC90-DAD7A0456EAB}"/>
              </a:ext>
            </a:extLst>
          </p:cNvPr>
          <p:cNvSpPr txBox="1">
            <a:spLocks/>
          </p:cNvSpPr>
          <p:nvPr/>
        </p:nvSpPr>
        <p:spPr>
          <a:xfrm>
            <a:off x="2406232" y="6716850"/>
            <a:ext cx="3690387" cy="226271"/>
          </a:xfrm>
          <a:prstGeom prst="rect">
            <a:avLst/>
          </a:prstGeom>
        </p:spPr>
        <p:txBody>
          <a:bodyPr vert="horz" wrap="square" lIns="91440" tIns="36000" rIns="91440" bIns="36000" rtlCol="0" anchor="ctr">
            <a:spAutoFit/>
          </a:bodyPr>
          <a:lstStyle>
            <a:lvl1pPr marL="0" indent="0" algn="l" defTabSz="1007943" rtl="0" eaLnBrk="1" latinLnBrk="0" hangingPunct="1">
              <a:lnSpc>
                <a:spcPct val="90000"/>
              </a:lnSpc>
              <a:spcBef>
                <a:spcPts val="1102"/>
              </a:spcBef>
              <a:buFont typeface="Arial" panose="020B0604020202020204" pitchFamily="34" charset="0"/>
              <a:buNone/>
              <a:defRPr kumimoji="1" sz="3086" b="1" kern="1200">
                <a:solidFill>
                  <a:schemeClr val="tx1"/>
                </a:solidFill>
                <a:latin typeface="+mn-lt"/>
                <a:ea typeface="+mn-ea"/>
                <a:cs typeface="+mn-cs"/>
              </a:defRPr>
            </a:lvl1pPr>
            <a:lvl2pPr marL="503971" indent="0" algn="l" defTabSz="1007943" rtl="0" eaLnBrk="1" latinLnBrk="0" hangingPunct="1">
              <a:lnSpc>
                <a:spcPct val="90000"/>
              </a:lnSpc>
              <a:spcBef>
                <a:spcPts val="551"/>
              </a:spcBef>
              <a:buFont typeface="Arial" panose="020B0604020202020204" pitchFamily="34" charset="0"/>
              <a:buNone/>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100"/>
              <a:t>■ライブ配信や動画コンテンツも</a:t>
            </a:r>
          </a:p>
        </p:txBody>
      </p:sp>
      <p:sp>
        <p:nvSpPr>
          <p:cNvPr id="61" name="正方形/長方形 60">
            <a:extLst>
              <a:ext uri="{FF2B5EF4-FFF2-40B4-BE49-F238E27FC236}">
                <a16:creationId xmlns:a16="http://schemas.microsoft.com/office/drawing/2014/main" id="{EEDC8BC4-192B-4134-88BC-D147D77C3938}"/>
              </a:ext>
            </a:extLst>
          </p:cNvPr>
          <p:cNvSpPr/>
          <p:nvPr/>
        </p:nvSpPr>
        <p:spPr>
          <a:xfrm>
            <a:off x="2466624" y="5943157"/>
            <a:ext cx="3259417" cy="773694"/>
          </a:xfrm>
          <a:prstGeom prst="rect">
            <a:avLst/>
          </a:prstGeom>
        </p:spPr>
        <p:txBody>
          <a:bodyPr wrap="square" lIns="36000" tIns="72000">
            <a:noAutofit/>
          </a:bodyPr>
          <a:lstStyle/>
          <a:p>
            <a:pPr>
              <a:lnSpc>
                <a:spcPct val="110000"/>
              </a:lnSpc>
              <a:tabLst>
                <a:tab pos="630238" algn="l"/>
              </a:tabLst>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編集部おすすめのコンテンツはリッチメニューにて常設。</a:t>
            </a:r>
            <a:endPar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10000"/>
              </a:lnSpc>
              <a:tabLst>
                <a:tab pos="630238" algn="l"/>
              </a:tabLst>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バスケットボールにフォーカスした「</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with Basketball</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」や</a:t>
            </a:r>
            <a:endPar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10000"/>
              </a:lnSpc>
              <a:tabLst>
                <a:tab pos="630238" algn="l"/>
              </a:tabLst>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競技に打ち込んだ大学時代を振り返る「駆け抜けた</a:t>
            </a:r>
            <a:r>
              <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rPr>
              <a:t>4years.</a:t>
            </a: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sz="900" kern="100">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10000"/>
              </a:lnSpc>
              <a:tabLst>
                <a:tab pos="630238" algn="l"/>
              </a:tabLst>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など旬のトピックをお届け。</a:t>
            </a:r>
          </a:p>
        </p:txBody>
      </p:sp>
      <p:sp>
        <p:nvSpPr>
          <p:cNvPr id="65" name="正方形/長方形 64">
            <a:extLst>
              <a:ext uri="{FF2B5EF4-FFF2-40B4-BE49-F238E27FC236}">
                <a16:creationId xmlns:a16="http://schemas.microsoft.com/office/drawing/2014/main" id="{015AAA2E-E748-4165-9AAF-04FB8279C005}"/>
              </a:ext>
            </a:extLst>
          </p:cNvPr>
          <p:cNvSpPr/>
          <p:nvPr/>
        </p:nvSpPr>
        <p:spPr>
          <a:xfrm>
            <a:off x="2466624" y="6860817"/>
            <a:ext cx="4335334" cy="454258"/>
          </a:xfrm>
          <a:prstGeom prst="rect">
            <a:avLst/>
          </a:prstGeom>
        </p:spPr>
        <p:txBody>
          <a:bodyPr wrap="square" lIns="36000" tIns="72000">
            <a:noAutofit/>
          </a:bodyPr>
          <a:lstStyle/>
          <a:p>
            <a:pPr>
              <a:lnSpc>
                <a:spcPct val="110000"/>
              </a:lnSpc>
              <a:tabLst>
                <a:tab pos="630238" algn="l"/>
              </a:tabLst>
            </a:pPr>
            <a:r>
              <a:rPr lang="ja-JP" altLang="en-US" sz="900" kern="100">
                <a:latin typeface="游ゴシック" panose="020B0400000000000000" pitchFamily="50" charset="-128"/>
                <a:ea typeface="游ゴシック" panose="020B0400000000000000" pitchFamily="50" charset="-128"/>
                <a:cs typeface="Times New Roman" panose="02020603050405020304" pitchFamily="18" charset="0"/>
              </a:rPr>
              <a:t>アメフトやラクロスの試合をライブ配信。外出中でも自宅でも試合を楽しめます。動画コンテンツも制作し、競技やアスリートの魅力を映像を通して伝えます。</a:t>
            </a:r>
          </a:p>
        </p:txBody>
      </p:sp>
      <p:sp>
        <p:nvSpPr>
          <p:cNvPr id="47" name="四角形: 角を丸くする 46">
            <a:extLst>
              <a:ext uri="{FF2B5EF4-FFF2-40B4-BE49-F238E27FC236}">
                <a16:creationId xmlns:a16="http://schemas.microsoft.com/office/drawing/2014/main" id="{6729F712-CD81-4077-A04E-8DD4E4EA4E34}"/>
              </a:ext>
            </a:extLst>
          </p:cNvPr>
          <p:cNvSpPr/>
          <p:nvPr/>
        </p:nvSpPr>
        <p:spPr>
          <a:xfrm>
            <a:off x="7072969" y="6624667"/>
            <a:ext cx="3108487" cy="644487"/>
          </a:xfrm>
          <a:prstGeom prst="roundRect">
            <a:avLst/>
          </a:prstGeom>
          <a:solidFill>
            <a:schemeClr val="bg1"/>
          </a:solidFill>
          <a:ln w="6350">
            <a:solidFill>
              <a:schemeClr val="tx1"/>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nSpc>
                <a:spcPct val="120000"/>
              </a:lnSpc>
            </a:pPr>
            <a:r>
              <a:rPr kumimoji="1" lang="ja-JP" altLang="en-US" sz="1000" b="1">
                <a:solidFill>
                  <a:schemeClr val="tx1"/>
                </a:solidFill>
                <a:latin typeface="游ゴシック" panose="020B0400000000000000" pitchFamily="50" charset="-128"/>
                <a:ea typeface="游ゴシック" panose="020B0400000000000000" pitchFamily="50" charset="-128"/>
              </a:rPr>
              <a:t>■スポンサードコンテンツ　</a:t>
            </a:r>
            <a:endParaRPr kumimoji="1" lang="en-US" altLang="ja-JP" sz="1000" b="1">
              <a:solidFill>
                <a:schemeClr val="tx1"/>
              </a:solidFill>
              <a:latin typeface="游ゴシック" panose="020B0400000000000000" pitchFamily="50" charset="-128"/>
              <a:ea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1</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G150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a:p>
            <a:pPr>
              <a:lnSpc>
                <a:spcPct val="120000"/>
              </a:lnSpc>
            </a:pPr>
            <a:r>
              <a:rPr lang="en-US" altLang="ja-JP" sz="900">
                <a:solidFill>
                  <a:schemeClr val="tx1"/>
                </a:solidFill>
                <a:latin typeface="游ゴシック" panose="020B0400000000000000" pitchFamily="50" charset="-128"/>
              </a:rPr>
              <a:t> 2</a:t>
            </a:r>
            <a:r>
              <a:rPr lang="ja-JP" altLang="en-US" sz="900">
                <a:solidFill>
                  <a:schemeClr val="tx1"/>
                </a:solidFill>
                <a:latin typeface="游ゴシック" panose="020B0400000000000000" pitchFamily="50" charset="-128"/>
              </a:rPr>
              <a:t>万</a:t>
            </a:r>
            <a:r>
              <a:rPr lang="en-US" altLang="ja-JP" sz="900">
                <a:solidFill>
                  <a:schemeClr val="tx1"/>
                </a:solidFill>
                <a:latin typeface="游ゴシック" panose="020B0400000000000000" pitchFamily="50" charset="-128"/>
              </a:rPr>
              <a:t>PV</a:t>
            </a:r>
            <a:r>
              <a:rPr lang="ja-JP" altLang="en-US" sz="900">
                <a:solidFill>
                  <a:schemeClr val="tx1"/>
                </a:solidFill>
                <a:latin typeface="游ゴシック" panose="020B0400000000000000" pitchFamily="50" charset="-128"/>
              </a:rPr>
              <a:t>保証：掲載費</a:t>
            </a:r>
            <a:r>
              <a:rPr lang="en-US" altLang="ja-JP" sz="900">
                <a:solidFill>
                  <a:schemeClr val="tx1"/>
                </a:solidFill>
                <a:latin typeface="游ゴシック" panose="020B0400000000000000" pitchFamily="50" charset="-128"/>
              </a:rPr>
              <a:t>G280</a:t>
            </a:r>
            <a:r>
              <a:rPr lang="ja-JP" altLang="en-US" sz="900">
                <a:solidFill>
                  <a:schemeClr val="tx1"/>
                </a:solidFill>
                <a:latin typeface="游ゴシック" panose="020B0400000000000000" pitchFamily="50" charset="-128"/>
              </a:rPr>
              <a:t>万円～</a:t>
            </a:r>
            <a:r>
              <a:rPr lang="en-US" altLang="ja-JP" sz="900">
                <a:solidFill>
                  <a:schemeClr val="tx1"/>
                </a:solidFill>
                <a:latin typeface="游ゴシック" panose="020B0400000000000000" pitchFamily="50" charset="-128"/>
              </a:rPr>
              <a:t>+</a:t>
            </a:r>
            <a:r>
              <a:rPr lang="ja-JP" altLang="en-US" sz="900">
                <a:solidFill>
                  <a:schemeClr val="tx1"/>
                </a:solidFill>
                <a:latin typeface="游ゴシック" panose="020B0400000000000000" pitchFamily="50" charset="-128"/>
              </a:rPr>
              <a:t>制作費</a:t>
            </a:r>
            <a:r>
              <a:rPr lang="en-US" altLang="ja-JP" sz="900">
                <a:solidFill>
                  <a:schemeClr val="tx1"/>
                </a:solidFill>
                <a:latin typeface="游ゴシック" panose="020B0400000000000000" pitchFamily="50" charset="-128"/>
              </a:rPr>
              <a:t>N30</a:t>
            </a:r>
            <a:r>
              <a:rPr lang="ja-JP" altLang="en-US" sz="900">
                <a:solidFill>
                  <a:schemeClr val="tx1"/>
                </a:solidFill>
                <a:latin typeface="游ゴシック" panose="020B0400000000000000" pitchFamily="50" charset="-128"/>
              </a:rPr>
              <a:t>万円～　</a:t>
            </a:r>
            <a:endParaRPr lang="en-US" altLang="ja-JP" sz="900">
              <a:solidFill>
                <a:schemeClr val="tx1"/>
              </a:solidFill>
              <a:latin typeface="游ゴシック" panose="020B0400000000000000" pitchFamily="50" charset="-128"/>
            </a:endParaRPr>
          </a:p>
        </p:txBody>
      </p:sp>
      <p:sp>
        <p:nvSpPr>
          <p:cNvPr id="416" name="正方形/長方形 415">
            <a:extLst>
              <a:ext uri="{FF2B5EF4-FFF2-40B4-BE49-F238E27FC236}">
                <a16:creationId xmlns:a16="http://schemas.microsoft.com/office/drawing/2014/main" id="{0E2E39D9-9F3A-45F2-B1CE-A80D2DB50D31}"/>
              </a:ext>
            </a:extLst>
          </p:cNvPr>
          <p:cNvSpPr/>
          <p:nvPr/>
        </p:nvSpPr>
        <p:spPr>
          <a:xfrm>
            <a:off x="2484058" y="3509960"/>
            <a:ext cx="4317900" cy="2195453"/>
          </a:xfrm>
          <a:prstGeom prst="rect">
            <a:avLst/>
          </a:prstGeom>
          <a:solidFill>
            <a:schemeClr val="bg2">
              <a:lumMod val="90000"/>
              <a:alpha val="23000"/>
            </a:schemeClr>
          </a:solidFill>
          <a:ln>
            <a:no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pic>
        <p:nvPicPr>
          <p:cNvPr id="13" name="図 12">
            <a:extLst>
              <a:ext uri="{FF2B5EF4-FFF2-40B4-BE49-F238E27FC236}">
                <a16:creationId xmlns:a16="http://schemas.microsoft.com/office/drawing/2014/main" id="{41754266-45E4-46C8-AE93-82D263A25F7C}"/>
              </a:ext>
            </a:extLst>
          </p:cNvPr>
          <p:cNvPicPr>
            <a:picLocks noChangeAspect="1"/>
          </p:cNvPicPr>
          <p:nvPr/>
        </p:nvPicPr>
        <p:blipFill>
          <a:blip r:embed="rId17"/>
          <a:stretch>
            <a:fillRect/>
          </a:stretch>
        </p:blipFill>
        <p:spPr>
          <a:xfrm>
            <a:off x="2610508" y="3631905"/>
            <a:ext cx="2011855" cy="951059"/>
          </a:xfrm>
          <a:prstGeom prst="rect">
            <a:avLst/>
          </a:prstGeom>
        </p:spPr>
      </p:pic>
      <p:pic>
        <p:nvPicPr>
          <p:cNvPr id="16" name="図 15">
            <a:extLst>
              <a:ext uri="{FF2B5EF4-FFF2-40B4-BE49-F238E27FC236}">
                <a16:creationId xmlns:a16="http://schemas.microsoft.com/office/drawing/2014/main" id="{82B3A70B-E267-418C-8F68-101674167F3C}"/>
              </a:ext>
            </a:extLst>
          </p:cNvPr>
          <p:cNvPicPr>
            <a:picLocks noChangeAspect="1"/>
          </p:cNvPicPr>
          <p:nvPr/>
        </p:nvPicPr>
        <p:blipFill>
          <a:blip r:embed="rId18"/>
          <a:stretch>
            <a:fillRect/>
          </a:stretch>
        </p:blipFill>
        <p:spPr>
          <a:xfrm>
            <a:off x="4617852" y="3628504"/>
            <a:ext cx="2131274" cy="980960"/>
          </a:xfrm>
          <a:prstGeom prst="rect">
            <a:avLst/>
          </a:prstGeom>
        </p:spPr>
      </p:pic>
      <p:pic>
        <p:nvPicPr>
          <p:cNvPr id="17" name="図 16">
            <a:extLst>
              <a:ext uri="{FF2B5EF4-FFF2-40B4-BE49-F238E27FC236}">
                <a16:creationId xmlns:a16="http://schemas.microsoft.com/office/drawing/2014/main" id="{1A29E45C-3E36-4BCB-8FC0-B7197EB8F89D}"/>
              </a:ext>
            </a:extLst>
          </p:cNvPr>
          <p:cNvPicPr>
            <a:picLocks noChangeAspect="1"/>
          </p:cNvPicPr>
          <p:nvPr/>
        </p:nvPicPr>
        <p:blipFill>
          <a:blip r:embed="rId19"/>
          <a:stretch>
            <a:fillRect/>
          </a:stretch>
        </p:blipFill>
        <p:spPr>
          <a:xfrm>
            <a:off x="2614574" y="4696209"/>
            <a:ext cx="2056223" cy="904738"/>
          </a:xfrm>
          <a:prstGeom prst="rect">
            <a:avLst/>
          </a:prstGeom>
        </p:spPr>
      </p:pic>
      <p:pic>
        <p:nvPicPr>
          <p:cNvPr id="18" name="図 17">
            <a:extLst>
              <a:ext uri="{FF2B5EF4-FFF2-40B4-BE49-F238E27FC236}">
                <a16:creationId xmlns:a16="http://schemas.microsoft.com/office/drawing/2014/main" id="{2967F83F-CA0C-430B-A14C-0E7FFF94652B}"/>
              </a:ext>
            </a:extLst>
          </p:cNvPr>
          <p:cNvPicPr>
            <a:picLocks noChangeAspect="1"/>
          </p:cNvPicPr>
          <p:nvPr/>
        </p:nvPicPr>
        <p:blipFill>
          <a:blip r:embed="rId20"/>
          <a:stretch>
            <a:fillRect/>
          </a:stretch>
        </p:blipFill>
        <p:spPr>
          <a:xfrm>
            <a:off x="4673372" y="4699779"/>
            <a:ext cx="2043542" cy="918889"/>
          </a:xfrm>
          <a:prstGeom prst="rect">
            <a:avLst/>
          </a:prstGeom>
        </p:spPr>
      </p:pic>
    </p:spTree>
    <p:extLst>
      <p:ext uri="{BB962C8B-B14F-4D97-AF65-F5344CB8AC3E}">
        <p14:creationId xmlns:p14="http://schemas.microsoft.com/office/powerpoint/2010/main" val="1170625836"/>
      </p:ext>
    </p:extLst>
  </p:cSld>
  <p:clrMapOvr>
    <a:masterClrMapping/>
  </p:clrMapOvr>
</p:sld>
</file>

<file path=ppt/theme/theme1.xml><?xml version="1.0" encoding="utf-8"?>
<a:theme xmlns:a="http://schemas.openxmlformats.org/drawingml/2006/main" name="Office テーマ">
  <a:themeElements>
    <a:clrScheme name="ユーザー定義 134">
      <a:dk1>
        <a:sysClr val="windowText" lastClr="000000"/>
      </a:dk1>
      <a:lt1>
        <a:sysClr val="window" lastClr="FFFFFF"/>
      </a:lt1>
      <a:dk2>
        <a:srgbClr val="44546A"/>
      </a:dk2>
      <a:lt2>
        <a:srgbClr val="E7E6E6"/>
      </a:lt2>
      <a:accent1>
        <a:srgbClr val="C00000"/>
      </a:accent1>
      <a:accent2>
        <a:srgbClr val="002060"/>
      </a:accent2>
      <a:accent3>
        <a:srgbClr val="FFC000"/>
      </a:accent3>
      <a:accent4>
        <a:srgbClr val="0563C1"/>
      </a:accent4>
      <a:accent5>
        <a:srgbClr val="A5A5A5"/>
      </a:accent5>
      <a:accent6>
        <a:srgbClr val="44546A"/>
      </a:accent6>
      <a:hlink>
        <a:srgbClr val="000000"/>
      </a:hlink>
      <a:folHlink>
        <a:srgbClr val="954F72"/>
      </a:folHlink>
    </a:clrScheme>
    <a:fontScheme name="ユーザー定義 10">
      <a:majorFont>
        <a:latin typeface="游ゴシック"/>
        <a:ea typeface="游ゴシック Light"/>
        <a:cs typeface=""/>
      </a:majorFont>
      <a:minorFont>
        <a:latin typeface="游ゴシック"/>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kumimoji="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483DE15EE794844AE3141C9E9D81D22" ma:contentTypeVersion="13" ma:contentTypeDescription="新しいドキュメントを作成します。" ma:contentTypeScope="" ma:versionID="ef7a50f1517d396bd13721900fa7263b">
  <xsd:schema xmlns:xsd="http://www.w3.org/2001/XMLSchema" xmlns:xs="http://www.w3.org/2001/XMLSchema" xmlns:p="http://schemas.microsoft.com/office/2006/metadata/properties" xmlns:ns3="bccbe743-6b1e-4d72-a1af-522034c03faa" xmlns:ns4="1463df11-0b25-4c5f-8fa1-d3509266e9ee" targetNamespace="http://schemas.microsoft.com/office/2006/metadata/properties" ma:root="true" ma:fieldsID="7749f77dd496fb4d5a9caf1385c14578" ns3:_="" ns4:_="">
    <xsd:import namespace="bccbe743-6b1e-4d72-a1af-522034c03faa"/>
    <xsd:import namespace="1463df11-0b25-4c5f-8fa1-d3509266e9e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be743-6b1e-4d72-a1af-522034c03f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63df11-0b25-4c5f-8fa1-d3509266e9ee"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SharingHintHash" ma:index="12"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ccbe743-6b1e-4d72-a1af-522034c03faa" xsi:nil="true"/>
  </documentManagement>
</p:properties>
</file>

<file path=customXml/itemProps1.xml><?xml version="1.0" encoding="utf-8"?>
<ds:datastoreItem xmlns:ds="http://schemas.openxmlformats.org/officeDocument/2006/customXml" ds:itemID="{5FC3112A-5C9B-4257-AF53-3FAA9D211F96}">
  <ds:schemaRefs>
    <ds:schemaRef ds:uri="http://schemas.microsoft.com/sharepoint/v3/contenttype/forms"/>
  </ds:schemaRefs>
</ds:datastoreItem>
</file>

<file path=customXml/itemProps2.xml><?xml version="1.0" encoding="utf-8"?>
<ds:datastoreItem xmlns:ds="http://schemas.openxmlformats.org/officeDocument/2006/customXml" ds:itemID="{A33EA918-9A72-4954-8835-96EA81F75F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cbe743-6b1e-4d72-a1af-522034c03faa"/>
    <ds:schemaRef ds:uri="1463df11-0b25-4c5f-8fa1-d3509266e9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C0A479-3295-443C-B5CC-DF1303B5EFF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bccbe743-6b1e-4d72-a1af-522034c03faa"/>
    <ds:schemaRef ds:uri="1463df11-0b25-4c5f-8fa1-d3509266e9ee"/>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440</TotalTime>
  <Words>15040</Words>
  <Application>Microsoft Office PowerPoint</Application>
  <PresentationFormat>Custom</PresentationFormat>
  <Paragraphs>1890</Paragraphs>
  <Slides>41</Slides>
  <Notes>40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朝日新聞　総合デジタルメディアガイド</dc:title>
  <dc:creator>朝日新聞社</dc:creator>
  <cp:lastModifiedBy>渡辺　恒一郎</cp:lastModifiedBy>
  <cp:revision>51</cp:revision>
  <cp:lastPrinted>2020-03-27T10:57:04Z</cp:lastPrinted>
  <dcterms:created xsi:type="dcterms:W3CDTF">2019-04-16T01:48:09Z</dcterms:created>
  <dcterms:modified xsi:type="dcterms:W3CDTF">2023-10-19T04:13:05Z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0x010100E483DE15EE794844AE3141C9E9D81D22</vt:lpwstr>
  </property>
</Properties>
</file>